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9" r:id="rId2"/>
    <p:sldId id="310" r:id="rId3"/>
    <p:sldId id="392" r:id="rId4"/>
    <p:sldId id="256" r:id="rId5"/>
    <p:sldId id="382" r:id="rId6"/>
    <p:sldId id="424" r:id="rId7"/>
    <p:sldId id="262" r:id="rId8"/>
    <p:sldId id="294" r:id="rId9"/>
    <p:sldId id="295" r:id="rId10"/>
    <p:sldId id="292" r:id="rId11"/>
    <p:sldId id="296" r:id="rId12"/>
    <p:sldId id="282" r:id="rId13"/>
    <p:sldId id="298" r:id="rId14"/>
    <p:sldId id="299" r:id="rId15"/>
    <p:sldId id="463" r:id="rId16"/>
    <p:sldId id="265" r:id="rId17"/>
    <p:sldId id="271" r:id="rId18"/>
    <p:sldId id="460" r:id="rId19"/>
    <p:sldId id="388" r:id="rId20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94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88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82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7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47061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56473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65886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075298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19E7"/>
    <a:srgbClr val="F33B5A"/>
    <a:srgbClr val="1DE35A"/>
    <a:srgbClr val="E6E6E6"/>
    <a:srgbClr val="D6DA46"/>
    <a:srgbClr val="C2290A"/>
    <a:srgbClr val="DFF12F"/>
    <a:srgbClr val="D7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3" autoAdjust="0"/>
    <p:restoredTop sz="94291" autoAdjust="0"/>
  </p:normalViewPr>
  <p:slideViewPr>
    <p:cSldViewPr>
      <p:cViewPr>
        <p:scale>
          <a:sx n="41" d="100"/>
          <a:sy n="41" d="100"/>
        </p:scale>
        <p:origin x="912" y="540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7EE36-F3C7-4262-BC58-4D43C898684E}" type="doc">
      <dgm:prSet loTypeId="urn:microsoft.com/office/officeart/2005/8/layout/orgChart1" loCatId="hierarchy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DE2FFEE-460D-4E36-84EA-C532A4915F86}">
      <dgm:prSet phldrT="[Text]" custT="1"/>
      <dgm:spPr/>
      <dgm:t>
        <a:bodyPr/>
        <a:lstStyle/>
        <a:p>
          <a:r>
            <a:rPr lang="en-US" sz="4000" dirty="0" err="1">
              <a:solidFill>
                <a:srgbClr val="4F19E7"/>
              </a:solidFill>
              <a:latin typeface="Nikosh" pitchFamily="2" charset="0"/>
              <a:cs typeface="Nikosh" pitchFamily="2" charset="0"/>
            </a:rPr>
            <a:t>ভাইরাস</a:t>
          </a:r>
          <a:endParaRPr lang="en-US" sz="4000" dirty="0">
            <a:solidFill>
              <a:srgbClr val="4F19E7"/>
            </a:solidFill>
            <a:latin typeface="Nikosh" pitchFamily="2" charset="0"/>
            <a:cs typeface="Nikosh" pitchFamily="2" charset="0"/>
          </a:endParaRPr>
        </a:p>
      </dgm:t>
    </dgm:pt>
    <dgm:pt modelId="{B7B431FC-52B2-4B30-9B30-1BB96440BD0D}" type="parTrans" cxnId="{BEE16857-D0F5-4F6F-8A22-273A2AF0512B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6E95ECB0-D462-4BC4-B87B-CEE56896CA24}" type="sibTrans" cxnId="{BEE16857-D0F5-4F6F-8A22-273A2AF0512B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6A93DC2B-5636-4FE9-AB63-0C7A9548F413}">
      <dgm:prSet phldrT="[Text]" custT="1"/>
      <dgm:spPr/>
      <dgm:t>
        <a:bodyPr/>
        <a:lstStyle/>
        <a:p>
          <a:r>
            <a:rPr lang="en-US" sz="3600" dirty="0" err="1">
              <a:solidFill>
                <a:srgbClr val="F33B5A"/>
              </a:solidFill>
              <a:latin typeface="Nikosh" pitchFamily="2" charset="0"/>
              <a:cs typeface="Nikosh" pitchFamily="2" charset="0"/>
            </a:rPr>
            <a:t>অনিবাসী</a:t>
          </a:r>
          <a:r>
            <a:rPr lang="en-US" sz="3600" dirty="0">
              <a:solidFill>
                <a:srgbClr val="F33B5A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600" dirty="0" err="1">
              <a:solidFill>
                <a:srgbClr val="F33B5A"/>
              </a:solidFill>
              <a:latin typeface="Nikosh" pitchFamily="2" charset="0"/>
              <a:cs typeface="Nikosh" pitchFamily="2" charset="0"/>
            </a:rPr>
            <a:t>ভাইরাস</a:t>
          </a:r>
          <a:endParaRPr lang="en-US" sz="3600" dirty="0">
            <a:solidFill>
              <a:srgbClr val="F33B5A"/>
            </a:solidFill>
            <a:latin typeface="Nikosh" pitchFamily="2" charset="0"/>
            <a:cs typeface="Nikosh" pitchFamily="2" charset="0"/>
          </a:endParaRPr>
        </a:p>
      </dgm:t>
    </dgm:pt>
    <dgm:pt modelId="{6F117DAB-5869-4FB8-A672-5309EE2B5BEE}" type="parTrans" cxnId="{80A07125-6720-4781-BAED-E325D14BE978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E5B1F291-B0E9-4AF1-94E1-727D7A3E56F6}" type="sibTrans" cxnId="{80A07125-6720-4781-BAED-E325D14BE978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8A8DA442-3109-4B66-B2E4-03929C1CD21B}">
      <dgm:prSet phldrT="[Text]" custT="1"/>
      <dgm:spPr/>
      <dgm:t>
        <a:bodyPr/>
        <a:lstStyle/>
        <a:p>
          <a:r>
            <a:rPr lang="en-US" sz="3600" dirty="0" err="1">
              <a:solidFill>
                <a:srgbClr val="F33B5A"/>
              </a:solidFill>
              <a:latin typeface="Nikosh" pitchFamily="2" charset="0"/>
              <a:cs typeface="Nikosh" pitchFamily="2" charset="0"/>
            </a:rPr>
            <a:t>নিবাসী</a:t>
          </a:r>
          <a:r>
            <a:rPr lang="en-US" sz="3600" dirty="0">
              <a:solidFill>
                <a:srgbClr val="F33B5A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600" dirty="0" err="1">
              <a:solidFill>
                <a:srgbClr val="F33B5A"/>
              </a:solidFill>
              <a:latin typeface="Nikosh" pitchFamily="2" charset="0"/>
              <a:cs typeface="Nikosh" pitchFamily="2" charset="0"/>
            </a:rPr>
            <a:t>ভাইরাস</a:t>
          </a:r>
          <a:endParaRPr lang="en-US" sz="3600" dirty="0">
            <a:solidFill>
              <a:srgbClr val="F33B5A"/>
            </a:solidFill>
            <a:latin typeface="Nikosh" pitchFamily="2" charset="0"/>
            <a:cs typeface="Nikosh" pitchFamily="2" charset="0"/>
          </a:endParaRPr>
        </a:p>
      </dgm:t>
    </dgm:pt>
    <dgm:pt modelId="{FA1E2862-1394-4390-A956-7A9E851CA214}" type="parTrans" cxnId="{1544FA94-94B2-46A7-8462-4190A1AAE846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099103B5-D7D5-43B0-8832-4BD600BC9938}" type="sibTrans" cxnId="{1544FA94-94B2-46A7-8462-4190A1AAE846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3321A1B8-5A75-44FE-9BBB-E8C5EA98C714}" type="pres">
      <dgm:prSet presAssocID="{A3E7EE36-F3C7-4262-BC58-4D43C89868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199C8A2-7697-4E70-AF47-83051EC28C8C}" type="pres">
      <dgm:prSet presAssocID="{7DE2FFEE-460D-4E36-84EA-C532A4915F86}" presName="hierRoot1" presStyleCnt="0">
        <dgm:presLayoutVars>
          <dgm:hierBranch val="init"/>
        </dgm:presLayoutVars>
      </dgm:prSet>
      <dgm:spPr/>
    </dgm:pt>
    <dgm:pt modelId="{26F70259-3D7F-418A-851A-47B4A67CDE7A}" type="pres">
      <dgm:prSet presAssocID="{7DE2FFEE-460D-4E36-84EA-C532A4915F86}" presName="rootComposite1" presStyleCnt="0"/>
      <dgm:spPr/>
    </dgm:pt>
    <dgm:pt modelId="{E22BACBC-2D0D-4EFB-8DEC-57B77647165B}" type="pres">
      <dgm:prSet presAssocID="{7DE2FFEE-460D-4E36-84EA-C532A4915F86}" presName="rootText1" presStyleLbl="node0" presStyleIdx="0" presStyleCnt="1">
        <dgm:presLayoutVars>
          <dgm:chPref val="3"/>
        </dgm:presLayoutVars>
      </dgm:prSet>
      <dgm:spPr/>
    </dgm:pt>
    <dgm:pt modelId="{C033F298-7742-4D90-9FD4-5E46BF97373C}" type="pres">
      <dgm:prSet presAssocID="{7DE2FFEE-460D-4E36-84EA-C532A4915F86}" presName="rootConnector1" presStyleLbl="node1" presStyleIdx="0" presStyleCnt="0"/>
      <dgm:spPr/>
    </dgm:pt>
    <dgm:pt modelId="{FC497DDC-12A3-4DFD-A12D-F982A22F8E3B}" type="pres">
      <dgm:prSet presAssocID="{7DE2FFEE-460D-4E36-84EA-C532A4915F86}" presName="hierChild2" presStyleCnt="0"/>
      <dgm:spPr/>
    </dgm:pt>
    <dgm:pt modelId="{C84D47FE-E494-43F3-9920-CFC4D6A1D3BA}" type="pres">
      <dgm:prSet presAssocID="{6F117DAB-5869-4FB8-A672-5309EE2B5BEE}" presName="Name37" presStyleLbl="parChTrans1D2" presStyleIdx="0" presStyleCnt="2"/>
      <dgm:spPr/>
    </dgm:pt>
    <dgm:pt modelId="{61EBD353-BE52-4BEA-A840-2D7182980E32}" type="pres">
      <dgm:prSet presAssocID="{6A93DC2B-5636-4FE9-AB63-0C7A9548F413}" presName="hierRoot2" presStyleCnt="0">
        <dgm:presLayoutVars>
          <dgm:hierBranch val="init"/>
        </dgm:presLayoutVars>
      </dgm:prSet>
      <dgm:spPr/>
    </dgm:pt>
    <dgm:pt modelId="{F0A9E9C9-4602-46D8-968F-DCF69435A9BC}" type="pres">
      <dgm:prSet presAssocID="{6A93DC2B-5636-4FE9-AB63-0C7A9548F413}" presName="rootComposite" presStyleCnt="0"/>
      <dgm:spPr/>
    </dgm:pt>
    <dgm:pt modelId="{3F2823E8-2E44-4340-8A5E-3D2B40BCA380}" type="pres">
      <dgm:prSet presAssocID="{6A93DC2B-5636-4FE9-AB63-0C7A9548F413}" presName="rootText" presStyleLbl="node2" presStyleIdx="0" presStyleCnt="2">
        <dgm:presLayoutVars>
          <dgm:chPref val="3"/>
        </dgm:presLayoutVars>
      </dgm:prSet>
      <dgm:spPr/>
    </dgm:pt>
    <dgm:pt modelId="{F667EAF0-0E88-40B0-AF4A-4C5EF9B0F904}" type="pres">
      <dgm:prSet presAssocID="{6A93DC2B-5636-4FE9-AB63-0C7A9548F413}" presName="rootConnector" presStyleLbl="node2" presStyleIdx="0" presStyleCnt="2"/>
      <dgm:spPr/>
    </dgm:pt>
    <dgm:pt modelId="{D4A2063E-AA32-42C8-9D33-144EF6EDC531}" type="pres">
      <dgm:prSet presAssocID="{6A93DC2B-5636-4FE9-AB63-0C7A9548F413}" presName="hierChild4" presStyleCnt="0"/>
      <dgm:spPr/>
    </dgm:pt>
    <dgm:pt modelId="{C76DD1D5-3E03-4BDD-B1E2-F0C88DB3E171}" type="pres">
      <dgm:prSet presAssocID="{6A93DC2B-5636-4FE9-AB63-0C7A9548F413}" presName="hierChild5" presStyleCnt="0"/>
      <dgm:spPr/>
    </dgm:pt>
    <dgm:pt modelId="{54D50282-949E-4320-8ECF-DBEAB6E162EA}" type="pres">
      <dgm:prSet presAssocID="{FA1E2862-1394-4390-A956-7A9E851CA214}" presName="Name37" presStyleLbl="parChTrans1D2" presStyleIdx="1" presStyleCnt="2"/>
      <dgm:spPr/>
    </dgm:pt>
    <dgm:pt modelId="{8B7CC80A-B5B7-48D9-9129-11E62ABB140E}" type="pres">
      <dgm:prSet presAssocID="{8A8DA442-3109-4B66-B2E4-03929C1CD21B}" presName="hierRoot2" presStyleCnt="0">
        <dgm:presLayoutVars>
          <dgm:hierBranch val="init"/>
        </dgm:presLayoutVars>
      </dgm:prSet>
      <dgm:spPr/>
    </dgm:pt>
    <dgm:pt modelId="{1CC90163-C949-4F99-94FE-93C9C7B1D2EE}" type="pres">
      <dgm:prSet presAssocID="{8A8DA442-3109-4B66-B2E4-03929C1CD21B}" presName="rootComposite" presStyleCnt="0"/>
      <dgm:spPr/>
    </dgm:pt>
    <dgm:pt modelId="{E702894E-B8BC-4BE1-B1EA-1CE4DA5C4851}" type="pres">
      <dgm:prSet presAssocID="{8A8DA442-3109-4B66-B2E4-03929C1CD21B}" presName="rootText" presStyleLbl="node2" presStyleIdx="1" presStyleCnt="2">
        <dgm:presLayoutVars>
          <dgm:chPref val="3"/>
        </dgm:presLayoutVars>
      </dgm:prSet>
      <dgm:spPr/>
    </dgm:pt>
    <dgm:pt modelId="{DC9F942F-B8CF-4E62-8026-7C7B77396FD5}" type="pres">
      <dgm:prSet presAssocID="{8A8DA442-3109-4B66-B2E4-03929C1CD21B}" presName="rootConnector" presStyleLbl="node2" presStyleIdx="1" presStyleCnt="2"/>
      <dgm:spPr/>
    </dgm:pt>
    <dgm:pt modelId="{F2BB6379-9D31-41FE-9923-4E9D2960E2C1}" type="pres">
      <dgm:prSet presAssocID="{8A8DA442-3109-4B66-B2E4-03929C1CD21B}" presName="hierChild4" presStyleCnt="0"/>
      <dgm:spPr/>
    </dgm:pt>
    <dgm:pt modelId="{005B3A06-0C6F-4DDA-861B-58913B3E3DD6}" type="pres">
      <dgm:prSet presAssocID="{8A8DA442-3109-4B66-B2E4-03929C1CD21B}" presName="hierChild5" presStyleCnt="0"/>
      <dgm:spPr/>
    </dgm:pt>
    <dgm:pt modelId="{BB3C2F04-061D-4782-AC63-A81C23192AC1}" type="pres">
      <dgm:prSet presAssocID="{7DE2FFEE-460D-4E36-84EA-C532A4915F86}" presName="hierChild3" presStyleCnt="0"/>
      <dgm:spPr/>
    </dgm:pt>
  </dgm:ptLst>
  <dgm:cxnLst>
    <dgm:cxn modelId="{EB22D901-33A3-4F74-9B30-6B7570733B0A}" type="presOf" srcId="{7DE2FFEE-460D-4E36-84EA-C532A4915F86}" destId="{C033F298-7742-4D90-9FD4-5E46BF97373C}" srcOrd="1" destOrd="0" presId="urn:microsoft.com/office/officeart/2005/8/layout/orgChart1"/>
    <dgm:cxn modelId="{31D68C05-ADFD-4DF2-AD9B-DB228004F5A0}" type="presOf" srcId="{FA1E2862-1394-4390-A956-7A9E851CA214}" destId="{54D50282-949E-4320-8ECF-DBEAB6E162EA}" srcOrd="0" destOrd="0" presId="urn:microsoft.com/office/officeart/2005/8/layout/orgChart1"/>
    <dgm:cxn modelId="{1FD09018-0D0B-4BEA-B9F3-581F3C4721FF}" type="presOf" srcId="{8A8DA442-3109-4B66-B2E4-03929C1CD21B}" destId="{E702894E-B8BC-4BE1-B1EA-1CE4DA5C4851}" srcOrd="0" destOrd="0" presId="urn:microsoft.com/office/officeart/2005/8/layout/orgChart1"/>
    <dgm:cxn modelId="{CF5D0321-329E-4F6F-B926-342396DAA3A0}" type="presOf" srcId="{6A93DC2B-5636-4FE9-AB63-0C7A9548F413}" destId="{3F2823E8-2E44-4340-8A5E-3D2B40BCA380}" srcOrd="0" destOrd="0" presId="urn:microsoft.com/office/officeart/2005/8/layout/orgChart1"/>
    <dgm:cxn modelId="{80A07125-6720-4781-BAED-E325D14BE978}" srcId="{7DE2FFEE-460D-4E36-84EA-C532A4915F86}" destId="{6A93DC2B-5636-4FE9-AB63-0C7A9548F413}" srcOrd="0" destOrd="0" parTransId="{6F117DAB-5869-4FB8-A672-5309EE2B5BEE}" sibTransId="{E5B1F291-B0E9-4AF1-94E1-727D7A3E56F6}"/>
    <dgm:cxn modelId="{6D94FF44-99D3-4310-8B03-1EC07737A24B}" type="presOf" srcId="{6F117DAB-5869-4FB8-A672-5309EE2B5BEE}" destId="{C84D47FE-E494-43F3-9920-CFC4D6A1D3BA}" srcOrd="0" destOrd="0" presId="urn:microsoft.com/office/officeart/2005/8/layout/orgChart1"/>
    <dgm:cxn modelId="{A7C77849-AFE7-4AFF-B482-CE921C90AECB}" type="presOf" srcId="{7DE2FFEE-460D-4E36-84EA-C532A4915F86}" destId="{E22BACBC-2D0D-4EFB-8DEC-57B77647165B}" srcOrd="0" destOrd="0" presId="urn:microsoft.com/office/officeart/2005/8/layout/orgChart1"/>
    <dgm:cxn modelId="{5ABA5E6A-3997-4DA0-9E91-64D04BA2E26E}" type="presOf" srcId="{8A8DA442-3109-4B66-B2E4-03929C1CD21B}" destId="{DC9F942F-B8CF-4E62-8026-7C7B77396FD5}" srcOrd="1" destOrd="0" presId="urn:microsoft.com/office/officeart/2005/8/layout/orgChart1"/>
    <dgm:cxn modelId="{BEE16857-D0F5-4F6F-8A22-273A2AF0512B}" srcId="{A3E7EE36-F3C7-4262-BC58-4D43C898684E}" destId="{7DE2FFEE-460D-4E36-84EA-C532A4915F86}" srcOrd="0" destOrd="0" parTransId="{B7B431FC-52B2-4B30-9B30-1BB96440BD0D}" sibTransId="{6E95ECB0-D462-4BC4-B87B-CEE56896CA24}"/>
    <dgm:cxn modelId="{1544FA94-94B2-46A7-8462-4190A1AAE846}" srcId="{7DE2FFEE-460D-4E36-84EA-C532A4915F86}" destId="{8A8DA442-3109-4B66-B2E4-03929C1CD21B}" srcOrd="1" destOrd="0" parTransId="{FA1E2862-1394-4390-A956-7A9E851CA214}" sibTransId="{099103B5-D7D5-43B0-8832-4BD600BC9938}"/>
    <dgm:cxn modelId="{469287BD-D370-4025-9507-856ECB320C51}" type="presOf" srcId="{6A93DC2B-5636-4FE9-AB63-0C7A9548F413}" destId="{F667EAF0-0E88-40B0-AF4A-4C5EF9B0F904}" srcOrd="1" destOrd="0" presId="urn:microsoft.com/office/officeart/2005/8/layout/orgChart1"/>
    <dgm:cxn modelId="{C6777FD0-EFDC-46FC-8A93-E916BB9CFA7E}" type="presOf" srcId="{A3E7EE36-F3C7-4262-BC58-4D43C898684E}" destId="{3321A1B8-5A75-44FE-9BBB-E8C5EA98C714}" srcOrd="0" destOrd="0" presId="urn:microsoft.com/office/officeart/2005/8/layout/orgChart1"/>
    <dgm:cxn modelId="{5E5A1A83-9677-4F28-B024-E26C08DDBD71}" type="presParOf" srcId="{3321A1B8-5A75-44FE-9BBB-E8C5EA98C714}" destId="{A199C8A2-7697-4E70-AF47-83051EC28C8C}" srcOrd="0" destOrd="0" presId="urn:microsoft.com/office/officeart/2005/8/layout/orgChart1"/>
    <dgm:cxn modelId="{37AB54D2-6A22-485B-A278-DE7791B46011}" type="presParOf" srcId="{A199C8A2-7697-4E70-AF47-83051EC28C8C}" destId="{26F70259-3D7F-418A-851A-47B4A67CDE7A}" srcOrd="0" destOrd="0" presId="urn:microsoft.com/office/officeart/2005/8/layout/orgChart1"/>
    <dgm:cxn modelId="{6D61628B-B217-4595-8BA6-C65684736D86}" type="presParOf" srcId="{26F70259-3D7F-418A-851A-47B4A67CDE7A}" destId="{E22BACBC-2D0D-4EFB-8DEC-57B77647165B}" srcOrd="0" destOrd="0" presId="urn:microsoft.com/office/officeart/2005/8/layout/orgChart1"/>
    <dgm:cxn modelId="{FAF24BE1-DDA9-4356-8657-09351A804843}" type="presParOf" srcId="{26F70259-3D7F-418A-851A-47B4A67CDE7A}" destId="{C033F298-7742-4D90-9FD4-5E46BF97373C}" srcOrd="1" destOrd="0" presId="urn:microsoft.com/office/officeart/2005/8/layout/orgChart1"/>
    <dgm:cxn modelId="{F550A560-8335-45EB-B069-3F0ED86E1B67}" type="presParOf" srcId="{A199C8A2-7697-4E70-AF47-83051EC28C8C}" destId="{FC497DDC-12A3-4DFD-A12D-F982A22F8E3B}" srcOrd="1" destOrd="0" presId="urn:microsoft.com/office/officeart/2005/8/layout/orgChart1"/>
    <dgm:cxn modelId="{04C5BA17-7FF0-450B-AFB3-5FDA212375CD}" type="presParOf" srcId="{FC497DDC-12A3-4DFD-A12D-F982A22F8E3B}" destId="{C84D47FE-E494-43F3-9920-CFC4D6A1D3BA}" srcOrd="0" destOrd="0" presId="urn:microsoft.com/office/officeart/2005/8/layout/orgChart1"/>
    <dgm:cxn modelId="{EED59D24-9DDB-4C86-95CC-A1B853E1AF5E}" type="presParOf" srcId="{FC497DDC-12A3-4DFD-A12D-F982A22F8E3B}" destId="{61EBD353-BE52-4BEA-A840-2D7182980E32}" srcOrd="1" destOrd="0" presId="urn:microsoft.com/office/officeart/2005/8/layout/orgChart1"/>
    <dgm:cxn modelId="{3B1AFA1E-D48C-4974-A83A-045E464E556B}" type="presParOf" srcId="{61EBD353-BE52-4BEA-A840-2D7182980E32}" destId="{F0A9E9C9-4602-46D8-968F-DCF69435A9BC}" srcOrd="0" destOrd="0" presId="urn:microsoft.com/office/officeart/2005/8/layout/orgChart1"/>
    <dgm:cxn modelId="{9D6022A2-A86E-451A-B2DD-FC0CA43B0778}" type="presParOf" srcId="{F0A9E9C9-4602-46D8-968F-DCF69435A9BC}" destId="{3F2823E8-2E44-4340-8A5E-3D2B40BCA380}" srcOrd="0" destOrd="0" presId="urn:microsoft.com/office/officeart/2005/8/layout/orgChart1"/>
    <dgm:cxn modelId="{999C061E-2CE4-4302-8FD9-2B78C65A520E}" type="presParOf" srcId="{F0A9E9C9-4602-46D8-968F-DCF69435A9BC}" destId="{F667EAF0-0E88-40B0-AF4A-4C5EF9B0F904}" srcOrd="1" destOrd="0" presId="urn:microsoft.com/office/officeart/2005/8/layout/orgChart1"/>
    <dgm:cxn modelId="{F266740D-917C-4CFA-B119-20D3917FA15E}" type="presParOf" srcId="{61EBD353-BE52-4BEA-A840-2D7182980E32}" destId="{D4A2063E-AA32-42C8-9D33-144EF6EDC531}" srcOrd="1" destOrd="0" presId="urn:microsoft.com/office/officeart/2005/8/layout/orgChart1"/>
    <dgm:cxn modelId="{E7D011BE-A881-4BA6-B551-6231622FEAB3}" type="presParOf" srcId="{61EBD353-BE52-4BEA-A840-2D7182980E32}" destId="{C76DD1D5-3E03-4BDD-B1E2-F0C88DB3E171}" srcOrd="2" destOrd="0" presId="urn:microsoft.com/office/officeart/2005/8/layout/orgChart1"/>
    <dgm:cxn modelId="{64B27261-4D33-437A-AA23-795B43B5336B}" type="presParOf" srcId="{FC497DDC-12A3-4DFD-A12D-F982A22F8E3B}" destId="{54D50282-949E-4320-8ECF-DBEAB6E162EA}" srcOrd="2" destOrd="0" presId="urn:microsoft.com/office/officeart/2005/8/layout/orgChart1"/>
    <dgm:cxn modelId="{9C871F2D-80F5-457C-B098-C728AECEB467}" type="presParOf" srcId="{FC497DDC-12A3-4DFD-A12D-F982A22F8E3B}" destId="{8B7CC80A-B5B7-48D9-9129-11E62ABB140E}" srcOrd="3" destOrd="0" presId="urn:microsoft.com/office/officeart/2005/8/layout/orgChart1"/>
    <dgm:cxn modelId="{A38157C5-091B-4BF3-AAD7-FA21FE9AC60C}" type="presParOf" srcId="{8B7CC80A-B5B7-48D9-9129-11E62ABB140E}" destId="{1CC90163-C949-4F99-94FE-93C9C7B1D2EE}" srcOrd="0" destOrd="0" presId="urn:microsoft.com/office/officeart/2005/8/layout/orgChart1"/>
    <dgm:cxn modelId="{365FD9EF-780F-41C1-836E-A832D6BC2C37}" type="presParOf" srcId="{1CC90163-C949-4F99-94FE-93C9C7B1D2EE}" destId="{E702894E-B8BC-4BE1-B1EA-1CE4DA5C4851}" srcOrd="0" destOrd="0" presId="urn:microsoft.com/office/officeart/2005/8/layout/orgChart1"/>
    <dgm:cxn modelId="{03B197DA-A2FF-4D37-BF60-0F3D19921B22}" type="presParOf" srcId="{1CC90163-C949-4F99-94FE-93C9C7B1D2EE}" destId="{DC9F942F-B8CF-4E62-8026-7C7B77396FD5}" srcOrd="1" destOrd="0" presId="urn:microsoft.com/office/officeart/2005/8/layout/orgChart1"/>
    <dgm:cxn modelId="{F8626DB5-1E76-4854-AB75-E43854400B04}" type="presParOf" srcId="{8B7CC80A-B5B7-48D9-9129-11E62ABB140E}" destId="{F2BB6379-9D31-41FE-9923-4E9D2960E2C1}" srcOrd="1" destOrd="0" presId="urn:microsoft.com/office/officeart/2005/8/layout/orgChart1"/>
    <dgm:cxn modelId="{CC24FA69-1F0A-41C4-BDB7-87AA5380A5C2}" type="presParOf" srcId="{8B7CC80A-B5B7-48D9-9129-11E62ABB140E}" destId="{005B3A06-0C6F-4DDA-861B-58913B3E3DD6}" srcOrd="2" destOrd="0" presId="urn:microsoft.com/office/officeart/2005/8/layout/orgChart1"/>
    <dgm:cxn modelId="{6B69FDF7-1BD8-4352-BA11-BDF67D4F4A97}" type="presParOf" srcId="{A199C8A2-7697-4E70-AF47-83051EC28C8C}" destId="{BB3C2F04-061D-4782-AC63-A81C23192A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0282-949E-4320-8ECF-DBEAB6E162EA}">
      <dsp:nvSpPr>
        <dsp:cNvPr id="0" name=""/>
        <dsp:cNvSpPr/>
      </dsp:nvSpPr>
      <dsp:spPr>
        <a:xfrm>
          <a:off x="3454400" y="1974845"/>
          <a:ext cx="1890411" cy="656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087"/>
              </a:lnTo>
              <a:lnTo>
                <a:pt x="1890411" y="328087"/>
              </a:lnTo>
              <a:lnTo>
                <a:pt x="1890411" y="65617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D47FE-E494-43F3-9920-CFC4D6A1D3BA}">
      <dsp:nvSpPr>
        <dsp:cNvPr id="0" name=""/>
        <dsp:cNvSpPr/>
      </dsp:nvSpPr>
      <dsp:spPr>
        <a:xfrm>
          <a:off x="1563988" y="1974845"/>
          <a:ext cx="1890411" cy="656175"/>
        </a:xfrm>
        <a:custGeom>
          <a:avLst/>
          <a:gdLst/>
          <a:ahLst/>
          <a:cxnLst/>
          <a:rect l="0" t="0" r="0" b="0"/>
          <a:pathLst>
            <a:path>
              <a:moveTo>
                <a:pt x="1890411" y="0"/>
              </a:moveTo>
              <a:lnTo>
                <a:pt x="1890411" y="328087"/>
              </a:lnTo>
              <a:lnTo>
                <a:pt x="0" y="328087"/>
              </a:lnTo>
              <a:lnTo>
                <a:pt x="0" y="65617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BACBC-2D0D-4EFB-8DEC-57B77647165B}">
      <dsp:nvSpPr>
        <dsp:cNvPr id="0" name=""/>
        <dsp:cNvSpPr/>
      </dsp:nvSpPr>
      <dsp:spPr>
        <a:xfrm>
          <a:off x="1892076" y="412522"/>
          <a:ext cx="3124646" cy="1562323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rgbClr val="4F19E7"/>
              </a:solidFill>
              <a:latin typeface="Nikosh" pitchFamily="2" charset="0"/>
              <a:cs typeface="Nikosh" pitchFamily="2" charset="0"/>
            </a:rPr>
            <a:t>ভাইরাস</a:t>
          </a:r>
          <a:endParaRPr lang="en-US" sz="4000" kern="1200" dirty="0">
            <a:solidFill>
              <a:srgbClr val="4F19E7"/>
            </a:solidFill>
            <a:latin typeface="Nikosh" pitchFamily="2" charset="0"/>
            <a:cs typeface="Nikosh" pitchFamily="2" charset="0"/>
          </a:endParaRPr>
        </a:p>
      </dsp:txBody>
      <dsp:txXfrm>
        <a:off x="1892076" y="412522"/>
        <a:ext cx="3124646" cy="1562323"/>
      </dsp:txXfrm>
    </dsp:sp>
    <dsp:sp modelId="{3F2823E8-2E44-4340-8A5E-3D2B40BCA380}">
      <dsp:nvSpPr>
        <dsp:cNvPr id="0" name=""/>
        <dsp:cNvSpPr/>
      </dsp:nvSpPr>
      <dsp:spPr>
        <a:xfrm>
          <a:off x="1665" y="2631021"/>
          <a:ext cx="3124646" cy="156232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F33B5A"/>
              </a:solidFill>
              <a:latin typeface="Nikosh" pitchFamily="2" charset="0"/>
              <a:cs typeface="Nikosh" pitchFamily="2" charset="0"/>
            </a:rPr>
            <a:t>অনিবাসী</a:t>
          </a:r>
          <a:r>
            <a:rPr lang="en-US" sz="3600" kern="1200" dirty="0">
              <a:solidFill>
                <a:srgbClr val="F33B5A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600" kern="1200" dirty="0" err="1">
              <a:solidFill>
                <a:srgbClr val="F33B5A"/>
              </a:solidFill>
              <a:latin typeface="Nikosh" pitchFamily="2" charset="0"/>
              <a:cs typeface="Nikosh" pitchFamily="2" charset="0"/>
            </a:rPr>
            <a:t>ভাইরাস</a:t>
          </a:r>
          <a:endParaRPr lang="en-US" sz="3600" kern="1200" dirty="0">
            <a:solidFill>
              <a:srgbClr val="F33B5A"/>
            </a:solidFill>
            <a:latin typeface="Nikosh" pitchFamily="2" charset="0"/>
            <a:cs typeface="Nikosh" pitchFamily="2" charset="0"/>
          </a:endParaRPr>
        </a:p>
      </dsp:txBody>
      <dsp:txXfrm>
        <a:off x="1665" y="2631021"/>
        <a:ext cx="3124646" cy="1562323"/>
      </dsp:txXfrm>
    </dsp:sp>
    <dsp:sp modelId="{E702894E-B8BC-4BE1-B1EA-1CE4DA5C4851}">
      <dsp:nvSpPr>
        <dsp:cNvPr id="0" name=""/>
        <dsp:cNvSpPr/>
      </dsp:nvSpPr>
      <dsp:spPr>
        <a:xfrm>
          <a:off x="3782487" y="2631021"/>
          <a:ext cx="3124646" cy="156232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F33B5A"/>
              </a:solidFill>
              <a:latin typeface="Nikosh" pitchFamily="2" charset="0"/>
              <a:cs typeface="Nikosh" pitchFamily="2" charset="0"/>
            </a:rPr>
            <a:t>নিবাসী</a:t>
          </a:r>
          <a:r>
            <a:rPr lang="en-US" sz="3600" kern="1200" dirty="0">
              <a:solidFill>
                <a:srgbClr val="F33B5A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600" kern="1200" dirty="0" err="1">
              <a:solidFill>
                <a:srgbClr val="F33B5A"/>
              </a:solidFill>
              <a:latin typeface="Nikosh" pitchFamily="2" charset="0"/>
              <a:cs typeface="Nikosh" pitchFamily="2" charset="0"/>
            </a:rPr>
            <a:t>ভাইরাস</a:t>
          </a:r>
          <a:endParaRPr lang="en-US" sz="3600" kern="1200" dirty="0">
            <a:solidFill>
              <a:srgbClr val="F33B5A"/>
            </a:solidFill>
            <a:latin typeface="Nikosh" pitchFamily="2" charset="0"/>
            <a:cs typeface="Nikosh" pitchFamily="2" charset="0"/>
          </a:endParaRPr>
        </a:p>
      </dsp:txBody>
      <dsp:txXfrm>
        <a:off x="3782487" y="2631021"/>
        <a:ext cx="3124646" cy="1562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6/26/2020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0" spc="0" baseline="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9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9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Vrinda" pitchFamily="2" charset="0"/>
              </a:rPr>
              <a:t>স</a:t>
            </a:r>
            <a:r>
              <a:rPr lang="en-US" baseline="0" dirty="0" err="1">
                <a:cs typeface="Vrinda" pitchFamily="2" charset="0"/>
              </a:rPr>
              <a:t>িআইএস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নামে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একটি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ভাইরাস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প্রতি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বছর</a:t>
            </a:r>
            <a:r>
              <a:rPr lang="en-US" baseline="0" dirty="0">
                <a:cs typeface="Vrinda" pitchFamily="2" charset="0"/>
              </a:rPr>
              <a:t> ২৬ </a:t>
            </a:r>
            <a:r>
              <a:rPr lang="en-US" baseline="0" dirty="0" err="1">
                <a:cs typeface="Vrinda" pitchFamily="2" charset="0"/>
              </a:rPr>
              <a:t>এপ্রিল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সক্রয়ি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হয়ে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র্হাডডিস্ককে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ফরম্যাট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করে</a:t>
            </a:r>
            <a:r>
              <a:rPr lang="en-US" baseline="0" dirty="0">
                <a:cs typeface="Vrinda" pitchFamily="2" charset="0"/>
              </a:rPr>
              <a:t> </a:t>
            </a:r>
            <a:r>
              <a:rPr lang="en-US" baseline="0" dirty="0" err="1">
                <a:cs typeface="Vrinda" pitchFamily="2" charset="0"/>
              </a:rPr>
              <a:t>ফেলে</a:t>
            </a:r>
            <a:r>
              <a:rPr lang="en-US" baseline="0" dirty="0">
                <a:cs typeface="Vrinda" pitchFamily="2" charset="0"/>
              </a:rPr>
              <a:t>….</a:t>
            </a:r>
            <a:endParaRPr lang="en-US" dirty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সাধারণত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ভাইরাস</a:t>
            </a:r>
            <a:r>
              <a:rPr lang="en-US" baseline="0" dirty="0"/>
              <a:t> </a:t>
            </a:r>
            <a:r>
              <a:rPr lang="en-US" baseline="0" dirty="0" err="1"/>
              <a:t>সংক্রমন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</a:t>
            </a:r>
            <a:r>
              <a:rPr lang="en-US" baseline="0" dirty="0" err="1"/>
              <a:t>পর</a:t>
            </a:r>
            <a:r>
              <a:rPr lang="en-US" baseline="0" dirty="0"/>
              <a:t> </a:t>
            </a:r>
            <a:r>
              <a:rPr lang="en-US" baseline="0" dirty="0" err="1"/>
              <a:t>তার</a:t>
            </a:r>
            <a:r>
              <a:rPr lang="en-US" baseline="0" dirty="0"/>
              <a:t> </a:t>
            </a:r>
            <a:r>
              <a:rPr lang="en-US" baseline="0" dirty="0" err="1"/>
              <a:t>নিজের</a:t>
            </a:r>
            <a:r>
              <a:rPr lang="en-US" baseline="0" dirty="0"/>
              <a:t> </a:t>
            </a:r>
            <a:r>
              <a:rPr lang="en-US" baseline="0" dirty="0" err="1"/>
              <a:t>অস্তিত্ত্ব</a:t>
            </a:r>
            <a:r>
              <a:rPr lang="en-US" baseline="0" dirty="0"/>
              <a:t> </a:t>
            </a:r>
            <a:r>
              <a:rPr lang="en-US" baseline="0" dirty="0" err="1"/>
              <a:t>মুছে</a:t>
            </a:r>
            <a:r>
              <a:rPr lang="en-US" baseline="0" dirty="0"/>
              <a:t> </a:t>
            </a:r>
            <a:r>
              <a:rPr lang="en-US" baseline="0" dirty="0" err="1"/>
              <a:t>ফেলে</a:t>
            </a:r>
            <a:r>
              <a:rPr lang="en-US" baseline="0" dirty="0"/>
              <a:t>, </a:t>
            </a:r>
            <a:r>
              <a:rPr lang="en-US" baseline="0" dirty="0" err="1"/>
              <a:t>তাই</a:t>
            </a:r>
            <a:r>
              <a:rPr lang="en-US" baseline="0" dirty="0"/>
              <a:t> </a:t>
            </a:r>
            <a:r>
              <a:rPr lang="en-US" baseline="0" dirty="0" err="1"/>
              <a:t>অনিবাসী</a:t>
            </a:r>
            <a:r>
              <a:rPr lang="en-US" baseline="0" dirty="0"/>
              <a:t> </a:t>
            </a:r>
            <a:r>
              <a:rPr lang="en-US" baseline="0" dirty="0" err="1"/>
              <a:t>ভাইরাস</a:t>
            </a:r>
            <a:r>
              <a:rPr lang="en-US" baseline="0" dirty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1200" dirty="0">
                <a:latin typeface="Nikosh" pitchFamily="2" charset="0"/>
                <a:cs typeface="Nikosh" pitchFamily="2" charset="0"/>
              </a:rPr>
              <a:t>বিশেষ ধরনের কম্পিউটার প্রোগ্রাম বা এন্টিভাইরাস বা এন্টিম্যালওয়্যার নামে পরিচিত এগুলো কম্পিউটারের ম্যালওয়্যারের হাত থেকে রক্ষা পাওয়ার জন্য কাজ করে</a:t>
            </a:r>
            <a:endParaRPr lang="bn-BD" sz="12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361000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sz="1200" dirty="0">
                <a:latin typeface="Nikosh" pitchFamily="2" charset="0"/>
                <a:cs typeface="Nikosh" pitchFamily="2" charset="0"/>
              </a:rPr>
              <a:t>১. বিশেষ ধরনের প্রোগ্রাম বা 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এ</a:t>
            </a:r>
            <a:r>
              <a:rPr lang="as-IN" sz="1200" dirty="0">
                <a:latin typeface="Nikosh" pitchFamily="2" charset="0"/>
                <a:cs typeface="Nikosh" pitchFamily="2" charset="0"/>
              </a:rPr>
              <a:t>ন্টিভাইরাস কম্পিউটার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ে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ইন্সটল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এক্টিভ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রাখা</a:t>
            </a:r>
            <a:r>
              <a:rPr lang="as-IN" sz="1200" dirty="0">
                <a:latin typeface="Nikosh" pitchFamily="2" charset="0"/>
                <a:cs typeface="Nikosh" pitchFamily="2" charset="0"/>
              </a:rPr>
              <a:t> </a:t>
            </a:r>
            <a:br>
              <a:rPr lang="as-IN" sz="1200" dirty="0">
                <a:latin typeface="Nikosh" pitchFamily="2" charset="0"/>
                <a:cs typeface="Nikosh" pitchFamily="2" charset="0"/>
              </a:rPr>
            </a:br>
            <a:r>
              <a:rPr lang="as-IN" sz="1200" dirty="0">
                <a:latin typeface="Nikosh" pitchFamily="2" charset="0"/>
                <a:cs typeface="Nikosh" pitchFamily="2" charset="0"/>
              </a:rPr>
              <a:t>২. ফায়ারওয়াল ব্যবস্থার মাধ্যমেও ব্যবহারকারীগণ ম্যালওয়্যারের হাত থেকে রক্ষা পাওয়ার চেষ্টা কর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া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যায়</a:t>
            </a:r>
            <a:r>
              <a:rPr lang="as-IN" sz="1200" dirty="0">
                <a:latin typeface="Nikosh" pitchFamily="2" charset="0"/>
                <a:cs typeface="Nikosh" pitchFamily="2" charset="0"/>
              </a:rPr>
              <a:t>।</a:t>
            </a:r>
            <a:br>
              <a:rPr lang="as-IN" sz="1200" dirty="0">
                <a:latin typeface="Nikosh" pitchFamily="2" charset="0"/>
                <a:cs typeface="Nikosh" pitchFamily="2" charset="0"/>
              </a:rPr>
            </a:br>
            <a:r>
              <a:rPr lang="en-US" sz="1200" dirty="0">
                <a:latin typeface="Nikosh" pitchFamily="2" charset="0"/>
                <a:cs typeface="Nikosh" pitchFamily="2" charset="0"/>
              </a:rPr>
              <a:t>৩</a:t>
            </a:r>
            <a:r>
              <a:rPr lang="as-IN" sz="1200" dirty="0">
                <a:latin typeface="Nikosh" pitchFamily="2" charset="0"/>
                <a:cs typeface="Nikosh" pitchFamily="2" charset="0"/>
              </a:rPr>
              <a:t>. সব ভাইরাস বা ম্যালওয়্যারের একটি নির্দিষ্ট 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Pattern </a:t>
            </a:r>
            <a:r>
              <a:rPr lang="as-IN" sz="1200" dirty="0">
                <a:latin typeface="Nikosh" pitchFamily="2" charset="0"/>
                <a:cs typeface="Nikosh" pitchFamily="2" charset="0"/>
              </a:rPr>
              <a:t>রয়েছে। এন্টি ম্যালওয়্যার এসব 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Pattern </a:t>
            </a:r>
            <a:r>
              <a:rPr lang="as-IN" sz="1200" dirty="0">
                <a:latin typeface="Nikosh" pitchFamily="2" charset="0"/>
                <a:cs typeface="Nikosh" pitchFamily="2" charset="0"/>
              </a:rPr>
              <a:t>এর তালিকা সংগ্রহ করে এবং এর ভিত্তিতে ভাইরাস বা ম্যালওয়্যারটি শনাক্ত করে। </a:t>
            </a:r>
            <a:br>
              <a:rPr lang="as-IN" sz="1200" dirty="0">
                <a:latin typeface="Nikosh" pitchFamily="2" charset="0"/>
                <a:cs typeface="Nikosh" pitchFamily="2" charset="0"/>
              </a:rPr>
            </a:br>
            <a:r>
              <a:rPr lang="en-US" sz="1200" dirty="0">
                <a:latin typeface="Nikosh" pitchFamily="2" charset="0"/>
                <a:cs typeface="Nikosh" pitchFamily="2" charset="0"/>
              </a:rPr>
              <a:t>৪</a:t>
            </a:r>
            <a:r>
              <a:rPr lang="as-IN" sz="1200" dirty="0">
                <a:latin typeface="Nikosh" pitchFamily="2" charset="0"/>
                <a:cs typeface="Nikosh" pitchFamily="2" charset="0"/>
              </a:rPr>
              <a:t>. এছাড়া যেসব মাধ্যম যেমন পেনড্রাইভ, হার্ডডিস্ক, নেটওয়ার্ক গেইটওয়ে এর সাহায্যে ভাইরাস ছড়ায় সেসব ব্যবহারে সচেতন </a:t>
            </a:r>
            <a:r>
              <a:rPr lang="en-US" sz="1200" dirty="0" err="1">
                <a:latin typeface="Nikosh" pitchFamily="2" charset="0"/>
                <a:cs typeface="Nikosh" pitchFamily="2" charset="0"/>
              </a:rPr>
              <a:t>হওয়া</a:t>
            </a:r>
            <a:r>
              <a:rPr lang="as-IN" sz="1200" dirty="0">
                <a:latin typeface="Nikosh" pitchFamily="2" charset="0"/>
                <a:cs typeface="Nikosh" pitchFamily="2" charset="0"/>
              </a:rPr>
              <a:t>।</a:t>
            </a:r>
            <a:endParaRPr lang="en-US" sz="1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685800"/>
            <a:ext cx="5648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8"/>
            <a:ext cx="1088136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1"/>
            <a:ext cx="565404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1"/>
            <a:ext cx="565404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1739795"/>
            <a:ext cx="565626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2464859"/>
            <a:ext cx="565626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6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6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57"/>
            <a:ext cx="7156450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1"/>
            <a:ext cx="768096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4"/>
            <a:ext cx="768096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1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767" y="2438400"/>
            <a:ext cx="12374620" cy="2074800"/>
          </a:xfrm>
          <a:prstGeom prst="rect">
            <a:avLst/>
          </a:prstGeom>
          <a:noFill/>
        </p:spPr>
        <p:txBody>
          <a:bodyPr wrap="square" lIns="58293" tIns="29147" rIns="58293" bIns="29147">
            <a:spAutoFit/>
          </a:bodyPr>
          <a:lstStyle/>
          <a:p>
            <a:pPr algn="ctr"/>
            <a:r>
              <a:rPr lang="bn-BD" sz="131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100" b="1" dirty="0">
              <a:solidFill>
                <a:srgbClr val="1DE35A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10800000">
            <a:off x="0" y="3429000"/>
            <a:ext cx="12801600" cy="2850431"/>
            <a:chOff x="2664822" y="1162595"/>
            <a:chExt cx="6087292" cy="2808515"/>
          </a:xfrm>
        </p:grpSpPr>
        <p:sp>
          <p:nvSpPr>
            <p:cNvPr id="6" name="Rounded Rectangle 5"/>
            <p:cNvSpPr/>
            <p:nvPr/>
          </p:nvSpPr>
          <p:spPr>
            <a:xfrm>
              <a:off x="2664822" y="3708081"/>
              <a:ext cx="6087292" cy="26302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3201" y="1162595"/>
              <a:ext cx="5904412" cy="27301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658117"/>
            <a:ext cx="12801600" cy="2770883"/>
            <a:chOff x="2664822" y="1162594"/>
            <a:chExt cx="6087292" cy="2808515"/>
          </a:xfrm>
        </p:grpSpPr>
        <p:sp>
          <p:nvSpPr>
            <p:cNvPr id="2" name="Rounded Rectangle 1"/>
            <p:cNvSpPr/>
            <p:nvPr/>
          </p:nvSpPr>
          <p:spPr>
            <a:xfrm>
              <a:off x="2664822" y="3752416"/>
              <a:ext cx="6087292" cy="21869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43201" y="1162594"/>
              <a:ext cx="5904412" cy="27301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</p:grpSp>
      <p:sp>
        <p:nvSpPr>
          <p:cNvPr id="15" name="Frame 14">
            <a:extLst>
              <a:ext uri="{FF2B5EF4-FFF2-40B4-BE49-F238E27FC236}">
                <a16:creationId xmlns:a16="http://schemas.microsoft.com/office/drawing/2014/main" id="{FB7CBA15-EB20-4E51-A9E3-7FFCCCA95629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1256"/>
            <a:ext cx="12115800" cy="7555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533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অনিবাসী</a:t>
            </a:r>
            <a:r>
              <a:rPr lang="en-US" sz="4533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533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</a:t>
            </a:r>
            <a:endParaRPr lang="en-US" sz="4533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661877"/>
            <a:ext cx="1211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as-IN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সংক্রমণ কর</a:t>
            </a:r>
            <a:r>
              <a:rPr lang="en-US" sz="28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ার</a:t>
            </a:r>
            <a:r>
              <a:rPr lang="en-US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পর</a:t>
            </a:r>
            <a:r>
              <a:rPr lang="as-IN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পরিশেষে মূল প্রোগ্রামের কাছে নিয়ন্ত্রণ দিয়ে</a:t>
            </a:r>
            <a:r>
              <a:rPr lang="en-US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ভাইরাস</a:t>
            </a:r>
            <a:r>
              <a:rPr lang="as-IN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নিষ্ক্রিয় হয়ে যায়, এদের বলা হয় অনিবাসী </a:t>
            </a:r>
            <a:r>
              <a:rPr lang="en-US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Non-Resident </a:t>
            </a:r>
            <a:r>
              <a:rPr lang="as-IN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বা ভাইরাস।</a:t>
            </a:r>
            <a:endParaRPr lang="en-US" sz="2800" b="1" dirty="0">
              <a:solidFill>
                <a:srgbClr val="4F19E7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 descr="10-notable-computer-virus-6.jpg"/>
          <p:cNvPicPr>
            <a:picLocks noChangeAspect="1"/>
          </p:cNvPicPr>
          <p:nvPr/>
        </p:nvPicPr>
        <p:blipFill>
          <a:blip r:embed="rId3"/>
          <a:srcRect l="30303" r="24242"/>
          <a:stretch>
            <a:fillRect/>
          </a:stretch>
        </p:blipFill>
        <p:spPr>
          <a:xfrm>
            <a:off x="1562100" y="1047749"/>
            <a:ext cx="9677400" cy="4595078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672F15A7-3C2B-4AB3-8D23-3E0CDB6B4C8E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7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1256"/>
            <a:ext cx="12268200" cy="83174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533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নিবাসী</a:t>
            </a:r>
            <a:r>
              <a:rPr lang="en-US" sz="4533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533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</a:t>
            </a:r>
            <a:endParaRPr lang="en-US" sz="4533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474311"/>
            <a:ext cx="1226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as-IN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নিবাসী বা </a:t>
            </a:r>
            <a:r>
              <a:rPr lang="en-US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Resident </a:t>
            </a:r>
            <a:r>
              <a:rPr lang="as-IN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ভাইরাস হলো এমন ভাইরাস যা চালু হওয়ার পর মেমোরিতে স্থায়ী হয়ে বসে থাকে। যখনই অন্য কোনো প্রোগ্রাম চালু হয়, তখনই সেটি সেই প্রোগ্রামকে সংক্রমিত করে।</a:t>
            </a:r>
            <a:endParaRPr lang="en-US" sz="2800" b="1" dirty="0">
              <a:solidFill>
                <a:srgbClr val="4F19E7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Dealing-with-Svchost-exe-Virus-Attack-300px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23950"/>
            <a:ext cx="8077200" cy="3723843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D73C0FE5-96DB-4838-B966-D3EBB66B507D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57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3096"/>
            <a:ext cx="12192000" cy="104610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ইতিহাস</a:t>
            </a:r>
            <a:endParaRPr lang="en-US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799" y="1361702"/>
            <a:ext cx="12154713" cy="5513760"/>
            <a:chOff x="533400" y="1600200"/>
            <a:chExt cx="8077200" cy="4057650"/>
          </a:xfrm>
        </p:grpSpPr>
        <p:pic>
          <p:nvPicPr>
            <p:cNvPr id="14338" name="Picture 2" descr="https://upload.wikimedia.org/wikipedia/commons/5/5e/JohnvonNeumann-LosAlamos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1600200"/>
              <a:ext cx="3114675" cy="405765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3810000" y="1600200"/>
              <a:ext cx="4800600" cy="1879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None/>
              </a:pPr>
              <a:r>
                <a:rPr lang="as-IN" sz="3200" dirty="0">
                  <a:solidFill>
                    <a:srgbClr val="4F19E7"/>
                  </a:solidFill>
                  <a:latin typeface="Nikosh" pitchFamily="2" charset="0"/>
                  <a:cs typeface="Nikosh" pitchFamily="2" charset="0"/>
                </a:rPr>
                <a:t>কম্পিউটার ভাইরাস প্রোগ্রাম লেখার আগে ১৯৪৯ সালে বিজ্ঞানী জন নিউম্যান কম্পিউটার ভাইরাস বিষয়ে আলোকপাত করেন। তিনি একজন কম্পিউটার বিজ্ঞানী ছিলেন। তিনি ভাইরাসের পুনরুৎপাদন ক্ষমতা সম্পর্কে ধারণা দেন।</a:t>
              </a:r>
              <a:endPara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2156" y="1272388"/>
            <a:ext cx="11940844" cy="5682996"/>
            <a:chOff x="533400" y="1600200"/>
            <a:chExt cx="8057680" cy="3962400"/>
          </a:xfrm>
        </p:grpSpPr>
        <p:pic>
          <p:nvPicPr>
            <p:cNvPr id="14340" name="Picture 4" descr="http://www.computerhope.com/people/pictures/fred_cohen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76863" y="1600200"/>
              <a:ext cx="3214217" cy="39624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533400" y="1600200"/>
              <a:ext cx="4612557" cy="1094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200" dirty="0">
                  <a:solidFill>
                    <a:srgbClr val="4F19E7"/>
                  </a:solidFill>
                  <a:latin typeface="Nikosh" pitchFamily="2" charset="0"/>
                  <a:cs typeface="Nikosh" pitchFamily="2" charset="0"/>
                </a:rPr>
                <a:t>আমেরিকার কম্পিউটার বিজ্ঞানী ফ্রেডরিক বি কোহেন কম্পিউটারের এ প্রোগ্রামকে ভাইরাস হিসেবে প্রথম সম্বোধন করেন।</a:t>
              </a:r>
              <a:endPara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6698" y="1308514"/>
            <a:ext cx="12230101" cy="5566948"/>
            <a:chOff x="533400" y="1600200"/>
            <a:chExt cx="8001000" cy="4038600"/>
          </a:xfrm>
        </p:grpSpPr>
        <p:pic>
          <p:nvPicPr>
            <p:cNvPr id="14342" name="Picture 6" descr="https://irlynepil.files.wordpress.com/2015/03/tumblr_mtnfi9yhet1rpiyaso1_40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3400" y="1600200"/>
              <a:ext cx="5257800" cy="403860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5791200" y="2133600"/>
              <a:ext cx="2743200" cy="1138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200" b="1" dirty="0">
                  <a:solidFill>
                    <a:srgbClr val="4F19E7"/>
                  </a:solidFill>
                  <a:latin typeface="Nikosh" pitchFamily="2" charset="0"/>
                  <a:cs typeface="Nikosh" pitchFamily="2" charset="0"/>
                </a:rPr>
                <a:t>সত্তর দশকেই </a:t>
              </a:r>
              <a:r>
                <a:rPr lang="en-US" sz="3200" b="1" dirty="0">
                  <a:solidFill>
                    <a:srgbClr val="4F19E7"/>
                  </a:solidFill>
                  <a:latin typeface="Nikosh" pitchFamily="2" charset="0"/>
                  <a:cs typeface="Nikosh" pitchFamily="2" charset="0"/>
                </a:rPr>
                <a:t>ARPANET </a:t>
              </a:r>
              <a:r>
                <a:rPr lang="as-IN" sz="3200" b="1" dirty="0">
                  <a:solidFill>
                    <a:srgbClr val="4F19E7"/>
                  </a:solidFill>
                  <a:latin typeface="Nikosh" pitchFamily="2" charset="0"/>
                  <a:cs typeface="Nikosh" pitchFamily="2" charset="0"/>
                </a:rPr>
                <a:t>ক্রিপার নামে একটি ভাইরাস চিহ্নিত করা হয়।</a:t>
              </a:r>
              <a:endPara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799" y="1272388"/>
            <a:ext cx="12348689" cy="5513760"/>
            <a:chOff x="533400" y="1600200"/>
            <a:chExt cx="8058150" cy="4470330"/>
          </a:xfrm>
        </p:grpSpPr>
        <p:pic>
          <p:nvPicPr>
            <p:cNvPr id="14344" name="Picture 8" descr="http://lparchive.org/Digital-A-Love-Story/Update%2015/10-RgusD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4200" y="1600200"/>
              <a:ext cx="5467350" cy="447033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533400" y="1600200"/>
              <a:ext cx="2590800" cy="1671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200" dirty="0">
                  <a:solidFill>
                    <a:srgbClr val="4F19E7"/>
                  </a:solidFill>
                  <a:latin typeface="Nikosh" pitchFamily="2" charset="0"/>
                  <a:cs typeface="Nikosh" pitchFamily="2" charset="0"/>
                </a:rPr>
                <a:t>সে সময় রিপার (</a:t>
              </a:r>
              <a:r>
                <a:rPr lang="en-US" sz="3200" dirty="0">
                  <a:solidFill>
                    <a:srgbClr val="4F19E7"/>
                  </a:solidFill>
                  <a:latin typeface="Nikosh" pitchFamily="2" charset="0"/>
                  <a:cs typeface="Nikosh" pitchFamily="2" charset="0"/>
                </a:rPr>
                <a:t>Reaper) </a:t>
              </a:r>
              <a:r>
                <a:rPr lang="as-IN" sz="3200" dirty="0">
                  <a:solidFill>
                    <a:srgbClr val="4F19E7"/>
                  </a:solidFill>
                  <a:latin typeface="Nikosh" pitchFamily="2" charset="0"/>
                  <a:cs typeface="Nikosh" pitchFamily="2" charset="0"/>
                </a:rPr>
                <a:t>নামে আর একটি সফটওয়্যার তৈরি করা হয় যা ক্রিপার ভাইরাসকে মুছে ফেলতে পারত</a:t>
              </a:r>
              <a:endPara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2088" y="1266692"/>
            <a:ext cx="12192000" cy="5608770"/>
            <a:chOff x="0" y="0"/>
            <a:chExt cx="8534400" cy="3200401"/>
          </a:xfrm>
        </p:grpSpPr>
        <p:pic>
          <p:nvPicPr>
            <p:cNvPr id="20" name="Picture 2" descr="https://upload.wikimedia.org/wikipedia/commons/9/98/1988-03_Universal_Peace_virus_on_my_Mac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4829175" cy="3200401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4834270" y="0"/>
              <a:ext cx="3700130" cy="895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200" dirty="0">
                  <a:solidFill>
                    <a:srgbClr val="4F19E7"/>
                  </a:solidFill>
                  <a:latin typeface="Nikosh" pitchFamily="2" charset="0"/>
                  <a:cs typeface="Nikosh" pitchFamily="2" charset="0"/>
                </a:rPr>
                <a:t>১৯৮২ সালে এলক ক্লোজার নামে ভাইরাসটি তার জন্মস্থান ছেড়ে বেরিয়ে পড়ে</a:t>
              </a:r>
              <a:endParaRPr lang="en-US" sz="3200" dirty="0">
                <a:solidFill>
                  <a:srgbClr val="4F19E7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0716" y="1266692"/>
            <a:ext cx="12233372" cy="5682996"/>
            <a:chOff x="0" y="0"/>
            <a:chExt cx="8001000" cy="3133726"/>
          </a:xfrm>
        </p:grpSpPr>
        <p:pic>
          <p:nvPicPr>
            <p:cNvPr id="23" name="Picture 4" descr="http://www.factfixx.com/wp-content/uploads/2012/01/Brain-Computer-Virus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4286250" cy="3133726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4267200" y="0"/>
              <a:ext cx="3733800" cy="594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200" dirty="0">
                  <a:solidFill>
                    <a:srgbClr val="4F19E7"/>
                  </a:solidFill>
                  <a:latin typeface="Nikosh" pitchFamily="2" charset="0"/>
                  <a:cs typeface="Nikosh" pitchFamily="2" charset="0"/>
                </a:rPr>
                <a:t>ভাইরাসের বিধ্বংসী আচরণ প্রথম প্রকাশিত হয় ১৯৮৬ সালে ব্রেইন ভাইরাসের মাধ্যমে</a:t>
              </a:r>
              <a:endParaRPr lang="en-US" sz="3200" dirty="0">
                <a:solidFill>
                  <a:srgbClr val="4F19E7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2087" y="1355958"/>
            <a:ext cx="12154711" cy="5132258"/>
            <a:chOff x="0" y="0"/>
            <a:chExt cx="8229600" cy="3276600"/>
          </a:xfrm>
        </p:grpSpPr>
        <p:sp>
          <p:nvSpPr>
            <p:cNvPr id="27" name="Rectangle 26"/>
            <p:cNvSpPr/>
            <p:nvPr/>
          </p:nvSpPr>
          <p:spPr>
            <a:xfrm>
              <a:off x="3886200" y="0"/>
              <a:ext cx="4343400" cy="1002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200" dirty="0">
                  <a:solidFill>
                    <a:srgbClr val="4F19E7"/>
                  </a:solidFill>
                  <a:latin typeface="Nikosh" pitchFamily="2" charset="0"/>
                  <a:cs typeface="Nikosh" pitchFamily="2" charset="0"/>
                </a:rPr>
                <a:t>পাকিস্তানি দুই ভাই লাহোরে এ ভাইরাস সফটওয়্যারটি তৈরি করেন। এরপর থেকে প্রতিবছর সারাবিশ্বে অসংখ্য ভাইরাসের সৃষ্টি হয়</a:t>
              </a:r>
              <a:endPara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8" name="Picture 6" descr="http://regmedia.co.uk/2012/12/11/skrenta_3.jpg"/>
            <p:cNvPicPr>
              <a:picLocks noChangeAspect="1" noChangeArrowheads="1"/>
            </p:cNvPicPr>
            <p:nvPr/>
          </p:nvPicPr>
          <p:blipFill>
            <a:blip r:embed="rId9"/>
            <a:srcRect l="20513" r="17949"/>
            <a:stretch>
              <a:fillRect/>
            </a:stretch>
          </p:blipFill>
          <p:spPr bwMode="auto">
            <a:xfrm>
              <a:off x="0" y="0"/>
              <a:ext cx="3877368" cy="3276600"/>
            </a:xfrm>
            <a:prstGeom prst="rect">
              <a:avLst/>
            </a:prstGeom>
            <a:noFill/>
          </p:spPr>
        </p:pic>
      </p:grpSp>
      <p:sp>
        <p:nvSpPr>
          <p:cNvPr id="29" name="Frame 28">
            <a:extLst>
              <a:ext uri="{FF2B5EF4-FFF2-40B4-BE49-F238E27FC236}">
                <a16:creationId xmlns:a16="http://schemas.microsoft.com/office/drawing/2014/main" id="{6ADE0168-E3D9-437E-9566-D99AA97415A8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131559"/>
            <a:ext cx="1211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বিশেষ ধরনের কম্পিউটার প্রোগ্রাম বা এন্টিভাইরাস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ফায়ারওয়াল</a:t>
            </a:r>
            <a:endParaRPr lang="bn-BD" sz="3200" b="1" dirty="0">
              <a:ln w="0"/>
              <a:solidFill>
                <a:srgbClr val="4F19E7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6"/>
          <a:stretch>
            <a:fillRect/>
          </a:stretch>
        </p:blipFill>
        <p:spPr>
          <a:xfrm>
            <a:off x="339968" y="1373454"/>
            <a:ext cx="4232029" cy="4378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381001"/>
            <a:ext cx="12115800" cy="66721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36290" eaLnBrk="0" hangingPunct="0">
              <a:defRPr/>
            </a:pPr>
            <a:r>
              <a:rPr lang="en-US" sz="5440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ম্যালওয়্যার</a:t>
            </a:r>
            <a:r>
              <a:rPr lang="en-US" sz="5440" b="1" kern="0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5440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থেকে</a:t>
            </a:r>
            <a:r>
              <a:rPr lang="en-US" sz="5440" b="1" kern="0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5440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নিষ্কৃতি</a:t>
            </a:r>
            <a:r>
              <a:rPr lang="en-US" sz="5440" b="1" kern="0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5440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পাওয়ার</a:t>
            </a:r>
            <a:r>
              <a:rPr lang="en-US" sz="5440" b="1" kern="0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5440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উপায়</a:t>
            </a:r>
            <a:endParaRPr lang="en-US" sz="5440" b="1" kern="0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28674" name="Picture 2" descr="http://anti-malware-blog.com/files/2010/03/Adware.Win32.VirusProtector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376790"/>
            <a:ext cx="7620000" cy="43780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6B992F48-2792-4BD6-8FCC-6CD0DBE00DA6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9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5" y="1424831"/>
            <a:ext cx="6400788" cy="602201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buNone/>
            </a:pP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কিছু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bn-BD" sz="3200" dirty="0">
              <a:ln w="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81473" y="2665917"/>
            <a:ext cx="7475320" cy="37325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0130473" y="2709093"/>
            <a:ext cx="0" cy="566738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701805" y="2665918"/>
            <a:ext cx="0" cy="566738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642226" y="2692914"/>
            <a:ext cx="0" cy="566738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53979" y="2709093"/>
            <a:ext cx="0" cy="566738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9601" y="6451970"/>
            <a:ext cx="328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2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এভিজি </a:t>
            </a:r>
            <a:r>
              <a:rPr lang="en-US" sz="2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(AVG)</a:t>
            </a:r>
            <a:r>
              <a:rPr lang="bn-BD" sz="2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7959" y="6324600"/>
            <a:ext cx="248229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272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এভিরা</a:t>
            </a:r>
            <a:r>
              <a:rPr lang="en-US" sz="2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Avira)</a:t>
            </a:r>
            <a:endParaRPr lang="en-US" sz="272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6448390"/>
            <a:ext cx="2502295" cy="408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2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এভাস্ট</a:t>
            </a:r>
            <a:r>
              <a:rPr lang="en-US" sz="2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avast</a:t>
            </a:r>
            <a:r>
              <a:rPr lang="en-US" sz="2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03095" y="6448390"/>
            <a:ext cx="3288904" cy="403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2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ক্যাসপারস্কাই </a:t>
            </a:r>
            <a:r>
              <a:rPr lang="en-US" sz="20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(Kaspersky)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00800" y="2024063"/>
            <a:ext cx="0" cy="566738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15925"/>
          <a:stretch/>
        </p:blipFill>
        <p:spPr>
          <a:xfrm>
            <a:off x="1735653" y="3378838"/>
            <a:ext cx="1932305" cy="2802720"/>
          </a:xfrm>
          <a:prstGeom prst="rect">
            <a:avLst/>
          </a:prstGeom>
          <a:ln w="57150" cap="sq" cmpd="thickThin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67" y="3378839"/>
            <a:ext cx="1928477" cy="2802720"/>
          </a:xfrm>
          <a:prstGeom prst="rect">
            <a:avLst/>
          </a:prstGeom>
          <a:ln w="57150" cap="sq" cmpd="thickThin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34" y="3378839"/>
            <a:ext cx="1952560" cy="2802719"/>
          </a:xfrm>
          <a:prstGeom prst="rect">
            <a:avLst/>
          </a:prstGeom>
          <a:ln w="57150" cap="sq" cmpd="thickThin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01" y="3378839"/>
            <a:ext cx="1992556" cy="2802719"/>
          </a:xfrm>
          <a:prstGeom prst="rect">
            <a:avLst/>
          </a:prstGeom>
          <a:ln w="57150" cap="sq" cmpd="thickThin">
            <a:solidFill>
              <a:schemeClr val="tx2">
                <a:lumMod val="90000"/>
                <a:lumOff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04800" y="381000"/>
            <a:ext cx="12192000" cy="87384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36290" eaLnBrk="0" hangingPunct="0">
              <a:defRPr/>
            </a:pPr>
            <a:r>
              <a:rPr lang="en-US" sz="4800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ম্যালওয়্যার</a:t>
            </a:r>
            <a:r>
              <a:rPr lang="en-US" sz="4800" b="1" kern="0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থেকে</a:t>
            </a:r>
            <a:r>
              <a:rPr lang="en-US" sz="4800" b="1" kern="0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নিষ্কৃতি</a:t>
            </a:r>
            <a:r>
              <a:rPr lang="en-US" sz="4800" b="1" kern="0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পাওয়ার</a:t>
            </a:r>
            <a:r>
              <a:rPr lang="en-US" sz="4800" b="1" kern="0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kern="0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উপায়</a:t>
            </a:r>
            <a:endParaRPr lang="en-US" sz="4800" b="1" kern="0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54955B5A-8167-4E00-9C31-75DB38EA5E03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7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154728"/>
            <a:ext cx="9326880" cy="1295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4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544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59000"/>
            <a:ext cx="12192000" cy="3175000"/>
          </a:xfrm>
        </p:spPr>
        <p:txBody>
          <a:bodyPr/>
          <a:lstStyle/>
          <a:p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কত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নিবাসী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অনিবাসী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বল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চারটি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এন্টিভাইরাসের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বল</a:t>
            </a:r>
            <a:r>
              <a:rPr lang="en-US" sz="40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DA5D16A-3571-4E6F-BE48-3C6757C6320C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09477" y="1418184"/>
            <a:ext cx="6553752" cy="4479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4545101"/>
            <a:ext cx="8077200" cy="2431006"/>
          </a:xfrm>
          <a:prstGeom prst="rect">
            <a:avLst/>
          </a:prstGeom>
        </p:spPr>
      </p:pic>
      <p:sp>
        <p:nvSpPr>
          <p:cNvPr id="9" name="TextBox 1" descr="Bouquet"/>
          <p:cNvSpPr>
            <a:spLocks noChangeArrowheads="1"/>
          </p:cNvSpPr>
          <p:nvPr/>
        </p:nvSpPr>
        <p:spPr bwMode="auto">
          <a:xfrm>
            <a:off x="427707" y="381000"/>
            <a:ext cx="12145294" cy="85129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7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400" b="1" spc="57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spc="57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E:\Teachers,gov,bd OK\Bakti Jibon Ict\Picture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218" y="1495403"/>
            <a:ext cx="2689084" cy="2158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777FE86B-5084-4D53-A7F0-74C4C7961BB6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46F9C5-3081-4AE7-AD45-3E73F1A661C8}"/>
              </a:ext>
            </a:extLst>
          </p:cNvPr>
          <p:cNvSpPr/>
          <p:nvPr/>
        </p:nvSpPr>
        <p:spPr>
          <a:xfrm>
            <a:off x="1524000" y="4001869"/>
            <a:ext cx="10491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আক্রান্ত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হলে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উচি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ৎ?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দলে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উপস্থাপণ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4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4183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76072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40" b="1" spc="57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5440" b="1" spc="57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40" b="1" spc="57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5440" b="1" spc="57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42" y="1071982"/>
            <a:ext cx="2336516" cy="417978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08A74227-3F10-4FD3-B74B-DF17EB72FB85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E7E76-482C-4554-AE65-DCBBD7F7A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191000"/>
            <a:ext cx="2924754" cy="2574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883A40-FDBC-4EFA-9FEC-FE9682CB0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203032"/>
            <a:ext cx="2924754" cy="2574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359D9B-F873-4DF2-B4ED-3B15E4291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5046" y="4191000"/>
            <a:ext cx="2924754" cy="2574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B5926C-C9F8-4192-B2C7-E7BA19B0F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546" y="4191000"/>
            <a:ext cx="2924754" cy="25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sortedinsurance.co.uk/media/1404/malware.gif">
            <a:extLst>
              <a:ext uri="{FF2B5EF4-FFF2-40B4-BE49-F238E27FC236}">
                <a16:creationId xmlns:a16="http://schemas.microsoft.com/office/drawing/2014/main" id="{9549035F-D54A-45FE-A010-D5B473657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1"/>
            <a:ext cx="12496800" cy="6593838"/>
          </a:xfrm>
          <a:prstGeom prst="rect">
            <a:avLst/>
          </a:prstGeom>
          <a:noFill/>
        </p:spPr>
      </p:pic>
      <p:sp>
        <p:nvSpPr>
          <p:cNvPr id="7" name="Frame 6"/>
          <p:cNvSpPr/>
          <p:nvPr/>
        </p:nvSpPr>
        <p:spPr>
          <a:xfrm>
            <a:off x="12553" y="-4735"/>
            <a:ext cx="12789050" cy="7091336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 w="57150">
            <a:solidFill>
              <a:srgbClr val="4F19E7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1823" tIns="50911" rIns="101823" bIns="509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4419600" y="228601"/>
            <a:ext cx="3429000" cy="8729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01823" tIns="50911" rIns="101823" bIns="5091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C9E2D0-DCE0-4B52-858E-4B41738634D9}"/>
              </a:ext>
            </a:extLst>
          </p:cNvPr>
          <p:cNvSpPr txBox="1">
            <a:spLocks/>
          </p:cNvSpPr>
          <p:nvPr/>
        </p:nvSpPr>
        <p:spPr>
          <a:xfrm>
            <a:off x="304801" y="5831538"/>
            <a:ext cx="12192000" cy="990901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বিদ্যালয়ের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কম্পিউটারকে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রাখবে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28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219200" y="5500933"/>
            <a:ext cx="10363200" cy="2271467"/>
          </a:xfrm>
          <a:prstGeom prst="rect">
            <a:avLst/>
          </a:prstGeom>
        </p:spPr>
        <p:txBody>
          <a:bodyPr vert="horz" lIns="103632" tIns="51816" rIns="103632" bIns="51816" rtlCol="0">
            <a:normAutofit/>
          </a:bodyPr>
          <a:lstStyle/>
          <a:p>
            <a:pPr marL="388609" indent="-388609" defTabSz="103629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6120" dirty="0">
              <a:latin typeface="+mn-lt"/>
              <a:cs typeface="+mn-cs"/>
            </a:endParaRPr>
          </a:p>
        </p:txBody>
      </p:sp>
      <p:sp>
        <p:nvSpPr>
          <p:cNvPr id="8" name="Bevel 10">
            <a:extLst>
              <a:ext uri="{FF2B5EF4-FFF2-40B4-BE49-F238E27FC236}">
                <a16:creationId xmlns:a16="http://schemas.microsoft.com/office/drawing/2014/main" id="{D43C3BAF-429D-4859-AC90-F26D1B6014C2}"/>
              </a:ext>
            </a:extLst>
          </p:cNvPr>
          <p:cNvSpPr/>
          <p:nvPr/>
        </p:nvSpPr>
        <p:spPr>
          <a:xfrm>
            <a:off x="4152782" y="2658"/>
            <a:ext cx="4145280" cy="137293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00" b="1" dirty="0" err="1">
                <a:ln w="190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9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C7483E-153A-4CA2-95EF-844C4DE875C9}"/>
              </a:ext>
            </a:extLst>
          </p:cNvPr>
          <p:cNvGrpSpPr/>
          <p:nvPr/>
        </p:nvGrpSpPr>
        <p:grpSpPr>
          <a:xfrm>
            <a:off x="7051819" y="1721034"/>
            <a:ext cx="4527923" cy="4577080"/>
            <a:chOff x="5148773" y="1992513"/>
            <a:chExt cx="3995226" cy="4038600"/>
          </a:xfrm>
        </p:grpSpPr>
        <p:sp>
          <p:nvSpPr>
            <p:cNvPr id="10" name="Bevel 11">
              <a:extLst>
                <a:ext uri="{FF2B5EF4-FFF2-40B4-BE49-F238E27FC236}">
                  <a16:creationId xmlns:a16="http://schemas.microsoft.com/office/drawing/2014/main" id="{D2E7C8C8-8622-42C1-BBA9-531BD4F3075F}"/>
                </a:ext>
              </a:extLst>
            </p:cNvPr>
            <p:cNvSpPr/>
            <p:nvPr/>
          </p:nvSpPr>
          <p:spPr>
            <a:xfrm>
              <a:off x="5148773" y="1992513"/>
              <a:ext cx="3995226" cy="40386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4BB91C-A081-4B99-BCCA-8CBB64F8A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25" y="2514600"/>
              <a:ext cx="2938975" cy="31242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9E80FA4-4603-47BB-95DE-96A940BFCEA1}"/>
              </a:ext>
            </a:extLst>
          </p:cNvPr>
          <p:cNvSpPr txBox="1"/>
          <p:nvPr/>
        </p:nvSpPr>
        <p:spPr>
          <a:xfrm>
            <a:off x="1170045" y="2100815"/>
            <a:ext cx="5835275" cy="3580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33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533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ফিজুল</a:t>
            </a:r>
            <a:r>
              <a:rPr lang="en-US" sz="4533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533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173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7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3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bn-BD" sz="408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শোল্লা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408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17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7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BD" sz="317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173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জুনি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</a:p>
          <a:p>
            <a:pPr algn="ctr"/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bn-IN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ইন্সট্রাক্টর 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হাজীগঞ্জ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  <a:endParaRPr lang="bn-BD" sz="2267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sz="317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:mirohan30@gmail.com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00459B6-4326-4FA0-BC59-EE1F1B995CA2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00" y="325287"/>
            <a:ext cx="6045200" cy="12954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48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48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93544"/>
            <a:ext cx="10363200" cy="36789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8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kern="1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অ</a:t>
            </a:r>
            <a:r>
              <a:rPr lang="bn-BD" sz="4800" b="1" kern="1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4800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BD" sz="4800" b="1" kern="12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১৭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833908F-106E-4140-8546-DC83AEB09ABC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69091C26-C573-467E-84D8-AD22E62197A6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B8D638-73E8-44B3-AB7F-2307F865C9E5}"/>
              </a:ext>
            </a:extLst>
          </p:cNvPr>
          <p:cNvSpPr/>
          <p:nvPr/>
        </p:nvSpPr>
        <p:spPr bwMode="auto">
          <a:xfrm>
            <a:off x="1910080" y="2314593"/>
            <a:ext cx="1036320" cy="103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rtlCol="0" anchor="t" anchorCtr="0" compatLnSpc="1">
            <a:prstTxWarp prst="textNoShape">
              <a:avLst/>
            </a:prstTxWarp>
          </a:bodyPr>
          <a:lstStyle/>
          <a:p>
            <a:pPr marL="388609" indent="-388609" defTabSz="103629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173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Right Arrow 6">
            <a:extLst>
              <a:ext uri="{FF2B5EF4-FFF2-40B4-BE49-F238E27FC236}">
                <a16:creationId xmlns:a16="http://schemas.microsoft.com/office/drawing/2014/main" id="{104C8985-E43B-4719-81FE-FD5413744658}"/>
              </a:ext>
            </a:extLst>
          </p:cNvPr>
          <p:cNvSpPr/>
          <p:nvPr/>
        </p:nvSpPr>
        <p:spPr bwMode="auto">
          <a:xfrm>
            <a:off x="3205480" y="5527040"/>
            <a:ext cx="949960" cy="77724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rtlCol="0" anchor="t" anchorCtr="0" compatLnSpc="1">
            <a:prstTxWarp prst="textNoShape">
              <a:avLst/>
            </a:prstTxWarp>
          </a:bodyPr>
          <a:lstStyle/>
          <a:p>
            <a:pPr marL="388609" indent="-388609" defTabSz="103629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173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052DA-846D-4164-96B0-F392FEE8E934}"/>
              </a:ext>
            </a:extLst>
          </p:cNvPr>
          <p:cNvSpPr txBox="1"/>
          <p:nvPr/>
        </p:nvSpPr>
        <p:spPr>
          <a:xfrm>
            <a:off x="381000" y="5354320"/>
            <a:ext cx="1211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err="1">
                <a:solidFill>
                  <a:srgbClr val="4F19E7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ভিডিওটির</a:t>
            </a:r>
            <a:r>
              <a:rPr lang="en-US" sz="3200" b="1" dirty="0">
                <a:solidFill>
                  <a:srgbClr val="4F19E7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b="1" dirty="0">
                <a:solidFill>
                  <a:srgbClr val="4F19E7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কীসের</a:t>
            </a:r>
            <a:r>
              <a:rPr lang="en-US" sz="3200" b="1" dirty="0">
                <a:solidFill>
                  <a:srgbClr val="4F19E7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3200" b="1" dirty="0">
                <a:solidFill>
                  <a:srgbClr val="4F19E7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200" b="1" dirty="0">
                <a:solidFill>
                  <a:srgbClr val="4F19E7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b="1" dirty="0">
                <a:solidFill>
                  <a:srgbClr val="4F19E7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graphicFrame>
        <p:nvGraphicFramePr>
          <p:cNvPr id="8" name="Object 7">
            <a:hlinkClick r:id="" action="ppaction://ole?verb=0"/>
            <a:extLst>
              <a:ext uri="{FF2B5EF4-FFF2-40B4-BE49-F238E27FC236}">
                <a16:creationId xmlns:a16="http://schemas.microsoft.com/office/drawing/2014/main" id="{45BB0873-E6AD-4488-92FB-4409742677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1800" y="1468121"/>
          <a:ext cx="4490720" cy="378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8" name="Object 7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1468121"/>
                        <a:ext cx="4490720" cy="3789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11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11052789-8341-46E7-B8F3-2396E564DF01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27E4D-FE21-4587-AEE0-119D5297B1D7}"/>
              </a:ext>
            </a:extLst>
          </p:cNvPr>
          <p:cNvGrpSpPr/>
          <p:nvPr/>
        </p:nvGrpSpPr>
        <p:grpSpPr>
          <a:xfrm>
            <a:off x="2361" y="0"/>
            <a:ext cx="12801600" cy="70866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93C6D1-D223-455A-966B-3AEAB145AB2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C53C2B-2DFE-4E62-9F9B-7129274EE97D}"/>
                </a:ext>
              </a:extLst>
            </p:cNvPr>
            <p:cNvSpPr/>
            <p:nvPr/>
          </p:nvSpPr>
          <p:spPr>
            <a:xfrm>
              <a:off x="141668" y="115910"/>
              <a:ext cx="11938715" cy="6619741"/>
            </a:xfrm>
            <a:prstGeom prst="rect">
              <a:avLst/>
            </a:prstGeom>
            <a:solidFill>
              <a:srgbClr val="1DE35A"/>
            </a:solidFill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gradFill flip="none" rotWithShape="1">
                  <a:gsLst>
                    <a:gs pos="0">
                      <a:schemeClr val="dk1">
                        <a:tint val="66000"/>
                        <a:satMod val="160000"/>
                      </a:schemeClr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4467610B-9DAA-4510-8447-B98723DD1EE2}"/>
                </a:ext>
              </a:extLst>
            </p:cNvPr>
            <p:cNvSpPr/>
            <p:nvPr/>
          </p:nvSpPr>
          <p:spPr>
            <a:xfrm>
              <a:off x="435430" y="333828"/>
              <a:ext cx="11437256" cy="6154057"/>
            </a:xfrm>
            <a:prstGeom prst="round2Diag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EC7800-40B5-4B46-9856-5B5D472186BE}"/>
              </a:ext>
            </a:extLst>
          </p:cNvPr>
          <p:cNvSpPr/>
          <p:nvPr/>
        </p:nvSpPr>
        <p:spPr>
          <a:xfrm>
            <a:off x="1828800" y="338519"/>
            <a:ext cx="9601200" cy="1219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429AD5C0-772A-492E-A1B8-526BA4E7BCE4}"/>
              </a:ext>
            </a:extLst>
          </p:cNvPr>
          <p:cNvSpPr txBox="1">
            <a:spLocks noChangeArrowheads="1"/>
          </p:cNvSpPr>
          <p:nvPr/>
        </p:nvSpPr>
        <p:spPr>
          <a:xfrm>
            <a:off x="609601" y="1557719"/>
            <a:ext cx="11732436" cy="1192186"/>
          </a:xfrm>
          <a:prstGeom prst="rect">
            <a:avLst/>
          </a:prstGeom>
        </p:spPr>
        <p:txBody>
          <a:bodyPr/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6800" kern="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6800" kern="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800" kern="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ভাইরাস</a:t>
            </a:r>
            <a:endParaRPr lang="en-US" sz="6800" kern="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6" name="Picture 2" descr="http://www.omgtop5.com/wp-content/uploads/2015/02/virus_removal_st_louis.jpg">
            <a:extLst>
              <a:ext uri="{FF2B5EF4-FFF2-40B4-BE49-F238E27FC236}">
                <a16:creationId xmlns:a16="http://schemas.microsoft.com/office/drawing/2014/main" id="{34D03A9D-171B-44AD-BBEF-C02C953E5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92835"/>
            <a:ext cx="8763000" cy="41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New Upload\Adove illustraror\27249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12801600" cy="7086600"/>
          </a:xfrm>
          <a:prstGeom prst="rect">
            <a:avLst/>
          </a:prstGeom>
          <a:noFill/>
        </p:spPr>
      </p:pic>
      <p:sp>
        <p:nvSpPr>
          <p:cNvPr id="19" name="Flowchart: Alternate Process 18"/>
          <p:cNvSpPr/>
          <p:nvPr/>
        </p:nvSpPr>
        <p:spPr>
          <a:xfrm>
            <a:off x="3352800" y="345472"/>
            <a:ext cx="6477000" cy="1016449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9852" y="1551107"/>
            <a:ext cx="12156948" cy="762000"/>
          </a:xfrm>
          <a:prstGeom prst="roundRect">
            <a:avLst>
              <a:gd name="adj" fmla="val 0"/>
            </a:avLst>
          </a:prstGeom>
          <a:solidFill>
            <a:srgbClr val="28D4D8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0353" tIns="50177" rIns="100353" bIns="5017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EA9D1AF-3529-45E3-93A6-C69177E102E0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FF9196-954B-46EE-A3FA-0D63DB79771A}"/>
              </a:ext>
            </a:extLst>
          </p:cNvPr>
          <p:cNvSpPr txBox="1">
            <a:spLocks/>
          </p:cNvSpPr>
          <p:nvPr/>
        </p:nvSpPr>
        <p:spPr>
          <a:xfrm>
            <a:off x="339852" y="3276600"/>
            <a:ext cx="12309348" cy="3027680"/>
          </a:xfrm>
          <a:prstGeom prst="rect">
            <a:avLst/>
          </a:prstGeom>
        </p:spPr>
        <p:txBody>
          <a:bodyPr>
            <a:normAutofit/>
          </a:bodyPr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ইতিহাস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নিষ্কৃতি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পাওয়ার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উপায়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0" y="-96253"/>
            <a:ext cx="12801600" cy="70866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1668" y="115910"/>
              <a:ext cx="11938715" cy="6619741"/>
            </a:xfrm>
            <a:prstGeom prst="rect">
              <a:avLst/>
            </a:prstGeom>
            <a:solidFill>
              <a:srgbClr val="1DE35A"/>
            </a:solidFill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gradFill flip="none" rotWithShape="1">
                  <a:gsLst>
                    <a:gs pos="0">
                      <a:schemeClr val="dk1">
                        <a:tint val="66000"/>
                        <a:satMod val="160000"/>
                      </a:schemeClr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435430" y="333828"/>
              <a:ext cx="11437256" cy="6154057"/>
            </a:xfrm>
            <a:prstGeom prst="round2Diag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795EB23E-0E27-4EE2-8DEF-A0A9949B7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80" y="317327"/>
            <a:ext cx="10485120" cy="91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533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533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533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</a:t>
            </a:r>
            <a:endParaRPr lang="en-US" sz="4533" b="1" kern="0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18B250-4F24-41FF-BB25-B352228D35FA}"/>
              </a:ext>
            </a:extLst>
          </p:cNvPr>
          <p:cNvCxnSpPr>
            <a:cxnSpLocks/>
          </p:cNvCxnSpPr>
          <p:nvPr/>
        </p:nvCxnSpPr>
        <p:spPr bwMode="auto">
          <a:xfrm>
            <a:off x="457202" y="1233103"/>
            <a:ext cx="12009119" cy="0"/>
          </a:xfrm>
          <a:prstGeom prst="line">
            <a:avLst/>
          </a:prstGeom>
          <a:ln w="57150">
            <a:solidFill>
              <a:srgbClr val="FF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97622B2-F427-4FF2-BE5E-438A9DE5D5BD}"/>
              </a:ext>
            </a:extLst>
          </p:cNvPr>
          <p:cNvSpPr txBox="1"/>
          <p:nvPr/>
        </p:nvSpPr>
        <p:spPr>
          <a:xfrm>
            <a:off x="594361" y="5387732"/>
            <a:ext cx="1173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কম্পউটার</a:t>
            </a:r>
            <a:r>
              <a:rPr lang="en-US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হলো</a:t>
            </a:r>
            <a:r>
              <a:rPr lang="en-US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ম্যালওয়্যার</a:t>
            </a:r>
            <a:r>
              <a:rPr lang="en-US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পুনরুৎপাদনে</a:t>
            </a:r>
            <a:r>
              <a:rPr lang="en-US" sz="2800" b="1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সক্ষম</a:t>
            </a:r>
            <a:endParaRPr lang="en-US" sz="2800" b="1" dirty="0">
              <a:solidFill>
                <a:srgbClr val="4F19E7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10" descr="PigSelection1.png">
            <a:extLst>
              <a:ext uri="{FF2B5EF4-FFF2-40B4-BE49-F238E27FC236}">
                <a16:creationId xmlns:a16="http://schemas.microsoft.com/office/drawing/2014/main" id="{C0797DC5-6ABA-4E67-AD7F-F21A63DC34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440" t="58993"/>
          <a:stretch>
            <a:fillRect/>
          </a:stretch>
        </p:blipFill>
        <p:spPr>
          <a:xfrm>
            <a:off x="6400801" y="1344855"/>
            <a:ext cx="5791200" cy="3923103"/>
          </a:xfrm>
          <a:prstGeom prst="rect">
            <a:avLst/>
          </a:prstGeom>
        </p:spPr>
      </p:pic>
      <p:pic>
        <p:nvPicPr>
          <p:cNvPr id="12" name="Picture 11" descr="PigSelection1.png">
            <a:extLst>
              <a:ext uri="{FF2B5EF4-FFF2-40B4-BE49-F238E27FC236}">
                <a16:creationId xmlns:a16="http://schemas.microsoft.com/office/drawing/2014/main" id="{5CD386C2-5D91-45D3-83A1-F62BBE5576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993" r="53018"/>
          <a:stretch>
            <a:fillRect/>
          </a:stretch>
        </p:blipFill>
        <p:spPr>
          <a:xfrm>
            <a:off x="609600" y="1380856"/>
            <a:ext cx="5791200" cy="376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0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5654"/>
            <a:ext cx="12268200" cy="91577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533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533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533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4533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533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</a:t>
            </a:r>
            <a:r>
              <a:rPr lang="en-US" sz="4533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533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ক্ষতি</a:t>
            </a:r>
            <a:r>
              <a:rPr lang="en-US" sz="4533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533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4533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4910" y="1121430"/>
            <a:ext cx="11710890" cy="5660370"/>
            <a:chOff x="1022145" y="1676400"/>
            <a:chExt cx="7156655" cy="4630778"/>
          </a:xfrm>
        </p:grpSpPr>
        <p:sp>
          <p:nvSpPr>
            <p:cNvPr id="10" name="Rectangle 9"/>
            <p:cNvSpPr/>
            <p:nvPr/>
          </p:nvSpPr>
          <p:spPr>
            <a:xfrm>
              <a:off x="1022145" y="5791200"/>
              <a:ext cx="7156655" cy="515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bn-BD" sz="3200" b="1" dirty="0">
                  <a:solidFill>
                    <a:srgbClr val="4F19E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সিস্টেমের কাজকে ধীরগতি সম্পন্ন করে  </a:t>
              </a:r>
              <a:endParaRPr lang="en-US" sz="3200" b="1" dirty="0">
                <a:solidFill>
                  <a:srgbClr val="4F19E7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" r="2357"/>
            <a:stretch/>
          </p:blipFill>
          <p:spPr>
            <a:xfrm>
              <a:off x="1295400" y="1676400"/>
              <a:ext cx="6781800" cy="4063998"/>
            </a:xfrm>
            <a:prstGeom prst="rect">
              <a:avLst/>
            </a:prstGeom>
            <a:ln w="28575" cap="sq" cmpd="thickThin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404910" y="1117076"/>
            <a:ext cx="12091890" cy="5695139"/>
            <a:chOff x="1295400" y="1676400"/>
            <a:chExt cx="6781800" cy="4585653"/>
          </a:xfrm>
        </p:grpSpPr>
        <p:pic>
          <p:nvPicPr>
            <p:cNvPr id="4098" name="Picture 2" descr="http://www.widerinfo.com/wp-content/uploads/2013/04/FrozenCompute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5400" y="1676400"/>
              <a:ext cx="6781800" cy="403860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1600200" y="5791200"/>
              <a:ext cx="5867400" cy="470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bn-BD" sz="3200" dirty="0">
                  <a:solidFill>
                    <a:srgbClr val="4F19E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</a:t>
              </a:r>
              <a:r>
                <a:rPr lang="en-US" sz="3200" dirty="0" err="1">
                  <a:solidFill>
                    <a:srgbClr val="4F19E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হ্যাং</a:t>
              </a:r>
              <a:r>
                <a:rPr lang="en-US" sz="3200" dirty="0">
                  <a:solidFill>
                    <a:srgbClr val="4F19E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4F19E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3200" dirty="0">
                  <a:solidFill>
                    <a:srgbClr val="4F19E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4F19E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যাওয়া</a:t>
              </a:r>
              <a:endParaRPr lang="en-US" sz="3200" dirty="0">
                <a:solidFill>
                  <a:srgbClr val="4F19E7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8710" y="1125784"/>
            <a:ext cx="12268200" cy="5645952"/>
            <a:chOff x="1295400" y="1676400"/>
            <a:chExt cx="6781800" cy="4590229"/>
          </a:xfrm>
        </p:grpSpPr>
        <p:pic>
          <p:nvPicPr>
            <p:cNvPr id="4100" name="Picture 4" descr="Image result for computer reboo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5400" y="1676400"/>
              <a:ext cx="6781800" cy="412088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981200" y="5791200"/>
              <a:ext cx="5614591" cy="47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err="1">
                  <a:solidFill>
                    <a:srgbClr val="4F19E7"/>
                  </a:solidFill>
                  <a:latin typeface="Nikosh" pitchFamily="2" charset="0"/>
                  <a:cs typeface="Nikosh" pitchFamily="2" charset="0"/>
                </a:rPr>
                <a:t>কম্পিউটার</a:t>
              </a:r>
              <a:r>
                <a:rPr lang="en-US" sz="3200" dirty="0">
                  <a:solidFill>
                    <a:srgbClr val="4F19E7"/>
                  </a:solidFill>
                  <a:latin typeface="Nikosh" pitchFamily="2" charset="0"/>
                  <a:cs typeface="Nikosh" pitchFamily="2" charset="0"/>
                </a:rPr>
                <a:t> Reboot </a:t>
              </a:r>
              <a:r>
                <a:rPr lang="en-US" sz="3200" dirty="0" err="1">
                  <a:solidFill>
                    <a:srgbClr val="4F19E7"/>
                  </a:solidFill>
                  <a:latin typeface="Nikosh" pitchFamily="2" charset="0"/>
                  <a:cs typeface="Nikosh" pitchFamily="2" charset="0"/>
                </a:rPr>
                <a:t>হওয়া</a:t>
              </a:r>
              <a:endPara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18" name="Frame 17">
            <a:extLst>
              <a:ext uri="{FF2B5EF4-FFF2-40B4-BE49-F238E27FC236}">
                <a16:creationId xmlns:a16="http://schemas.microsoft.com/office/drawing/2014/main" id="{9A8293EF-C14F-44C8-B0A0-195F020890C6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1256"/>
            <a:ext cx="12192000" cy="89778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0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ভাইরাসের</a:t>
            </a:r>
            <a:r>
              <a:rPr lang="en-US" sz="4000" b="1" spc="5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00199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সক্রিয়</a:t>
            </a:r>
            <a:r>
              <a: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যাওয়ার</a:t>
            </a:r>
            <a:r>
              <a: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পর</a:t>
            </a:r>
            <a:r>
              <a: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ভিত্তিতে</a:t>
            </a:r>
            <a:r>
              <a: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ভাইরাসকে</a:t>
            </a:r>
            <a:r>
              <a: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দুই</a:t>
            </a:r>
            <a:r>
              <a: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ভাগে</a:t>
            </a:r>
            <a:r>
              <a: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ভাগ</a:t>
            </a:r>
            <a:r>
              <a: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হয়</a:t>
            </a:r>
            <a:endParaRPr lang="en-US" sz="3200" dirty="0">
              <a:solidFill>
                <a:srgbClr val="4F19E7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43554026"/>
              </p:ext>
            </p:extLst>
          </p:nvPr>
        </p:nvGraphicFramePr>
        <p:xfrm>
          <a:off x="2946400" y="2209800"/>
          <a:ext cx="6908800" cy="460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ame 8">
            <a:extLst>
              <a:ext uri="{FF2B5EF4-FFF2-40B4-BE49-F238E27FC236}">
                <a16:creationId xmlns:a16="http://schemas.microsoft.com/office/drawing/2014/main" id="{5DAC7E8E-8794-4FBF-9AA2-CE41C819EC5D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6630</TotalTime>
  <Words>512</Words>
  <Application>Microsoft Office PowerPoint</Application>
  <PresentationFormat>Custom</PresentationFormat>
  <Paragraphs>77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Siyam Rupali</vt:lpstr>
      <vt:lpstr>Times New Roman</vt:lpstr>
      <vt:lpstr>Wingdings</vt:lpstr>
      <vt:lpstr>Default Design</vt:lpstr>
      <vt:lpstr>Packager Shell Object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কম্পিউটার ভাইরাস যে ক্ষতি করে</vt:lpstr>
      <vt:lpstr>কম্পিউটার ভাইরাসের প্রকারভেদ</vt:lpstr>
      <vt:lpstr>অনিবাসী ভাইরাস</vt:lpstr>
      <vt:lpstr>নিবাসী ভাইরাস</vt:lpstr>
      <vt:lpstr>কম্পিউটার ভাইরাসের ইতিহাস</vt:lpstr>
      <vt:lpstr>PowerPoint Presentation</vt:lpstr>
      <vt:lpstr>PowerPoint Presentation</vt:lpstr>
      <vt:lpstr>মূল্যায়ন</vt:lpstr>
      <vt:lpstr>PowerPoint Presentation</vt:lpstr>
      <vt:lpstr>কোন প্রশ্ন?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MD ROHAN</cp:lastModifiedBy>
  <cp:revision>490</cp:revision>
  <dcterms:created xsi:type="dcterms:W3CDTF">2015-05-05T06:43:27Z</dcterms:created>
  <dcterms:modified xsi:type="dcterms:W3CDTF">2020-06-26T13:36:29Z</dcterms:modified>
</cp:coreProperties>
</file>