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300" r:id="rId7"/>
    <p:sldId id="290" r:id="rId8"/>
    <p:sldId id="301" r:id="rId9"/>
    <p:sldId id="302" r:id="rId10"/>
    <p:sldId id="303" r:id="rId11"/>
    <p:sldId id="291" r:id="rId12"/>
    <p:sldId id="292" r:id="rId13"/>
    <p:sldId id="293" r:id="rId14"/>
    <p:sldId id="304" r:id="rId15"/>
    <p:sldId id="280" r:id="rId16"/>
    <p:sldId id="281" r:id="rId17"/>
    <p:sldId id="282" r:id="rId18"/>
    <p:sldId id="30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990099"/>
    <a:srgbClr val="FFCC00"/>
    <a:srgbClr val="008000"/>
    <a:srgbClr val="00FF00"/>
    <a:srgbClr val="33CC33"/>
    <a:srgbClr val="FF9900"/>
    <a:srgbClr val="2DD364"/>
    <a:srgbClr val="9FA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203FA2-1224-4886-B4DF-36444DAF0523}" type="doc">
      <dgm:prSet loTypeId="urn:microsoft.com/office/officeart/2005/8/layout/vList3#1" loCatId="list" qsTypeId="urn:microsoft.com/office/officeart/2005/8/quickstyle/simple1" qsCatId="simple" csTypeId="urn:microsoft.com/office/officeart/2005/8/colors/colorful5" csCatId="colorful" phldr="1"/>
      <dgm:spPr/>
    </dgm:pt>
    <dgm:pt modelId="{1AB808CA-3B13-460D-B00D-FED77BABAFB9}">
      <dgm:prSet phldrT="[Text]" custT="1"/>
      <dgm:spPr>
        <a:solidFill>
          <a:srgbClr val="0000FF"/>
        </a:solidFill>
      </dgm:spPr>
      <dgm:t>
        <a:bodyPr/>
        <a:lstStyle/>
        <a:p>
          <a:r>
            <a:rPr lang="bn-BD" sz="4000" b="1" spc="300" dirty="0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LightBAN" pitchFamily="2" charset="0"/>
              <a:cs typeface="NikoshLightBAN" pitchFamily="2" charset="0"/>
            </a:rPr>
            <a:t>      মৌলের নিষ্ক্রিয়তার কারণ </a:t>
          </a:r>
          <a:r>
            <a:rPr lang="bn-BD" sz="4000" b="1" spc="300" dirty="0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বর্ণনা   </a:t>
          </a:r>
        </a:p>
        <a:p>
          <a:r>
            <a:rPr lang="bn-BD" sz="4000" b="1" spc="300" dirty="0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    করতে</a:t>
          </a:r>
          <a:r>
            <a:rPr lang="en-US" sz="4000" b="1" spc="300" dirty="0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000" b="1" spc="300" dirty="0" err="1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পারবে</a:t>
          </a:r>
          <a:r>
            <a:rPr lang="bn-BD" sz="4000" b="1" spc="300" dirty="0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47A8B454-3D28-44BD-A565-E28EEAE1C78D}" type="parTrans" cxnId="{E9CEBED7-C6C3-418A-BF27-B42A2A59980B}">
      <dgm:prSet/>
      <dgm:spPr/>
      <dgm:t>
        <a:bodyPr/>
        <a:lstStyle/>
        <a:p>
          <a:endParaRPr lang="en-US"/>
        </a:p>
      </dgm:t>
    </dgm:pt>
    <dgm:pt modelId="{D12E595F-EEAA-4E96-B46E-E45F7DCD00A2}" type="sibTrans" cxnId="{E9CEBED7-C6C3-418A-BF27-B42A2A59980B}">
      <dgm:prSet/>
      <dgm:spPr/>
      <dgm:t>
        <a:bodyPr/>
        <a:lstStyle/>
        <a:p>
          <a:endParaRPr lang="en-US"/>
        </a:p>
      </dgm:t>
    </dgm:pt>
    <dgm:pt modelId="{C0D4AF5C-CA18-450C-9757-1E70155D948F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4400" b="1" cap="all" dirty="0" smtClean="0">
              <a:ln w="9000" cmpd="sng"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LightBAN" pitchFamily="2" charset="0"/>
              <a:cs typeface="NikoshLightBAN" pitchFamily="2" charset="0"/>
            </a:rPr>
            <a:t>       </a:t>
          </a:r>
          <a:r>
            <a:rPr lang="bn-BD" sz="4400" b="1" cap="all" dirty="0" smtClean="0">
              <a:ln w="9000" cmpd="sng"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rPr>
            <a:t>রাসায়নিক বন্ধনের কারণ ব্যাখ্যা করতে পারবে।</a:t>
          </a:r>
          <a:endParaRPr lang="en-US" sz="44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5E9B0EDB-96EF-4CC6-A15D-D0BFFFFF9460}" type="parTrans" cxnId="{4ED30A84-5C07-41B9-AFA7-3CCCC183D48F}">
      <dgm:prSet/>
      <dgm:spPr/>
      <dgm:t>
        <a:bodyPr/>
        <a:lstStyle/>
        <a:p>
          <a:endParaRPr lang="en-US"/>
        </a:p>
      </dgm:t>
    </dgm:pt>
    <dgm:pt modelId="{B034FB8C-2E40-4620-B476-87613C80F875}" type="sibTrans" cxnId="{4ED30A84-5C07-41B9-AFA7-3CCCC183D48F}">
      <dgm:prSet/>
      <dgm:spPr/>
      <dgm:t>
        <a:bodyPr/>
        <a:lstStyle/>
        <a:p>
          <a:endParaRPr lang="en-US"/>
        </a:p>
      </dgm:t>
    </dgm:pt>
    <dgm:pt modelId="{9C0183B6-4FF9-48A3-A17B-F053FD27BF53}" type="pres">
      <dgm:prSet presAssocID="{78203FA2-1224-4886-B4DF-36444DAF0523}" presName="linearFlow" presStyleCnt="0">
        <dgm:presLayoutVars>
          <dgm:dir/>
          <dgm:resizeHandles val="exact"/>
        </dgm:presLayoutVars>
      </dgm:prSet>
      <dgm:spPr/>
    </dgm:pt>
    <dgm:pt modelId="{DBB4FCAA-04FA-4CEC-A7AA-CD0E1F97ADD6}" type="pres">
      <dgm:prSet presAssocID="{1AB808CA-3B13-460D-B00D-FED77BABAFB9}" presName="composite" presStyleCnt="0"/>
      <dgm:spPr/>
    </dgm:pt>
    <dgm:pt modelId="{E5563240-AAB1-40DC-B1CC-91362A246AD0}" type="pres">
      <dgm:prSet presAssocID="{1AB808CA-3B13-460D-B00D-FED77BABAFB9}" presName="imgShp" presStyleLbl="fgImgPlace1" presStyleIdx="0" presStyleCnt="2" custScaleX="217417" custScaleY="256051" custLinFactX="-4285" custLinFactNeighborX="-100000" custLinFactNeighborY="1604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31D2274-B922-41F4-8549-C4D6A2621ACC}" type="pres">
      <dgm:prSet presAssocID="{1AB808CA-3B13-460D-B00D-FED77BABAFB9}" presName="txShp" presStyleLbl="node1" presStyleIdx="0" presStyleCnt="2" custScaleX="148822" custScaleY="231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7EF24-004C-4B52-9DD3-FE11E5EE372E}" type="pres">
      <dgm:prSet presAssocID="{D12E595F-EEAA-4E96-B46E-E45F7DCD00A2}" presName="spacing" presStyleCnt="0"/>
      <dgm:spPr/>
    </dgm:pt>
    <dgm:pt modelId="{2C9B5029-CAEA-452B-A9F8-CE248CDB128C}" type="pres">
      <dgm:prSet presAssocID="{C0D4AF5C-CA18-450C-9757-1E70155D948F}" presName="composite" presStyleCnt="0"/>
      <dgm:spPr/>
    </dgm:pt>
    <dgm:pt modelId="{27AFE004-CB62-43D0-8A65-257274864B2B}" type="pres">
      <dgm:prSet presAssocID="{C0D4AF5C-CA18-450C-9757-1E70155D948F}" presName="imgShp" presStyleLbl="fgImgPlace1" presStyleIdx="1" presStyleCnt="2" custScaleX="198638" custScaleY="197740" custLinFactX="-8593" custLinFactNeighborX="-100000" custLinFactNeighborY="-275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91A48AA-54CF-415D-AFB3-5AC2181F2A97}" type="pres">
      <dgm:prSet presAssocID="{C0D4AF5C-CA18-450C-9757-1E70155D948F}" presName="txShp" presStyleLbl="node1" presStyleIdx="1" presStyleCnt="2" custScaleX="147539" custScaleY="206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D30A84-5C07-41B9-AFA7-3CCCC183D48F}" srcId="{78203FA2-1224-4886-B4DF-36444DAF0523}" destId="{C0D4AF5C-CA18-450C-9757-1E70155D948F}" srcOrd="1" destOrd="0" parTransId="{5E9B0EDB-96EF-4CC6-A15D-D0BFFFFF9460}" sibTransId="{B034FB8C-2E40-4620-B476-87613C80F875}"/>
    <dgm:cxn modelId="{EE3AB1CD-EF05-4495-8EC3-DD904E24A0E0}" type="presOf" srcId="{C0D4AF5C-CA18-450C-9757-1E70155D948F}" destId="{791A48AA-54CF-415D-AFB3-5AC2181F2A97}" srcOrd="0" destOrd="0" presId="urn:microsoft.com/office/officeart/2005/8/layout/vList3#1"/>
    <dgm:cxn modelId="{E9CEBED7-C6C3-418A-BF27-B42A2A59980B}" srcId="{78203FA2-1224-4886-B4DF-36444DAF0523}" destId="{1AB808CA-3B13-460D-B00D-FED77BABAFB9}" srcOrd="0" destOrd="0" parTransId="{47A8B454-3D28-44BD-A565-E28EEAE1C78D}" sibTransId="{D12E595F-EEAA-4E96-B46E-E45F7DCD00A2}"/>
    <dgm:cxn modelId="{1FB78C84-A13F-4237-85E0-C8981DE1168A}" type="presOf" srcId="{78203FA2-1224-4886-B4DF-36444DAF0523}" destId="{9C0183B6-4FF9-48A3-A17B-F053FD27BF53}" srcOrd="0" destOrd="0" presId="urn:microsoft.com/office/officeart/2005/8/layout/vList3#1"/>
    <dgm:cxn modelId="{95632000-FA7C-4055-B39A-6BCD52BF954C}" type="presOf" srcId="{1AB808CA-3B13-460D-B00D-FED77BABAFB9}" destId="{831D2274-B922-41F4-8549-C4D6A2621ACC}" srcOrd="0" destOrd="0" presId="urn:microsoft.com/office/officeart/2005/8/layout/vList3#1"/>
    <dgm:cxn modelId="{B9CAFBE1-34A3-46BA-9847-26C53E4FA7CD}" type="presParOf" srcId="{9C0183B6-4FF9-48A3-A17B-F053FD27BF53}" destId="{DBB4FCAA-04FA-4CEC-A7AA-CD0E1F97ADD6}" srcOrd="0" destOrd="0" presId="urn:microsoft.com/office/officeart/2005/8/layout/vList3#1"/>
    <dgm:cxn modelId="{FA31EBE8-F629-408F-8365-8508E6A2FDBD}" type="presParOf" srcId="{DBB4FCAA-04FA-4CEC-A7AA-CD0E1F97ADD6}" destId="{E5563240-AAB1-40DC-B1CC-91362A246AD0}" srcOrd="0" destOrd="0" presId="urn:microsoft.com/office/officeart/2005/8/layout/vList3#1"/>
    <dgm:cxn modelId="{07EA9CCE-98CF-4533-9723-C6857AD2A8C5}" type="presParOf" srcId="{DBB4FCAA-04FA-4CEC-A7AA-CD0E1F97ADD6}" destId="{831D2274-B922-41F4-8549-C4D6A2621ACC}" srcOrd="1" destOrd="0" presId="urn:microsoft.com/office/officeart/2005/8/layout/vList3#1"/>
    <dgm:cxn modelId="{F76862C9-E9D8-4967-9409-05B91C1D043B}" type="presParOf" srcId="{9C0183B6-4FF9-48A3-A17B-F053FD27BF53}" destId="{4FA7EF24-004C-4B52-9DD3-FE11E5EE372E}" srcOrd="1" destOrd="0" presId="urn:microsoft.com/office/officeart/2005/8/layout/vList3#1"/>
    <dgm:cxn modelId="{E9C65289-B880-4478-9A28-E5C3B4A3B6BE}" type="presParOf" srcId="{9C0183B6-4FF9-48A3-A17B-F053FD27BF53}" destId="{2C9B5029-CAEA-452B-A9F8-CE248CDB128C}" srcOrd="2" destOrd="0" presId="urn:microsoft.com/office/officeart/2005/8/layout/vList3#1"/>
    <dgm:cxn modelId="{FFA6ED50-89BB-492F-90AF-FB95E57550F8}" type="presParOf" srcId="{2C9B5029-CAEA-452B-A9F8-CE248CDB128C}" destId="{27AFE004-CB62-43D0-8A65-257274864B2B}" srcOrd="0" destOrd="0" presId="urn:microsoft.com/office/officeart/2005/8/layout/vList3#1"/>
    <dgm:cxn modelId="{E1CA8E7B-7984-4FAA-97B5-B146828E8965}" type="presParOf" srcId="{2C9B5029-CAEA-452B-A9F8-CE248CDB128C}" destId="{791A48AA-54CF-415D-AFB3-5AC2181F2A9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D2274-B922-41F4-8549-C4D6A2621ACC}">
      <dsp:nvSpPr>
        <dsp:cNvPr id="0" name=""/>
        <dsp:cNvSpPr/>
      </dsp:nvSpPr>
      <dsp:spPr>
        <a:xfrm rot="10800000">
          <a:off x="41733" y="124498"/>
          <a:ext cx="7993732" cy="2329767"/>
        </a:xfrm>
        <a:prstGeom prst="homePlate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3375" tIns="152400" rIns="28448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1" kern="1200" spc="300" dirty="0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LightBAN" pitchFamily="2" charset="0"/>
              <a:cs typeface="NikoshLightBAN" pitchFamily="2" charset="0"/>
            </a:rPr>
            <a:t>      মৌলের নিষ্ক্রিয়তার কারণ </a:t>
          </a:r>
          <a:r>
            <a:rPr lang="bn-BD" sz="4000" b="1" kern="1200" spc="300" dirty="0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বর্ণনা  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1" kern="1200" spc="300" dirty="0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    করতে</a:t>
          </a:r>
          <a:r>
            <a:rPr lang="en-US" sz="4000" b="1" kern="1200" spc="300" dirty="0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000" b="1" kern="1200" spc="300" dirty="0" err="1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পারবে</a:t>
          </a:r>
          <a:r>
            <a:rPr lang="bn-BD" sz="4000" b="1" kern="1200" spc="300" dirty="0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10800000">
        <a:off x="624175" y="124498"/>
        <a:ext cx="7411290" cy="2329767"/>
      </dsp:txXfrm>
    </dsp:sp>
    <dsp:sp modelId="{E5563240-AAB1-40DC-B1CC-91362A246AD0}">
      <dsp:nvSpPr>
        <dsp:cNvPr id="0" name=""/>
        <dsp:cNvSpPr/>
      </dsp:nvSpPr>
      <dsp:spPr>
        <a:xfrm>
          <a:off x="0" y="163504"/>
          <a:ext cx="2186018" cy="257446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1A48AA-54CF-415D-AFB3-5AC2181F2A97}">
      <dsp:nvSpPr>
        <dsp:cNvPr id="0" name=""/>
        <dsp:cNvSpPr/>
      </dsp:nvSpPr>
      <dsp:spPr>
        <a:xfrm rot="10800000">
          <a:off x="76190" y="2876748"/>
          <a:ext cx="7924818" cy="2074101"/>
        </a:xfrm>
        <a:prstGeom prst="homePlat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3375" tIns="167640" rIns="312928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cap="all" dirty="0" smtClean="0">
              <a:ln w="9000" cmpd="sng"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LightBAN" pitchFamily="2" charset="0"/>
              <a:cs typeface="NikoshLightBAN" pitchFamily="2" charset="0"/>
            </a:rPr>
            <a:t>       </a:t>
          </a:r>
          <a:r>
            <a:rPr lang="bn-BD" sz="4400" b="1" kern="1200" cap="all" dirty="0" smtClean="0">
              <a:ln w="9000" cmpd="sng"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rPr>
            <a:t>রাসায়নিক বন্ধনের কারণ ব্যাখ্যা করতে পারবে।</a:t>
          </a:r>
          <a:endParaRPr lang="en-US" sz="44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594715" y="2876748"/>
        <a:ext cx="7406293" cy="2074101"/>
      </dsp:txXfrm>
    </dsp:sp>
    <dsp:sp modelId="{27AFE004-CB62-43D0-8A65-257274864B2B}">
      <dsp:nvSpPr>
        <dsp:cNvPr id="0" name=""/>
        <dsp:cNvSpPr/>
      </dsp:nvSpPr>
      <dsp:spPr>
        <a:xfrm>
          <a:off x="0" y="2892020"/>
          <a:ext cx="1997205" cy="198817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2123A-8C2C-4FF1-8360-67B66F29E17F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1.jpeg"/><Relationship Id="rId7" Type="http://schemas.openxmlformats.org/officeDocument/2006/relationships/slide" Target="slide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hyperlink" Target="https://www.google.com.bd/?gws_rd=cr&amp;ei=iQeEU4KlPIm9ugTCloK4A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bd/?gws_rd=cr&amp;ei=iQeEU4KlPIm9ugTCloK4A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.bd/?gws_rd=cr&amp;ei=iQeEU4KlPIm9ugTCloK4Ag" TargetMode="External"/><Relationship Id="rId4" Type="http://schemas.openxmlformats.org/officeDocument/2006/relationships/image" Target="../media/image1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.bd/?gws_rd=cr&amp;ei=iQeEU4KlPIm9ugTCloK4Ag" TargetMode="External"/><Relationship Id="rId4" Type="http://schemas.openxmlformats.org/officeDocument/2006/relationships/image" Target="../media/image19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.bd/?gws_rd=cr&amp;ei=iQeEU4KlPIm9ugTCloK4Ag" TargetMode="External"/><Relationship Id="rId4" Type="http://schemas.openxmlformats.org/officeDocument/2006/relationships/image" Target="../media/image17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bd/?gws_rd=cr&amp;ei=iQeEU4KlPIm9ugTCloK4A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.bd/?gws_rd=cr&amp;ei=iQeEU4KlPIm9ugTCloK4A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d/?gws_rd=cr&amp;ei=iQeEU4KlPIm9ugTCloK4A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d/?gws_rd=cr&amp;ei=iQeEU4KlPIm9ugTCloK4Ag" TargetMode="External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.bd/?gws_rd=cr&amp;ei=iQeEU4KlPIm9ugTCloK4A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.bd/?gws_rd=cr&amp;ei=iQeEU4KlPIm9ugTCloK4A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d/?gws_rd=cr&amp;ei=iQeEU4KlPIm9ugTCloK4Ag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.bd/?gws_rd=cr&amp;ei=iQeEU4KlPIm9ugTCloK4A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google.com.bd/?gws_rd=cr&amp;ei=iQeEU4KlPIm9ugTCloK4Ag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.bd/?gws_rd=cr&amp;ei=iQeEU4KlPIm9ugTCloK4Ag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.bd/?gws_rd=cr&amp;ei=iQeEU4KlPIm9ugTCloK4A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bd/?gws_rd=cr&amp;ei=iQeEU4KlPIm9ugTCloK4A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ubtitle 2"/>
          <p:cNvSpPr>
            <a:spLocks noGrp="1"/>
          </p:cNvSpPr>
          <p:nvPr>
            <p:ph type="subTitle" idx="1"/>
          </p:nvPr>
        </p:nvSpPr>
        <p:spPr>
          <a:xfrm>
            <a:off x="2667000" y="0"/>
            <a:ext cx="5638800" cy="213360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1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4400" b="1" dirty="0">
              <a:solidFill>
                <a:srgbClr val="7030A0"/>
              </a:solidFill>
            </a:endParaRPr>
          </a:p>
        </p:txBody>
      </p:sp>
      <p:pic>
        <p:nvPicPr>
          <p:cNvPr id="38" name="Picture 3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362200"/>
            <a:ext cx="6324600" cy="409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Flowchart: Process 41">
            <a:hlinkClick r:id="rId4" action="ppaction://hlinksldjump"/>
          </p:cNvPr>
          <p:cNvSpPr/>
          <p:nvPr/>
        </p:nvSpPr>
        <p:spPr>
          <a:xfrm>
            <a:off x="457200" y="1600200"/>
            <a:ext cx="1981200" cy="4572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3200" dirty="0"/>
          </a:p>
        </p:txBody>
      </p:sp>
      <p:sp>
        <p:nvSpPr>
          <p:cNvPr id="44" name="Flowchart: Process 43">
            <a:hlinkClick r:id="rId5" action="ppaction://hlinksldjump"/>
          </p:cNvPr>
          <p:cNvSpPr/>
          <p:nvPr/>
        </p:nvSpPr>
        <p:spPr>
          <a:xfrm>
            <a:off x="457200" y="2590800"/>
            <a:ext cx="1981200" cy="4572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200" dirty="0"/>
          </a:p>
        </p:txBody>
      </p:sp>
      <p:sp>
        <p:nvSpPr>
          <p:cNvPr id="45" name="Flowchart: Process 44">
            <a:hlinkClick r:id="rId6" action="ppaction://hlinksldjump"/>
          </p:cNvPr>
          <p:cNvSpPr/>
          <p:nvPr/>
        </p:nvSpPr>
        <p:spPr>
          <a:xfrm>
            <a:off x="457200" y="3657600"/>
            <a:ext cx="1981200" cy="457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/>
          </a:p>
        </p:txBody>
      </p:sp>
      <p:sp>
        <p:nvSpPr>
          <p:cNvPr id="46" name="Flowchart: Process 45">
            <a:hlinkClick r:id="rId7" action="ppaction://hlinksldjump"/>
          </p:cNvPr>
          <p:cNvSpPr/>
          <p:nvPr/>
        </p:nvSpPr>
        <p:spPr>
          <a:xfrm>
            <a:off x="457200" y="609600"/>
            <a:ext cx="1981200" cy="4572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7800000" scaled="0"/>
                </a:gra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2800" b="1" dirty="0"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78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Flowchart: Process 46">
            <a:hlinkClick r:id="rId2" action="ppaction://hlinksldjump"/>
          </p:cNvPr>
          <p:cNvSpPr/>
          <p:nvPr/>
        </p:nvSpPr>
        <p:spPr>
          <a:xfrm>
            <a:off x="457200" y="4648200"/>
            <a:ext cx="1981200" cy="4572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/>
          </a:p>
        </p:txBody>
      </p:sp>
      <p:sp>
        <p:nvSpPr>
          <p:cNvPr id="48" name="Flowchart: Process 47">
            <a:hlinkClick r:id="rId8" action="ppaction://hlinksldjump"/>
          </p:cNvPr>
          <p:cNvSpPr/>
          <p:nvPr/>
        </p:nvSpPr>
        <p:spPr>
          <a:xfrm>
            <a:off x="457200" y="5562600"/>
            <a:ext cx="1981200" cy="457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কাজ </a:t>
            </a:r>
            <a:endParaRPr lang="en-US" sz="3200" dirty="0">
              <a:solidFill>
                <a:srgbClr val="0070C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18" name="Rectangle 17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Date Placeholder 29"/>
          <p:cNvSpPr txBox="1">
            <a:spLocks/>
          </p:cNvSpPr>
          <p:nvPr/>
        </p:nvSpPr>
        <p:spPr>
          <a:xfrm>
            <a:off x="515164" y="6188075"/>
            <a:ext cx="2097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12:10 PM</a:t>
            </a:fld>
            <a:endParaRPr lang="en-US" dirty="0"/>
          </a:p>
        </p:txBody>
      </p:sp>
      <p:grpSp>
        <p:nvGrpSpPr>
          <p:cNvPr id="22" name="Group 18"/>
          <p:cNvGrpSpPr/>
          <p:nvPr/>
        </p:nvGrpSpPr>
        <p:grpSpPr>
          <a:xfrm>
            <a:off x="228601" y="6172200"/>
            <a:ext cx="8763000" cy="457200"/>
            <a:chOff x="838200" y="6096000"/>
            <a:chExt cx="7239000" cy="457200"/>
          </a:xfrm>
        </p:grpSpPr>
        <p:sp>
          <p:nvSpPr>
            <p:cNvPr id="23" name="Rounded Rectangle 22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Rounded Rectangle 23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Rounded Rectangle 24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Rounded Rectangle 25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7" name="Rounded Rectangle 26">
            <a:hlinkClick r:id="rId9"/>
          </p:cNvPr>
          <p:cNvSpPr/>
          <p:nvPr/>
        </p:nvSpPr>
        <p:spPr>
          <a:xfrm>
            <a:off x="5470084" y="6172200"/>
            <a:ext cx="1876379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5" name="Rectangle 4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8"/>
          <p:cNvGrpSpPr/>
          <p:nvPr/>
        </p:nvGrpSpPr>
        <p:grpSpPr>
          <a:xfrm>
            <a:off x="152400" y="6248400"/>
            <a:ext cx="8763000" cy="457200"/>
            <a:chOff x="838200" y="6096000"/>
            <a:chExt cx="7239000" cy="457200"/>
          </a:xfrm>
        </p:grpSpPr>
        <p:sp>
          <p:nvSpPr>
            <p:cNvPr id="8" name="Rounded Rectangle 7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ounded Rectangle 8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ounded Rectangle 9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ounded Rectangle 10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Rounded Rectangle 11">
            <a:hlinkClick r:id="rId2"/>
          </p:cNvPr>
          <p:cNvSpPr/>
          <p:nvPr/>
        </p:nvSpPr>
        <p:spPr>
          <a:xfrm>
            <a:off x="5410200" y="6248400"/>
            <a:ext cx="1876379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895600" y="685800"/>
            <a:ext cx="3352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bn-IN" sz="6000" b="1" dirty="0" smtClean="0">
                <a:gradFill flip="none" rotWithShape="1">
                  <a:gsLst>
                    <a:gs pos="0">
                      <a:srgbClr val="0000FF">
                        <a:alpha val="0"/>
                      </a:srgb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b="1" dirty="0" smtClean="0">
                <a:gradFill flip="none" rotWithShape="1">
                  <a:gsLst>
                    <a:gs pos="0">
                      <a:srgbClr val="0000FF">
                        <a:alpha val="0"/>
                      </a:srgb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gradFill flip="none" rotWithShape="1">
                  <a:gsLst>
                    <a:gs pos="0">
                      <a:srgbClr val="0000FF">
                        <a:alpha val="0"/>
                      </a:srgb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gradFill flip="none" rotWithShape="1">
                <a:gsLst>
                  <a:gs pos="0">
                    <a:srgbClr val="0000FF">
                      <a:alpha val="0"/>
                    </a:srgbClr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0800000" scaled="1"/>
                <a:tileRect/>
              </a:gra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209800"/>
            <a:ext cx="8206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bn-I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bn-IN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এর ইলেক্ট্রন বিন্যাস আলাদা হওয়া সত্ত্বেও  </a:t>
            </a:r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নিষ্ক্রিয়</a:t>
            </a:r>
            <a:r>
              <a:rPr lang="bn-IN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তা প্রদর্শন করে কেনো?</a:t>
            </a:r>
            <a:endParaRPr lang="en-US" sz="36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3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524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নিষ্ক্রিয় মৌলের সাথে তুলনা কর 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arbon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990600"/>
            <a:ext cx="2819400" cy="2887065"/>
          </a:xfrm>
          <a:prstGeom prst="rect">
            <a:avLst/>
          </a:prstGeom>
        </p:spPr>
      </p:pic>
      <p:pic>
        <p:nvPicPr>
          <p:cNvPr id="6" name="Picture 5" descr="helium-a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22" y="2971800"/>
            <a:ext cx="2808878" cy="2670747"/>
          </a:xfrm>
          <a:prstGeom prst="rect">
            <a:avLst/>
          </a:prstGeom>
        </p:spPr>
      </p:pic>
      <p:pic>
        <p:nvPicPr>
          <p:cNvPr id="7" name="Picture 6" descr="neon-boh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999" y="2736273"/>
            <a:ext cx="3048001" cy="297872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10" name="Rectangle 9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Date Placeholder 29"/>
          <p:cNvSpPr txBox="1">
            <a:spLocks/>
          </p:cNvSpPr>
          <p:nvPr/>
        </p:nvSpPr>
        <p:spPr>
          <a:xfrm>
            <a:off x="515164" y="6264275"/>
            <a:ext cx="2097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12:10 PM</a:t>
            </a:fld>
            <a:endParaRPr lang="en-US" dirty="0"/>
          </a:p>
        </p:txBody>
      </p:sp>
      <p:grpSp>
        <p:nvGrpSpPr>
          <p:cNvPr id="20" name="Group 18"/>
          <p:cNvGrpSpPr/>
          <p:nvPr/>
        </p:nvGrpSpPr>
        <p:grpSpPr>
          <a:xfrm>
            <a:off x="152400" y="6248400"/>
            <a:ext cx="8763000" cy="457200"/>
            <a:chOff x="838200" y="6096000"/>
            <a:chExt cx="7239000" cy="457200"/>
          </a:xfrm>
        </p:grpSpPr>
        <p:sp>
          <p:nvSpPr>
            <p:cNvPr id="21" name="Rounded Rectangle 20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Rounded Rectangle 21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Rounded Rectangle 22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Rounded Rectangle 23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5" name="Rounded Rectangle 24">
            <a:hlinkClick r:id="rId5"/>
          </p:cNvPr>
          <p:cNvSpPr/>
          <p:nvPr/>
        </p:nvSpPr>
        <p:spPr>
          <a:xfrm>
            <a:off x="5410200" y="6248400"/>
            <a:ext cx="1876379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1815" y="3352800"/>
            <a:ext cx="957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Helium </a:t>
            </a:r>
          </a:p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1s</a:t>
            </a:r>
            <a:r>
              <a:rPr lang="en-US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on-boh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3124200"/>
            <a:ext cx="2971799" cy="2904258"/>
          </a:xfrm>
          <a:prstGeom prst="rect">
            <a:avLst/>
          </a:prstGeom>
        </p:spPr>
      </p:pic>
      <p:pic>
        <p:nvPicPr>
          <p:cNvPr id="6" name="Picture 5" descr="the-element-arg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2667000"/>
            <a:ext cx="3056269" cy="33528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8" name="Rectangle 7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 descr="aluminium-boh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381000"/>
            <a:ext cx="2781300" cy="3090333"/>
          </a:xfrm>
          <a:prstGeom prst="rect">
            <a:avLst/>
          </a:prstGeom>
        </p:spPr>
      </p:pic>
      <p:sp>
        <p:nvSpPr>
          <p:cNvPr id="11" name="Date Placeholder 29"/>
          <p:cNvSpPr txBox="1">
            <a:spLocks/>
          </p:cNvSpPr>
          <p:nvPr/>
        </p:nvSpPr>
        <p:spPr>
          <a:xfrm>
            <a:off x="457200" y="6188075"/>
            <a:ext cx="2078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12:10 PM</a:t>
            </a:fld>
            <a:endParaRPr lang="en-US" dirty="0"/>
          </a:p>
        </p:txBody>
      </p:sp>
      <p:grpSp>
        <p:nvGrpSpPr>
          <p:cNvPr id="12" name="Group 18"/>
          <p:cNvGrpSpPr/>
          <p:nvPr/>
        </p:nvGrpSpPr>
        <p:grpSpPr>
          <a:xfrm>
            <a:off x="228599" y="6172200"/>
            <a:ext cx="8686801" cy="457200"/>
            <a:chOff x="838200" y="6096000"/>
            <a:chExt cx="7239000" cy="457200"/>
          </a:xfrm>
        </p:grpSpPr>
        <p:sp>
          <p:nvSpPr>
            <p:cNvPr id="13" name="Rounded Rectangle 12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ounded Rectangle 13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ounded Rectangle 14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Rounded Rectangle 15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7" name="Rounded Rectangle 16">
            <a:hlinkClick r:id="rId5"/>
          </p:cNvPr>
          <p:cNvSpPr/>
          <p:nvPr/>
        </p:nvSpPr>
        <p:spPr>
          <a:xfrm>
            <a:off x="5410200" y="6172200"/>
            <a:ext cx="1860063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itrogen-1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04800"/>
            <a:ext cx="3276600" cy="3202132"/>
          </a:xfrm>
          <a:prstGeom prst="rect">
            <a:avLst/>
          </a:prstGeom>
        </p:spPr>
      </p:pic>
      <p:pic>
        <p:nvPicPr>
          <p:cNvPr id="5" name="Picture 4" descr="helium-a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22" y="2838136"/>
            <a:ext cx="3266078" cy="3105464"/>
          </a:xfrm>
          <a:prstGeom prst="rect">
            <a:avLst/>
          </a:prstGeom>
        </p:spPr>
      </p:pic>
      <p:pic>
        <p:nvPicPr>
          <p:cNvPr id="6" name="Picture 5" descr="neon-boh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999" y="3039341"/>
            <a:ext cx="2971801" cy="29042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4659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Helium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9" name="Rectangle 8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Date Placeholder 29"/>
          <p:cNvSpPr txBox="1">
            <a:spLocks/>
          </p:cNvSpPr>
          <p:nvPr/>
        </p:nvSpPr>
        <p:spPr>
          <a:xfrm>
            <a:off x="457200" y="6188075"/>
            <a:ext cx="2078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12:10 PM</a:t>
            </a:fld>
            <a:endParaRPr lang="en-US" dirty="0"/>
          </a:p>
        </p:txBody>
      </p:sp>
      <p:grpSp>
        <p:nvGrpSpPr>
          <p:cNvPr id="12" name="Group 18"/>
          <p:cNvGrpSpPr/>
          <p:nvPr/>
        </p:nvGrpSpPr>
        <p:grpSpPr>
          <a:xfrm>
            <a:off x="228599" y="6172200"/>
            <a:ext cx="8686801" cy="457200"/>
            <a:chOff x="838200" y="6096000"/>
            <a:chExt cx="7239000" cy="457200"/>
          </a:xfrm>
        </p:grpSpPr>
        <p:sp>
          <p:nvSpPr>
            <p:cNvPr id="13" name="Rounded Rectangle 12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ounded Rectangle 13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ounded Rectangle 14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Rounded Rectangle 15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7" name="Rounded Rectangle 16">
            <a:hlinkClick r:id="rId5"/>
          </p:cNvPr>
          <p:cNvSpPr/>
          <p:nvPr/>
        </p:nvSpPr>
        <p:spPr>
          <a:xfrm>
            <a:off x="5410200" y="6172200"/>
            <a:ext cx="1860063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5" name="Rectangle 4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ate Placeholder 29"/>
          <p:cNvSpPr txBox="1">
            <a:spLocks/>
          </p:cNvSpPr>
          <p:nvPr/>
        </p:nvSpPr>
        <p:spPr>
          <a:xfrm>
            <a:off x="457200" y="6188075"/>
            <a:ext cx="2078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12:24 PM</a:t>
            </a:fld>
            <a:endParaRPr lang="en-US" dirty="0"/>
          </a:p>
        </p:txBody>
      </p:sp>
      <p:grpSp>
        <p:nvGrpSpPr>
          <p:cNvPr id="8" name="Group 18"/>
          <p:cNvGrpSpPr/>
          <p:nvPr/>
        </p:nvGrpSpPr>
        <p:grpSpPr>
          <a:xfrm>
            <a:off x="228599" y="6172200"/>
            <a:ext cx="8686801" cy="457200"/>
            <a:chOff x="838200" y="6096000"/>
            <a:chExt cx="7239000" cy="457200"/>
          </a:xfrm>
        </p:grpSpPr>
        <p:sp>
          <p:nvSpPr>
            <p:cNvPr id="9" name="Rounded Rectangle 8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ounded Rectangle 9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ounded Rectangle 10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ounded Rectangle 11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Rounded Rectangle 12">
            <a:hlinkClick r:id="rId2"/>
          </p:cNvPr>
          <p:cNvSpPr/>
          <p:nvPr/>
        </p:nvSpPr>
        <p:spPr>
          <a:xfrm>
            <a:off x="5410200" y="6172200"/>
            <a:ext cx="1860063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895600" y="685800"/>
            <a:ext cx="3352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bn-IN" sz="6000" b="1" dirty="0" smtClean="0">
                <a:gradFill flip="none" rotWithShape="1">
                  <a:gsLst>
                    <a:gs pos="0">
                      <a:srgbClr val="0000FF">
                        <a:alpha val="0"/>
                      </a:srgb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000" b="1" dirty="0" smtClean="0">
                <a:gradFill flip="none" rotWithShape="1">
                  <a:gsLst>
                    <a:gs pos="0">
                      <a:srgbClr val="0000FF">
                        <a:alpha val="0"/>
                      </a:srgb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gradFill flip="none" rotWithShape="1">
                  <a:gsLst>
                    <a:gs pos="0">
                      <a:srgbClr val="0000FF">
                        <a:alpha val="0"/>
                      </a:srgb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gradFill flip="none" rotWithShape="1">
                <a:gsLst>
                  <a:gs pos="0">
                    <a:srgbClr val="0000FF">
                      <a:alpha val="0"/>
                    </a:srgbClr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0800000" scaled="1"/>
                <a:tileRect/>
              </a:gra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5400" y="23622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রাসায়নিক বন্ধন গঠনের </a:t>
            </a:r>
            <a:r>
              <a:rPr lang="bn-BD" sz="4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bn-IN" sz="4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সমূহ লিখ।</a:t>
            </a:r>
            <a:r>
              <a:rPr lang="bn-BD" sz="4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90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>
            <a:hlinkClick r:id="rId2" action="ppaction://hlinksldjump"/>
          </p:cNvPr>
          <p:cNvSpPr/>
          <p:nvPr/>
        </p:nvSpPr>
        <p:spPr>
          <a:xfrm>
            <a:off x="1600200" y="152400"/>
            <a:ext cx="6019800" cy="1097280"/>
          </a:xfrm>
          <a:prstGeom prst="ribb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>
                  <a:solidFill>
                    <a:schemeClr val="bg1"/>
                  </a:solidFill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dirty="0">
              <a:ln>
                <a:solidFill>
                  <a:schemeClr val="bg1"/>
                </a:solidFill>
              </a:ln>
              <a:blipFill>
                <a:blip r:embed="rId3"/>
                <a:stretch>
                  <a:fillRect/>
                </a:stretch>
              </a:blipFill>
              <a:effectLst>
                <a:outerShdw blurRad="50800" dist="50800" dir="5400000" algn="ctr" rotWithShape="0">
                  <a:schemeClr val="tx1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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He, Ne </a:t>
            </a:r>
            <a:r>
              <a:rPr lang="en-US" sz="4000" b="1" dirty="0" err="1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এর</a:t>
            </a:r>
            <a:r>
              <a:rPr lang="bn-BD" sz="4000" b="1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 নিষ্ক্রিয়তার কারণ বল? </a:t>
            </a:r>
            <a:endParaRPr lang="en-US" sz="4000" b="1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667001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&amp;"/>
            </a:pPr>
            <a:r>
              <a:rPr lang="bn-BD" sz="4000" b="1" dirty="0" smtClean="0">
                <a:gradFill>
                  <a:gsLst>
                    <a:gs pos="0">
                      <a:srgbClr val="008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 অ্যালুমিনিয়াম কিভাবে এবং কি ধরনের আয়ন </a:t>
            </a:r>
          </a:p>
          <a:p>
            <a:r>
              <a:rPr lang="bn-BD" sz="4000" b="1" dirty="0" smtClean="0">
                <a:gradFill>
                  <a:gsLst>
                    <a:gs pos="0">
                      <a:srgbClr val="008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      তৈরী করবে? </a:t>
            </a:r>
            <a:r>
              <a:rPr lang="bn-BD" sz="40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9624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4"/>
            </a:pPr>
            <a:r>
              <a:rPr lang="bn-BD" sz="4000" b="1" dirty="0" smtClean="0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0"/>
                  <a:tileRect/>
                </a:gradFill>
                <a:latin typeface="NikoshBAN" pitchFamily="2" charset="0"/>
                <a:cs typeface="NikoshBAN" pitchFamily="2" charset="0"/>
              </a:rPr>
              <a:t> রাসায়নিক বন্ধনের ক্ষেত্রে কোন কোন নিয়ম</a:t>
            </a:r>
          </a:p>
          <a:p>
            <a:r>
              <a:rPr lang="bn-BD" sz="4000" b="1" dirty="0" smtClean="0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0"/>
                  <a:tileRect/>
                </a:gradFill>
                <a:latin typeface="NikoshBAN" pitchFamily="2" charset="0"/>
                <a:cs typeface="NikoshBAN" pitchFamily="2" charset="0"/>
              </a:rPr>
              <a:t>     মানে এবং কি কি? </a:t>
            </a:r>
            <a:endParaRPr lang="en-US" sz="4000" b="1" dirty="0" smtClean="0">
              <a:gradFill flip="none"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16200000" scaled="0"/>
                <a:tileRect/>
              </a:gra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11" name="Rectangle 10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29"/>
          <p:cNvSpPr txBox="1">
            <a:spLocks/>
          </p:cNvSpPr>
          <p:nvPr/>
        </p:nvSpPr>
        <p:spPr>
          <a:xfrm>
            <a:off x="457200" y="6188075"/>
            <a:ext cx="2078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12:10 PM</a:t>
            </a:fld>
            <a:endParaRPr lang="en-US" dirty="0"/>
          </a:p>
        </p:txBody>
      </p:sp>
      <p:grpSp>
        <p:nvGrpSpPr>
          <p:cNvPr id="14" name="Group 18"/>
          <p:cNvGrpSpPr/>
          <p:nvPr/>
        </p:nvGrpSpPr>
        <p:grpSpPr>
          <a:xfrm>
            <a:off x="228599" y="6172200"/>
            <a:ext cx="8686801" cy="457200"/>
            <a:chOff x="838200" y="6096000"/>
            <a:chExt cx="7239000" cy="457200"/>
          </a:xfrm>
        </p:grpSpPr>
        <p:sp>
          <p:nvSpPr>
            <p:cNvPr id="15" name="Rounded Rectangle 14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Rounded Rectangle 15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Rounded Rectangle 16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ounded Rectangle 17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9" name="Rounded Rectangle 18">
            <a:hlinkClick r:id="rId4"/>
          </p:cNvPr>
          <p:cNvSpPr/>
          <p:nvPr/>
        </p:nvSpPr>
        <p:spPr>
          <a:xfrm>
            <a:off x="5410200" y="6172200"/>
            <a:ext cx="1860063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5" name="Rectangle 4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81400" y="1219200"/>
            <a:ext cx="3352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err="1" smtClean="0">
                <a:gradFill flip="none" rotWithShape="1">
                  <a:gsLst>
                    <a:gs pos="0">
                      <a:srgbClr val="0000FF">
                        <a:alpha val="0"/>
                      </a:srgb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 smtClean="0">
                <a:gradFill flip="none" rotWithShape="1">
                  <a:gsLst>
                    <a:gs pos="0">
                      <a:srgbClr val="0000FF">
                        <a:alpha val="0"/>
                      </a:srgb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gradFill flip="none" rotWithShape="1">
                  <a:gsLst>
                    <a:gs pos="0">
                      <a:srgbClr val="0000FF">
                        <a:alpha val="0"/>
                      </a:srgb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gradFill flip="none" rotWithShape="1">
                <a:gsLst>
                  <a:gs pos="0">
                    <a:srgbClr val="0000FF">
                      <a:alpha val="0"/>
                    </a:srgbClr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0800000" scaled="1"/>
                <a:tileRect/>
              </a:gra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53574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þ"/>
            </a:pPr>
            <a:r>
              <a:rPr lang="bn-BD" sz="4800" b="1" dirty="0" smtClean="0">
                <a:gradFill>
                  <a:gsLst>
                    <a:gs pos="0">
                      <a:srgbClr val="FFCC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0"/>
                </a:gradFill>
                <a:latin typeface="NikoshLightBAN" pitchFamily="2" charset="0"/>
                <a:cs typeface="NikoshLightBAN" pitchFamily="2" charset="0"/>
                <a:sym typeface="Wingdings"/>
              </a:rPr>
              <a:t> </a:t>
            </a:r>
            <a:r>
              <a:rPr lang="bn-IN" sz="4800" b="1" dirty="0" smtClean="0">
                <a:gradFill>
                  <a:gsLst>
                    <a:gs pos="0">
                      <a:srgbClr val="FFCC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0"/>
                </a:gradFill>
                <a:latin typeface="NikoshLightBAN" pitchFamily="2" charset="0"/>
                <a:cs typeface="NikoshLightBAN" pitchFamily="2" charset="0"/>
                <a:sym typeface="Wingdings"/>
              </a:rPr>
              <a:t>নিষ্ক্রিয় মৌল রাসায়নিক বন্ধন গঠন </a:t>
            </a:r>
            <a:r>
              <a:rPr lang="bn-BD" sz="4800" b="1" dirty="0" smtClean="0">
                <a:gradFill>
                  <a:gsLst>
                    <a:gs pos="0">
                      <a:srgbClr val="FFCC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0"/>
                </a:gradFill>
                <a:latin typeface="NikoshLightBAN" pitchFamily="2" charset="0"/>
                <a:cs typeface="NikoshLightBAN" pitchFamily="2" charset="0"/>
                <a:sym typeface="Wingdings"/>
              </a:rPr>
              <a:t> করতে চায়</a:t>
            </a:r>
            <a:r>
              <a:rPr lang="bn-IN" sz="4800" b="1" dirty="0" smtClean="0">
                <a:gradFill>
                  <a:gsLst>
                    <a:gs pos="0">
                      <a:srgbClr val="FFCC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0"/>
                </a:gradFill>
                <a:latin typeface="NikoshLightBAN" pitchFamily="2" charset="0"/>
                <a:cs typeface="NikoshLightBAN" pitchFamily="2" charset="0"/>
                <a:sym typeface="Wingdings"/>
              </a:rPr>
              <a:t> না কেন?</a:t>
            </a:r>
            <a:r>
              <a:rPr lang="bn-BD" sz="4800" b="1" dirty="0" smtClean="0">
                <a:gradFill>
                  <a:gsLst>
                    <a:gs pos="0">
                      <a:srgbClr val="FFCC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0"/>
                </a:gradFill>
                <a:latin typeface="NikoshLightBAN" pitchFamily="2" charset="0"/>
                <a:cs typeface="NikoshLightBAN" pitchFamily="2" charset="0"/>
                <a:sym typeface="Wingdings"/>
              </a:rPr>
              <a:t>-ব্যাখ্যা কর। </a:t>
            </a:r>
            <a:endParaRPr lang="bn-BD" sz="4800" b="1" dirty="0" smtClean="0">
              <a:gradFill>
                <a:gsLst>
                  <a:gs pos="0">
                    <a:srgbClr val="FFCC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16200000" scaled="0"/>
              </a:gradFill>
              <a:latin typeface="NikoshBAN" pitchFamily="2" charset="0"/>
              <a:cs typeface="NikoshBAN" pitchFamily="2" charset="0"/>
              <a:sym typeface="Wingdings"/>
            </a:endParaRPr>
          </a:p>
        </p:txBody>
      </p:sp>
      <p:pic>
        <p:nvPicPr>
          <p:cNvPr id="11" name="Picture 10" descr="house-414162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"/>
            <a:ext cx="3048000" cy="2756243"/>
          </a:xfrm>
          <a:prstGeom prst="rect">
            <a:avLst/>
          </a:prstGeom>
        </p:spPr>
      </p:pic>
      <p:sp>
        <p:nvSpPr>
          <p:cNvPr id="9" name="Date Placeholder 29"/>
          <p:cNvSpPr txBox="1">
            <a:spLocks/>
          </p:cNvSpPr>
          <p:nvPr/>
        </p:nvSpPr>
        <p:spPr>
          <a:xfrm>
            <a:off x="457200" y="6188075"/>
            <a:ext cx="2078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12:10 PM</a:t>
            </a:fld>
            <a:endParaRPr lang="en-US" dirty="0"/>
          </a:p>
        </p:txBody>
      </p:sp>
      <p:grpSp>
        <p:nvGrpSpPr>
          <p:cNvPr id="10" name="Group 18"/>
          <p:cNvGrpSpPr/>
          <p:nvPr/>
        </p:nvGrpSpPr>
        <p:grpSpPr>
          <a:xfrm>
            <a:off x="228599" y="6172200"/>
            <a:ext cx="8686801" cy="457200"/>
            <a:chOff x="838200" y="6096000"/>
            <a:chExt cx="7239000" cy="457200"/>
          </a:xfrm>
        </p:grpSpPr>
        <p:sp>
          <p:nvSpPr>
            <p:cNvPr id="12" name="Rounded Rectangle 11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ounded Rectangle 12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ounded Rectangle 13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ounded Rectangle 14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Rounded Rectangle 15">
            <a:hlinkClick r:id="rId3"/>
          </p:cNvPr>
          <p:cNvSpPr/>
          <p:nvPr/>
        </p:nvSpPr>
        <p:spPr>
          <a:xfrm>
            <a:off x="5410200" y="6172200"/>
            <a:ext cx="1860063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flower03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9144000" cy="6858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663292" y="2689796"/>
            <a:ext cx="1537108" cy="1577404"/>
          </a:xfrm>
          <a:prstGeom prst="roundRect">
            <a:avLst>
              <a:gd name="adj" fmla="val 50000"/>
            </a:avLst>
          </a:prstGeom>
          <a:solidFill>
            <a:srgbClr val="CC00CC"/>
          </a:solidFill>
          <a:ln w="57150">
            <a:solidFill>
              <a:srgbClr val="FF00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en-US" sz="115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63492" y="2689796"/>
            <a:ext cx="1537108" cy="1577404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57150">
            <a:solidFill>
              <a:srgbClr val="FF00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</a:t>
            </a:r>
            <a:endParaRPr lang="en-US" sz="115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00600" y="2667000"/>
            <a:ext cx="1537108" cy="1577404"/>
          </a:xfrm>
          <a:prstGeom prst="roundRect">
            <a:avLst>
              <a:gd name="adj" fmla="val 50000"/>
            </a:avLst>
          </a:prstGeom>
          <a:solidFill>
            <a:srgbClr val="00CC00"/>
          </a:solidFill>
          <a:ln w="57150">
            <a:solidFill>
              <a:srgbClr val="FF00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33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endParaRPr lang="en-US" sz="11500" b="1" dirty="0">
              <a:ln w="11430"/>
              <a:solidFill>
                <a:srgbClr val="33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00800" y="2667000"/>
            <a:ext cx="1537108" cy="1577404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57150">
            <a:solidFill>
              <a:srgbClr val="FF00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endParaRPr lang="en-US" sz="11500" b="1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6200" y="76200"/>
            <a:ext cx="9143428" cy="6934200"/>
            <a:chOff x="-11691" y="13855"/>
            <a:chExt cx="9072564" cy="6858000"/>
          </a:xfrm>
        </p:grpSpPr>
        <p:sp>
          <p:nvSpPr>
            <p:cNvPr id="13" name="Rectangle 12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Date Placeholder 29"/>
          <p:cNvSpPr txBox="1">
            <a:spLocks/>
          </p:cNvSpPr>
          <p:nvPr/>
        </p:nvSpPr>
        <p:spPr>
          <a:xfrm>
            <a:off x="533400" y="6416675"/>
            <a:ext cx="2078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12:10 PM</a:t>
            </a:fld>
            <a:endParaRPr lang="en-US" dirty="0"/>
          </a:p>
        </p:txBody>
      </p:sp>
      <p:grpSp>
        <p:nvGrpSpPr>
          <p:cNvPr id="16" name="Group 18"/>
          <p:cNvGrpSpPr/>
          <p:nvPr/>
        </p:nvGrpSpPr>
        <p:grpSpPr>
          <a:xfrm>
            <a:off x="304799" y="6400800"/>
            <a:ext cx="8686801" cy="457200"/>
            <a:chOff x="838200" y="6096000"/>
            <a:chExt cx="7239000" cy="457200"/>
          </a:xfrm>
        </p:grpSpPr>
        <p:sp>
          <p:nvSpPr>
            <p:cNvPr id="17" name="Rounded Rectangle 16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ounded Rectangle 17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ounded Rectangle 18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Rounded Rectangle 19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1" name="Rounded Rectangle 20">
            <a:hlinkClick r:id="rId3"/>
          </p:cNvPr>
          <p:cNvSpPr/>
          <p:nvPr/>
        </p:nvSpPr>
        <p:spPr>
          <a:xfrm>
            <a:off x="5486400" y="6400800"/>
            <a:ext cx="1860063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00"/>
                            </p:stCondLst>
                            <p:childTnLst>
                              <p:par>
                                <p:cTn id="3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650"/>
                            </p:stCondLst>
                            <p:childTnLst>
                              <p:par>
                                <p:cTn id="4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150"/>
                            </p:stCondLst>
                            <p:childTnLst>
                              <p:par>
                                <p:cTn id="5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150"/>
                            </p:stCondLst>
                            <p:childTnLst>
                              <p:par>
                                <p:cTn id="5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150"/>
                            </p:stCondLst>
                            <p:childTnLst>
                              <p:par>
                                <p:cTn id="59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150"/>
                            </p:stCondLst>
                            <p:childTnLst>
                              <p:par>
                                <p:cTn id="6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150"/>
                            </p:stCondLst>
                            <p:childTnLst>
                              <p:par>
                                <p:cTn id="65" presetID="2" presetClass="exit" presetSubtype="9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650"/>
                            </p:stCondLst>
                            <p:childTnLst>
                              <p:par>
                                <p:cTn id="70" presetID="2" presetClass="exit" presetSubtype="6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150"/>
                            </p:stCondLst>
                            <p:childTnLst>
                              <p:par>
                                <p:cTn id="75" presetID="2" presetClass="exit" presetSubtype="12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150"/>
                            </p:stCondLst>
                            <p:childTnLst>
                              <p:par>
                                <p:cTn id="80" presetID="2" presetClass="exit" presetSubtype="3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150"/>
                            </p:stCondLst>
                            <p:childTnLst>
                              <p:par>
                                <p:cTn id="85" presetID="4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150"/>
                            </p:stCondLst>
                            <p:childTnLst>
                              <p:par>
                                <p:cTn id="91" presetID="4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350"/>
                            </p:stCondLst>
                            <p:childTnLst>
                              <p:par>
                                <p:cTn id="97" presetID="4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450"/>
                            </p:stCondLst>
                            <p:childTnLst>
                              <p:par>
                                <p:cTn id="103" presetID="4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  <p:bldP spid="9" grpId="0" animBg="1"/>
      <p:bldP spid="9" grpId="1" animBg="1"/>
      <p:bldP spid="9" grpId="2" animBg="1"/>
      <p:bldP spid="9" grpId="3" animBg="1"/>
      <p:bldP spid="9" grpId="4" animBg="1"/>
      <p:bldP spid="10" grpId="0" animBg="1"/>
      <p:bldP spid="10" grpId="1" animBg="1"/>
      <p:bldP spid="10" grpId="2" animBg="1"/>
      <p:bldP spid="10" grpId="3" animBg="1"/>
      <p:bldP spid="10" grpId="4" animBg="1"/>
      <p:bldP spid="11" grpId="0" animBg="1"/>
      <p:bldP spid="11" grpId="1" animBg="1"/>
      <p:bldP spid="11" grpId="2" animBg="1"/>
      <p:bldP spid="11" grpId="3" animBg="1"/>
      <p:bldP spid="11" grpId="4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hlinkClick r:id="rId2" action="ppaction://hlinksldjump"/>
          </p:cNvPr>
          <p:cNvSpPr/>
          <p:nvPr/>
        </p:nvSpPr>
        <p:spPr>
          <a:xfrm>
            <a:off x="1524000" y="304800"/>
            <a:ext cx="6324600" cy="1066800"/>
          </a:xfrm>
          <a:prstGeom prst="downArrowCallout">
            <a:avLst/>
          </a:prstGeom>
          <a:blipFill dpi="0" rotWithShape="1">
            <a:blip r:embed="rId3"/>
            <a:srcRect/>
            <a:tile tx="57150" ty="3175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রাসায়নিক বন্ধন গঠনের কারণঃ- 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8229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4"/>
            </a:pPr>
            <a:r>
              <a:rPr lang="bn-BD" sz="3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কোনো মৌলের শেষ শক্তিস্তরের ইলেক্ট্রন অর্থাৎ যোজ্যতা </a:t>
            </a:r>
          </a:p>
          <a:p>
            <a:r>
              <a:rPr lang="bn-BD" sz="3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ইলেক্ট্রন বন্ধন গঠনে অংশগ্রহণ করে। </a:t>
            </a:r>
            <a:endParaRPr lang="en-US" sz="3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702004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4"/>
            </a:pPr>
            <a:r>
              <a:rPr lang="bn-BD" sz="33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ingdings"/>
              </a:rPr>
              <a:t> প্রতিটি পরমাণুরই লক্ষ্য থাকে </a:t>
            </a:r>
            <a:r>
              <a:rPr lang="bn-BD" sz="33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ইলেক্ট্রন গ্রহণ বা বর্জন</a:t>
            </a:r>
            <a:r>
              <a:rPr lang="en-US" sz="33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3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করে</a:t>
            </a:r>
          </a:p>
          <a:p>
            <a:r>
              <a:rPr lang="bn-BD" sz="33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তার নিকটবর্তী নিষ্ক্রিয় মৌলের ইলেক্ট্রন বিন্যাস লাভ করা। </a:t>
            </a:r>
            <a:endParaRPr lang="en-US" sz="33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896142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4"/>
            </a:pPr>
            <a:r>
              <a:rPr lang="bn-BD" sz="33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300" dirty="0" smtClean="0">
                <a:solidFill>
                  <a:srgbClr val="990099"/>
                </a:solidFill>
                <a:latin typeface="Times New Roman" pitchFamily="18" charset="0"/>
                <a:cs typeface="NikoshBAN" pitchFamily="2" charset="0"/>
                <a:sym typeface="Wingdings"/>
              </a:rPr>
              <a:t>1 </a:t>
            </a:r>
            <a:r>
              <a:rPr lang="bn-BD" sz="33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  <a:sym typeface="Wingdings"/>
              </a:rPr>
              <a:t>থেকে </a:t>
            </a:r>
            <a:r>
              <a:rPr lang="en-US" sz="3300" dirty="0" smtClean="0">
                <a:solidFill>
                  <a:srgbClr val="990099"/>
                </a:solidFill>
                <a:latin typeface="Times New Roman" pitchFamily="18" charset="0"/>
                <a:cs typeface="NikoshBAN" pitchFamily="2" charset="0"/>
                <a:sym typeface="Wingdings"/>
              </a:rPr>
              <a:t>17</a:t>
            </a:r>
            <a:r>
              <a:rPr lang="bn-BD" sz="33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  <a:sym typeface="Wingdings"/>
              </a:rPr>
              <a:t> পারমাণবিক সংখ্যাবিশিষ্ট মৌলসমূহ বন্ধন গঠন</a:t>
            </a:r>
          </a:p>
          <a:p>
            <a:r>
              <a:rPr lang="bn-BD" sz="33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  <a:sym typeface="Wingdings"/>
              </a:rPr>
              <a:t>     করলে খুব সহজে দুই-এর বা অষ্টক নিয়ম মেনে চলে। তৃতীয়</a:t>
            </a:r>
          </a:p>
          <a:p>
            <a:r>
              <a:rPr lang="bn-BD" sz="33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  <a:sym typeface="Wingdings"/>
              </a:rPr>
              <a:t>    বা পরবর্তী স্তরের মৌলসমূহ প্রয়োজন অনুসারে দুই-এর বা </a:t>
            </a:r>
          </a:p>
          <a:p>
            <a:r>
              <a:rPr lang="bn-BD" sz="33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  <a:sym typeface="Wingdings"/>
              </a:rPr>
              <a:t>    অষ্টক নিয়ম মেনে চলে। </a:t>
            </a:r>
            <a:endParaRPr lang="en-US" sz="3300" dirty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9" name="Rectangle 8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Date Placeholder 29"/>
          <p:cNvSpPr txBox="1">
            <a:spLocks/>
          </p:cNvSpPr>
          <p:nvPr/>
        </p:nvSpPr>
        <p:spPr>
          <a:xfrm>
            <a:off x="457200" y="6188075"/>
            <a:ext cx="2078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12:22 PM</a:t>
            </a:fld>
            <a:endParaRPr lang="en-US" dirty="0"/>
          </a:p>
        </p:txBody>
      </p:sp>
      <p:grpSp>
        <p:nvGrpSpPr>
          <p:cNvPr id="12" name="Group 18"/>
          <p:cNvGrpSpPr/>
          <p:nvPr/>
        </p:nvGrpSpPr>
        <p:grpSpPr>
          <a:xfrm>
            <a:off x="228599" y="6172200"/>
            <a:ext cx="8686801" cy="457200"/>
            <a:chOff x="838200" y="6096000"/>
            <a:chExt cx="7239000" cy="457200"/>
          </a:xfrm>
        </p:grpSpPr>
        <p:sp>
          <p:nvSpPr>
            <p:cNvPr id="13" name="Rounded Rectangle 12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ounded Rectangle 13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ounded Rectangle 14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Rounded Rectangle 15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7" name="Rounded Rectangle 16">
            <a:hlinkClick r:id="rId4"/>
          </p:cNvPr>
          <p:cNvSpPr/>
          <p:nvPr/>
        </p:nvSpPr>
        <p:spPr>
          <a:xfrm>
            <a:off x="5410200" y="6172200"/>
            <a:ext cx="1860063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20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2648" y="25074"/>
            <a:ext cx="9144000" cy="6766560"/>
          </a:xfrm>
          <a:prstGeom prst="rect">
            <a:avLst/>
          </a:prstGeom>
          <a:noFill/>
          <a:ln w="1936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799" y="134166"/>
            <a:ext cx="8866355" cy="6532142"/>
          </a:xfrm>
          <a:prstGeom prst="rect">
            <a:avLst/>
          </a:prstGeom>
          <a:noFill/>
          <a:ln w="142875">
            <a:solidFill>
              <a:srgbClr val="FF990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16" name="Date Placeholder 29"/>
          <p:cNvSpPr txBox="1">
            <a:spLocks/>
          </p:cNvSpPr>
          <p:nvPr/>
        </p:nvSpPr>
        <p:spPr>
          <a:xfrm>
            <a:off x="515164" y="6188075"/>
            <a:ext cx="2097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12:10 PM</a:t>
            </a:fld>
            <a:endParaRPr lang="en-US" dirty="0"/>
          </a:p>
        </p:txBody>
      </p:sp>
      <p:grpSp>
        <p:nvGrpSpPr>
          <p:cNvPr id="17" name="Group 18"/>
          <p:cNvGrpSpPr/>
          <p:nvPr/>
        </p:nvGrpSpPr>
        <p:grpSpPr>
          <a:xfrm>
            <a:off x="228601" y="6172200"/>
            <a:ext cx="8763000" cy="457200"/>
            <a:chOff x="838200" y="6096000"/>
            <a:chExt cx="7239000" cy="457200"/>
          </a:xfrm>
        </p:grpSpPr>
        <p:sp>
          <p:nvSpPr>
            <p:cNvPr id="18" name="Rounded Rectangle 17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ounded Rectangle 18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Rounded Rectangle 19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Rounded Rectangle 20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2" name="Rounded Rectangle 21">
            <a:hlinkClick r:id="rId2"/>
          </p:cNvPr>
          <p:cNvSpPr/>
          <p:nvPr/>
        </p:nvSpPr>
        <p:spPr>
          <a:xfrm>
            <a:off x="5470084" y="6172200"/>
            <a:ext cx="1876379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03200" y="685800"/>
            <a:ext cx="4495800" cy="5311977"/>
            <a:chOff x="203200" y="698529"/>
            <a:chExt cx="4495800" cy="483403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710" y="698529"/>
              <a:ext cx="2117090" cy="264580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3" name="TextBox 22"/>
            <p:cNvSpPr txBox="1"/>
            <p:nvPr/>
          </p:nvSpPr>
          <p:spPr>
            <a:xfrm>
              <a:off x="203200" y="3263880"/>
              <a:ext cx="4495800" cy="2268685"/>
            </a:xfrm>
            <a:prstGeom prst="rect">
              <a:avLst/>
            </a:prstGeom>
            <a:noFill/>
            <a:ln>
              <a:solidFill>
                <a:srgbClr val="5B9BD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600" b="1" dirty="0">
                  <a:latin typeface="NikoshBAN" pitchFamily="2" charset="0"/>
                  <a:cs typeface="NikoshBAN" pitchFamily="2" charset="0"/>
                </a:rPr>
                <a:t>মোঃ শাখাওয়াত হোসেন</a:t>
              </a:r>
            </a:p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বি. এসসি (সম্মান), এম. এসসি </a:t>
              </a:r>
              <a:r>
                <a:rPr lang="bn-IN" sz="2400" dirty="0" smtClean="0">
                  <a:latin typeface="NikoshBAN" pitchFamily="2" charset="0"/>
                  <a:cs typeface="NikoshBAN" pitchFamily="2" charset="0"/>
                </a:rPr>
                <a:t>(রসায়ন) </a:t>
              </a:r>
              <a:endParaRPr lang="bn-BD" sz="2400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সহকারী শিক্ষক</a:t>
              </a:r>
            </a:p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এ. আর. এস মাধ্যমিক বালিকা বিদ্যালয়,</a:t>
              </a:r>
            </a:p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বরিশাল</a:t>
              </a:r>
            </a:p>
            <a:p>
              <a:pPr algn="ctr">
                <a:buFont typeface="Wingdings"/>
                <a:buChar char=")"/>
              </a:pPr>
              <a:r>
                <a:rPr lang="bn-BD" sz="2400" dirty="0">
                  <a:latin typeface="NikoshBAN" pitchFamily="2" charset="0"/>
                  <a:cs typeface="NikoshBAN" pitchFamily="2" charset="0"/>
                </a:rPr>
                <a:t>০১৭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57585992</a:t>
              </a:r>
              <a:endParaRPr lang="bn-BD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486400" y="958481"/>
            <a:ext cx="3200400" cy="5061319"/>
            <a:chOff x="5486400" y="958481"/>
            <a:chExt cx="3200400" cy="5061319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15" t="5644"/>
            <a:stretch/>
          </p:blipFill>
          <p:spPr>
            <a:xfrm>
              <a:off x="6184900" y="958481"/>
              <a:ext cx="2247563" cy="275299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6" name="TextBox 25"/>
            <p:cNvSpPr txBox="1"/>
            <p:nvPr/>
          </p:nvSpPr>
          <p:spPr>
            <a:xfrm>
              <a:off x="5486400" y="3711476"/>
              <a:ext cx="32004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নব</a:t>
              </a:r>
              <a:r>
                <a:rPr lang="bn-BD" sz="3600" b="1" dirty="0" smtClean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bn-IN" sz="3600" b="1" dirty="0" smtClean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-দশম</a:t>
              </a:r>
              <a:r>
                <a:rPr lang="bn-BD" sz="3600" b="1" dirty="0" smtClean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600" b="1" dirty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</a:p>
            <a:p>
              <a:pPr algn="ctr"/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রসায়ন</a:t>
              </a:r>
            </a:p>
            <a:p>
              <a:pPr algn="ctr"/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পঞ্চম</a:t>
              </a:r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</a:t>
              </a:r>
            </a:p>
            <a:p>
              <a:pPr algn="ctr"/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রাসায়নিক বন্ধন </a:t>
              </a:r>
              <a:endParaRPr lang="bn-BD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955925" y="453136"/>
            <a:ext cx="266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" name="Oval 1"/>
          <p:cNvSpPr/>
          <p:nvPr/>
        </p:nvSpPr>
        <p:spPr>
          <a:xfrm>
            <a:off x="1108710" y="685800"/>
            <a:ext cx="2117090" cy="27549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5" name="Rectangle 4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Explosion 2 9"/>
          <p:cNvSpPr/>
          <p:nvPr/>
        </p:nvSpPr>
        <p:spPr>
          <a:xfrm>
            <a:off x="152400" y="0"/>
            <a:ext cx="8763000" cy="2057400"/>
          </a:xfrm>
          <a:prstGeom prst="irregularSeal2">
            <a:avLst/>
          </a:prstGeom>
          <a:solidFill>
            <a:srgbClr val="00B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চিত্রটি লক্ষ্য কর 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onic_bondic_animat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344" y="2057400"/>
            <a:ext cx="4534456" cy="4114801"/>
          </a:xfrm>
          <a:prstGeom prst="rect">
            <a:avLst/>
          </a:prstGeom>
        </p:spPr>
      </p:pic>
      <p:sp>
        <p:nvSpPr>
          <p:cNvPr id="17" name="Date Placeholder 29"/>
          <p:cNvSpPr txBox="1">
            <a:spLocks/>
          </p:cNvSpPr>
          <p:nvPr/>
        </p:nvSpPr>
        <p:spPr>
          <a:xfrm>
            <a:off x="515164" y="6188075"/>
            <a:ext cx="2097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12:10 PM</a:t>
            </a:fld>
            <a:endParaRPr lang="en-US" dirty="0"/>
          </a:p>
        </p:txBody>
      </p:sp>
      <p:grpSp>
        <p:nvGrpSpPr>
          <p:cNvPr id="18" name="Group 18"/>
          <p:cNvGrpSpPr/>
          <p:nvPr/>
        </p:nvGrpSpPr>
        <p:grpSpPr>
          <a:xfrm>
            <a:off x="228601" y="6172200"/>
            <a:ext cx="8763000" cy="457200"/>
            <a:chOff x="838200" y="6096000"/>
            <a:chExt cx="7239000" cy="457200"/>
          </a:xfrm>
        </p:grpSpPr>
        <p:sp>
          <p:nvSpPr>
            <p:cNvPr id="19" name="Rounded Rectangle 18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Rounded Rectangle 19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Rounded Rectangle 20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Rounded Rectangle 21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3" name="Rounded Rectangle 22">
            <a:hlinkClick r:id="rId3"/>
          </p:cNvPr>
          <p:cNvSpPr/>
          <p:nvPr/>
        </p:nvSpPr>
        <p:spPr>
          <a:xfrm>
            <a:off x="5470084" y="6172200"/>
            <a:ext cx="1876379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5" name="Rectangle 4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 descr="8537829-stock-of-a-classro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8686800" cy="3505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90800" y="2057400"/>
            <a:ext cx="4572000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রাসায়নিক বন্ধন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67000" y="228600"/>
            <a:ext cx="4419600" cy="914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Date Placeholder 29"/>
          <p:cNvSpPr txBox="1">
            <a:spLocks/>
          </p:cNvSpPr>
          <p:nvPr/>
        </p:nvSpPr>
        <p:spPr>
          <a:xfrm>
            <a:off x="515164" y="6188075"/>
            <a:ext cx="2097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12:10 PM</a:t>
            </a:fld>
            <a:endParaRPr lang="en-US" dirty="0"/>
          </a:p>
        </p:txBody>
      </p:sp>
      <p:grpSp>
        <p:nvGrpSpPr>
          <p:cNvPr id="20" name="Group 18"/>
          <p:cNvGrpSpPr/>
          <p:nvPr/>
        </p:nvGrpSpPr>
        <p:grpSpPr>
          <a:xfrm>
            <a:off x="228601" y="6172200"/>
            <a:ext cx="8763000" cy="457200"/>
            <a:chOff x="838200" y="6096000"/>
            <a:chExt cx="7239000" cy="457200"/>
          </a:xfrm>
        </p:grpSpPr>
        <p:sp>
          <p:nvSpPr>
            <p:cNvPr id="21" name="Rounded Rectangle 20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Rounded Rectangle 21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Rounded Rectangle 22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Rounded Rectangle 23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5" name="Rounded Rectangle 24">
            <a:hlinkClick r:id="rId4"/>
          </p:cNvPr>
          <p:cNvSpPr/>
          <p:nvPr/>
        </p:nvSpPr>
        <p:spPr>
          <a:xfrm>
            <a:off x="5470084" y="6172200"/>
            <a:ext cx="1876379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902 C -0.00764 0.1272 -0.01406 0.16374 -0.01718 0.20074 C -0.02014 0.27429 -0.025 0.35037 -0.025 0.42322 " pathEditMode="relative" rAng="0" ptsTypes="ff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5" name="Rectangle 4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2743200" y="304800"/>
            <a:ext cx="3505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017345431"/>
              </p:ext>
            </p:extLst>
          </p:nvPr>
        </p:nvGraphicFramePr>
        <p:xfrm>
          <a:off x="609600" y="1143000"/>
          <a:ext cx="8077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Date Placeholder 29"/>
          <p:cNvSpPr txBox="1">
            <a:spLocks/>
          </p:cNvSpPr>
          <p:nvPr/>
        </p:nvSpPr>
        <p:spPr>
          <a:xfrm>
            <a:off x="515164" y="6188075"/>
            <a:ext cx="2097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12:10 PM</a:t>
            </a:fld>
            <a:endParaRPr lang="en-US" dirty="0"/>
          </a:p>
        </p:txBody>
      </p:sp>
      <p:grpSp>
        <p:nvGrpSpPr>
          <p:cNvPr id="17" name="Group 18"/>
          <p:cNvGrpSpPr/>
          <p:nvPr/>
        </p:nvGrpSpPr>
        <p:grpSpPr>
          <a:xfrm>
            <a:off x="228601" y="6172200"/>
            <a:ext cx="8763000" cy="457200"/>
            <a:chOff x="838200" y="6096000"/>
            <a:chExt cx="7239000" cy="457200"/>
          </a:xfrm>
        </p:grpSpPr>
        <p:sp>
          <p:nvSpPr>
            <p:cNvPr id="18" name="Rounded Rectangle 17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ounded Rectangle 18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Rounded Rectangle 19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Rounded Rectangle 20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2" name="Rounded Rectangle 21">
            <a:hlinkClick r:id="rId7"/>
          </p:cNvPr>
          <p:cNvSpPr/>
          <p:nvPr/>
        </p:nvSpPr>
        <p:spPr>
          <a:xfrm>
            <a:off x="5470084" y="6172200"/>
            <a:ext cx="1876379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676400" y="457200"/>
            <a:ext cx="6248400" cy="1676400"/>
          </a:xfrm>
          <a:prstGeom prst="cloudCallout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উপস্থাপন 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362200"/>
            <a:ext cx="8382000" cy="1569660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Wingdings"/>
              <a:buChar char="þ"/>
            </a:pPr>
            <a:r>
              <a:rPr lang="bn-BD" sz="4800" b="1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  <a:sym typeface="Wingdings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N, Cr, Ag, I, K </a:t>
            </a:r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ingdings"/>
              </a:rPr>
              <a:t>এর ইলেক্ট্রন বিন্যাস ও যোজ্যতা সম্পর্কে মতামত দাও।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038600"/>
            <a:ext cx="8382000" cy="830997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/>
              <a:buChar char="þ"/>
            </a:pPr>
            <a:r>
              <a:rPr lang="bn-BD" sz="48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  <a:sym typeface="Wingdings"/>
              </a:rPr>
              <a:t> ১০টি যৌগমূলকের নাম, যোজনী লিখ।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762000"/>
            <a:ext cx="1828800" cy="1828800"/>
          </a:xfrm>
          <a:prstGeom prst="rect">
            <a:avLst/>
          </a:prstGeom>
        </p:spPr>
      </p:pic>
      <p:pic>
        <p:nvPicPr>
          <p:cNvPr id="5" name="Picture 4" descr="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762000"/>
            <a:ext cx="1828800" cy="1828800"/>
          </a:xfrm>
          <a:prstGeom prst="rect">
            <a:avLst/>
          </a:prstGeom>
        </p:spPr>
      </p:pic>
      <p:pic>
        <p:nvPicPr>
          <p:cNvPr id="6" name="Picture 5" descr="H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762000"/>
            <a:ext cx="1828800" cy="1828800"/>
          </a:xfrm>
          <a:prstGeom prst="rect">
            <a:avLst/>
          </a:prstGeom>
        </p:spPr>
      </p:pic>
      <p:pic>
        <p:nvPicPr>
          <p:cNvPr id="7" name="Picture 6" descr="K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762000"/>
            <a:ext cx="1828800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4799" y="7203"/>
            <a:ext cx="8866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নিষ্ক্রিয়তার</a:t>
            </a:r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কারণ খুঁজি </a:t>
            </a:r>
            <a:endParaRPr lang="en-US" sz="36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2856131"/>
            <a:ext cx="8534400" cy="649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মৌলগুলোর ইলেক্ট্রন বিন্যাস লিখি এবং সম্পর্ক নির্ণয় করি। </a:t>
            </a:r>
            <a:endParaRPr lang="en-US" sz="32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Date Placeholder 29"/>
          <p:cNvSpPr txBox="1">
            <a:spLocks/>
          </p:cNvSpPr>
          <p:nvPr/>
        </p:nvSpPr>
        <p:spPr>
          <a:xfrm>
            <a:off x="515164" y="6264275"/>
            <a:ext cx="2097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8C7616-718C-4397-9350-0F9D759696FE}" type="datetime12">
              <a:rPr lang="en-US" smtClean="0"/>
              <a:pPr/>
              <a:t>12:10 PM</a:t>
            </a:fld>
            <a:endParaRPr lang="en-US" dirty="0"/>
          </a:p>
        </p:txBody>
      </p:sp>
      <p:grpSp>
        <p:nvGrpSpPr>
          <p:cNvPr id="21" name="Group 18"/>
          <p:cNvGrpSpPr/>
          <p:nvPr/>
        </p:nvGrpSpPr>
        <p:grpSpPr>
          <a:xfrm>
            <a:off x="228601" y="6248400"/>
            <a:ext cx="8763000" cy="457200"/>
            <a:chOff x="838200" y="6096000"/>
            <a:chExt cx="7239000" cy="457200"/>
          </a:xfrm>
        </p:grpSpPr>
        <p:sp>
          <p:nvSpPr>
            <p:cNvPr id="22" name="Rounded Rectangle 21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Rounded Rectangle 22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Rounded Rectangle 23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Rounded Rectangle 24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6" name="Rounded Rectangle 25">
            <a:hlinkClick r:id="rId6"/>
          </p:cNvPr>
          <p:cNvSpPr/>
          <p:nvPr/>
        </p:nvSpPr>
        <p:spPr>
          <a:xfrm>
            <a:off x="5470084" y="6248400"/>
            <a:ext cx="1876379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5163" y="3316069"/>
            <a:ext cx="2342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He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93203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 = 1s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" y="45206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1s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2s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3p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5130225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 = 1s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2s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3p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3d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4s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4p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30" name="Rectangle 29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69955" y="2563743"/>
            <a:ext cx="1863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4600" y="2563743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07402" y="2549123"/>
            <a:ext cx="184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endParaRPr lang="en-US" sz="28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34201" y="2590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Kr</a:t>
            </a:r>
            <a:endParaRPr lang="en-US" sz="28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9" grpId="0"/>
      <p:bldP spid="27" grpId="0"/>
      <p:bldP spid="28" grpId="0"/>
      <p:bldP spid="32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5" name="Rectangle 4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8"/>
          <p:cNvGrpSpPr/>
          <p:nvPr/>
        </p:nvGrpSpPr>
        <p:grpSpPr>
          <a:xfrm>
            <a:off x="228601" y="6248400"/>
            <a:ext cx="8763000" cy="457200"/>
            <a:chOff x="838200" y="6096000"/>
            <a:chExt cx="7239000" cy="457200"/>
          </a:xfrm>
        </p:grpSpPr>
        <p:sp>
          <p:nvSpPr>
            <p:cNvPr id="8" name="Rounded Rectangle 7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ounded Rectangle 8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ounded Rectangle 9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ounded Rectangle 10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63" y="533400"/>
            <a:ext cx="1905000" cy="1905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63" y="3124200"/>
            <a:ext cx="1905000" cy="1905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4800" y="2503166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1s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3d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4d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5s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5p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799" y="5334000"/>
            <a:ext cx="846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1s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3d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4f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5d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6s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>
            <a:hlinkClick r:id="rId4"/>
          </p:cNvPr>
          <p:cNvSpPr/>
          <p:nvPr/>
        </p:nvSpPr>
        <p:spPr>
          <a:xfrm>
            <a:off x="5470084" y="6248400"/>
            <a:ext cx="1876379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261889"/>
            <a:ext cx="2342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237" y="187785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 = 1s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237" y="2466445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1s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bn-IN" sz="28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3p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237" y="3076045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 = 1s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3d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bn-IN" sz="28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4s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4p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655" y="374398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1s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3d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4d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bn-IN" sz="28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5s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5p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353580"/>
            <a:ext cx="846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1s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3d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4f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5d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bn-IN" sz="28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6s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526" y="422701"/>
            <a:ext cx="8866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bn-IN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 নজরে </a:t>
            </a:r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নিষ্ক্রিয়</a:t>
            </a:r>
            <a:r>
              <a:rPr lang="bn-IN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গ্যাসের ইলেক্ট্রন বিন্যাস</a:t>
            </a:r>
            <a:endParaRPr lang="en-US" sz="36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400" y="1261889"/>
            <a:ext cx="533400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800" y="1877850"/>
            <a:ext cx="1143000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95600" y="2466445"/>
            <a:ext cx="1143000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8200" y="3076045"/>
            <a:ext cx="1143000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324600" y="3743980"/>
            <a:ext cx="1143000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67600" y="4346175"/>
            <a:ext cx="1143000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6254" y="5181600"/>
            <a:ext cx="8866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আমরা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এ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ক কথায় বলতে পারি, যে সব মৌলের সর্বশেষ শক্তিস্তরে ৮টি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ns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ইলেক্ট্রন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বিন্যাস থাকলে তারা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নিষ্ক্রিয়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তা প্রদর্শন করে।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19" name="Rectangle 18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18"/>
          <p:cNvGrpSpPr/>
          <p:nvPr/>
        </p:nvGrpSpPr>
        <p:grpSpPr>
          <a:xfrm>
            <a:off x="228601" y="6248400"/>
            <a:ext cx="8763000" cy="457200"/>
            <a:chOff x="838200" y="6096000"/>
            <a:chExt cx="7239000" cy="457200"/>
          </a:xfrm>
        </p:grpSpPr>
        <p:sp>
          <p:nvSpPr>
            <p:cNvPr id="22" name="Rounded Rectangle 21">
              <a:hlinkClick r:id="" action="ppaction://hlinkshowjump?jump=firstslide"/>
            </p:cNvPr>
            <p:cNvSpPr/>
            <p:nvPr/>
          </p:nvSpPr>
          <p:spPr>
            <a:xfrm>
              <a:off x="838200" y="6096000"/>
              <a:ext cx="1447800" cy="4572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Rounded Rectangle 22">
              <a:hlinkClick r:id="" action="ppaction://hlinkshowjump?jump=nextslide"/>
            </p:cNvPr>
            <p:cNvSpPr/>
            <p:nvPr/>
          </p:nvSpPr>
          <p:spPr>
            <a:xfrm>
              <a:off x="2286000" y="6096000"/>
              <a:ext cx="1447800" cy="457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সামনে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Rounded Rectangle 23">
              <a:hlinkClick r:id="" action="ppaction://hlinkshowjump?jump=previousslide"/>
            </p:cNvPr>
            <p:cNvSpPr/>
            <p:nvPr/>
          </p:nvSpPr>
          <p:spPr>
            <a:xfrm>
              <a:off x="3733800" y="6096000"/>
              <a:ext cx="14478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পিছনে 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Rounded Rectangle 24">
              <a:hlinkClick r:id="" action="ppaction://hlinkshowjump?jump=endshow"/>
            </p:cNvPr>
            <p:cNvSpPr/>
            <p:nvPr/>
          </p:nvSpPr>
          <p:spPr>
            <a:xfrm>
              <a:off x="6629400" y="6096000"/>
              <a:ext cx="1447800" cy="457200"/>
            </a:xfrm>
            <a:prstGeom prst="round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বন্ধ </a:t>
              </a:r>
              <a:endPara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6" name="Rounded Rectangle 25">
            <a:hlinkClick r:id="rId2"/>
          </p:cNvPr>
          <p:cNvSpPr/>
          <p:nvPr/>
        </p:nvSpPr>
        <p:spPr>
          <a:xfrm>
            <a:off x="5470084" y="6248400"/>
            <a:ext cx="1876379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7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527</Words>
  <Application>Microsoft Office PowerPoint</Application>
  <PresentationFormat>On-screen Show (4:3)</PresentationFormat>
  <Paragraphs>176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জোড়ায় কাজ</vt:lpstr>
      <vt:lpstr>PowerPoint Presentation</vt:lpstr>
      <vt:lpstr>PowerPoint Presentation</vt:lpstr>
      <vt:lpstr>PowerPoint Presentation</vt:lpstr>
      <vt:lpstr>দলগত কাজ</vt:lpstr>
      <vt:lpstr>PowerPoint Presentation</vt:lpstr>
      <vt:lpstr>বাড়ির কাজ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Ohi</cp:lastModifiedBy>
  <cp:revision>179</cp:revision>
  <dcterms:created xsi:type="dcterms:W3CDTF">2014-03-22T03:47:50Z</dcterms:created>
  <dcterms:modified xsi:type="dcterms:W3CDTF">2020-07-03T06:29:52Z</dcterms:modified>
</cp:coreProperties>
</file>