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66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1CE1A-266C-4BC1-889A-98B717E9B40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51223-3A54-48E5-8BC7-3E0E68C5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1223-3A54-48E5-8BC7-3E0E68C53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1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51223-3A54-48E5-8BC7-3E0E68C53B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6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7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2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8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1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4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4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30BE-A46C-433E-B848-32602AD675F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CB783-D3F1-4B6B-8AD8-3945295C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4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8" y="242295"/>
            <a:ext cx="1106264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মোহাম্মদ</a:t>
            </a:r>
            <a:r>
              <a:rPr lang="en-US" dirty="0" smtClean="0"/>
              <a:t> </a:t>
            </a:r>
            <a:r>
              <a:rPr lang="en-US" dirty="0" err="1" smtClean="0"/>
              <a:t>ইমতিয়াজ</a:t>
            </a:r>
            <a:r>
              <a:rPr lang="en-US" dirty="0" smtClean="0"/>
              <a:t> </a:t>
            </a:r>
            <a:r>
              <a:rPr lang="en-US" dirty="0" err="1" smtClean="0"/>
              <a:t>মাহমুদ</a:t>
            </a:r>
            <a:r>
              <a:rPr lang="en-US" dirty="0" smtClean="0"/>
              <a:t> </a:t>
            </a:r>
            <a:r>
              <a:rPr lang="en-US" dirty="0" err="1" smtClean="0"/>
              <a:t>বেগ</a:t>
            </a:r>
            <a:r>
              <a:rPr lang="en-US" dirty="0" smtClean="0"/>
              <a:t> </a:t>
            </a:r>
            <a:r>
              <a:rPr lang="en-US" dirty="0" err="1" smtClean="0"/>
              <a:t>ইমন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সহকারি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,</a:t>
            </a:r>
            <a:r>
              <a:rPr lang="en-US" dirty="0" err="1" smtClean="0"/>
              <a:t>লাউরফতেহপুর</a:t>
            </a:r>
            <a:r>
              <a:rPr lang="en-US" dirty="0" smtClean="0"/>
              <a:t> </a:t>
            </a:r>
            <a:r>
              <a:rPr lang="en-US" dirty="0" err="1" smtClean="0"/>
              <a:t>আর</a:t>
            </a:r>
            <a:r>
              <a:rPr lang="en-US" dirty="0" smtClean="0"/>
              <a:t> </a:t>
            </a:r>
            <a:r>
              <a:rPr lang="en-US" dirty="0" err="1" smtClean="0"/>
              <a:t>এন</a:t>
            </a:r>
            <a:r>
              <a:rPr lang="en-US" dirty="0" smtClean="0"/>
              <a:t>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18" y="1675500"/>
            <a:ext cx="5784377" cy="461611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83" y="1675500"/>
            <a:ext cx="5181600" cy="4616118"/>
          </a:xfrm>
        </p:spPr>
      </p:pic>
      <p:sp>
        <p:nvSpPr>
          <p:cNvPr id="9" name="TextBox 8"/>
          <p:cNvSpPr txBox="1"/>
          <p:nvPr/>
        </p:nvSpPr>
        <p:spPr>
          <a:xfrm>
            <a:off x="851848" y="4408227"/>
            <a:ext cx="5278270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 অধ্যায়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মূলধনি আয়- ব্যয় প্রাক্কলন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২৮/০৬/২০২০ খ্রীঃ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749508"/>
            <a:ext cx="932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422" y="1513791"/>
            <a:ext cx="12014578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 ইমন একটি প্রকল্প গ্রহণ করেছেন । প্রকল্পটির প্রাথমিক খরচ ৫০,০০০ টাকা এবং ভগ্নাবশেষ মূল্য ১০,০০০ টাকা ।অবচয় ও কর প্রদানের পূর্বে উক্ত প্রকল্প হতে ১ থেকে ৫ বছর পর্যন্ত যথাক্রমে ১০,০০০ টাকা ; ১২,০০০০ টাকা; ১৪,০০০ টাকা; ১৬,০০০ টাকা এবং ২০,০০০ টাকা পাওয়া যাবে । করের হার ৫০%। সরলরৈখিক পদ্ধতিতে মি ইমন অবচয় ধার্য্য করে থাকেন 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গড় মুনাফার হার নির্ণয় করো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610436" y="204716"/>
            <a:ext cx="8161361" cy="1309075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10043409" cy="6858000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2563318" y="5441430"/>
            <a:ext cx="7704944" cy="1416570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Thanks to all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464024"/>
            <a:ext cx="12096466" cy="616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5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457" y="532263"/>
            <a:ext cx="10276764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47823"/>
              </p:ext>
            </p:extLst>
          </p:nvPr>
        </p:nvGraphicFramePr>
        <p:xfrm>
          <a:off x="136478" y="386462"/>
          <a:ext cx="11941790" cy="6403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457"/>
                <a:gridCol w="2957184"/>
                <a:gridCol w="1875466"/>
                <a:gridCol w="2557683"/>
              </a:tblGrid>
              <a:tr h="343469">
                <a:tc rowSpan="2"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 লক্ষ টাকায় 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2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২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4355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৭.০০</a:t>
                      </a:r>
                      <a:r>
                        <a:rPr lang="bn-IN" sz="32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৮.০০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৯.০০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09978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চলতি খরচ (বিক্রয়ের  ৪০%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(২.৮০)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(৩.২০)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 ৩.৬০)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7725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স্থায়ী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খরচ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(২.০০)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(২.০০)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(২.০০)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26267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অবচয়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(১.০০)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(১.০০)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(১.০০)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7725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করযোগ্য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মুনাফা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১.২০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১.৮০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২.৪০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26267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 ( ৩০ %)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(০.৩৬)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(০.৫৪)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(০.৭২)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17725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মুনাফা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০.৮৪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১.২৬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১.৬৮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478" y="40944"/>
            <a:ext cx="1194179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সান প্রকল্পের গড় মুনাফার হার নির্ণয়ঃ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663" y="1050878"/>
            <a:ext cx="8447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21122" y="1405719"/>
            <a:ext cx="4735774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80430" y="723327"/>
            <a:ext cx="4353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০.৮৪+ ১.২৬+১.৬৮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1056" y="1210268"/>
            <a:ext cx="244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4394" y="2511188"/>
            <a:ext cx="4394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48417" y="2855244"/>
            <a:ext cx="19789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8417" y="2184114"/>
            <a:ext cx="1392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৩.৭৮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30" y="2674961"/>
            <a:ext cx="655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3572" y="3261805"/>
            <a:ext cx="4053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=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১.২৬  লক্ষ টাকা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6788" y="5199796"/>
            <a:ext cx="666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বিনিয়োগ = 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985146" y="5527343"/>
            <a:ext cx="3111690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99045" y="4899546"/>
            <a:ext cx="2388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১২+০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3071" y="5430291"/>
            <a:ext cx="996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78973" y="5008728"/>
            <a:ext cx="2906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=৬ লক্ষ টাকা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7063"/>
            <a:ext cx="984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মুনাফার হার=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55241" y="1279857"/>
            <a:ext cx="3487017" cy="12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600" y="313898"/>
            <a:ext cx="4121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মুনাফা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7739" y="1185839"/>
            <a:ext cx="3234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বিনিয়োগ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196" y="770340"/>
            <a:ext cx="2047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/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6125" y="3548418"/>
            <a:ext cx="3787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988860" y="3957851"/>
            <a:ext cx="3002507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52633" y="3302758"/>
            <a:ext cx="2565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১.২৬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03012" y="3792559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05516" y="3465008"/>
            <a:ext cx="1528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dirty="0" smtClean="0"/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88860" y="5240740"/>
            <a:ext cx="3002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২১ %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78685"/>
              </p:ext>
            </p:extLst>
          </p:nvPr>
        </p:nvGraphicFramePr>
        <p:xfrm>
          <a:off x="13655" y="407068"/>
          <a:ext cx="12178345" cy="616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692"/>
                <a:gridCol w="2301922"/>
                <a:gridCol w="2077385"/>
                <a:gridCol w="2608346"/>
              </a:tblGrid>
              <a:tr h="1105113">
                <a:tc rowSpan="2">
                  <a:txBody>
                    <a:bodyPr/>
                    <a:lstStyle/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</a:t>
                      </a:r>
                    </a:p>
                    <a:p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পরিমাণ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 লক্ষ টাকায় )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২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বছর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883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bn-IN" sz="32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৫.০০</a:t>
                      </a:r>
                      <a:r>
                        <a:rPr lang="bn-IN" sz="32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৯.০০ 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১০.০০</a:t>
                      </a:r>
                      <a:endParaRPr lang="en-US" sz="32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002312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চলতি খরচ (বিক্রয়ের  ৩৫%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১.৭৫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৩.১৫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৩.৫০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স্থায়ী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খরচ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১.৫০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অবচয়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১.০০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১.০০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১.০০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করযোগ্য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মুনাফা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০.৭৫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৩.৩৫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৪.০০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 ( ৩০ %)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০.২২৫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১.০০৫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১.২০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মুনাফা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০.৫২৫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২.৩৪৫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২.৮০</a:t>
                      </a:r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 প্রকল্পের গড় মুনাফার হার নির্ণয়ঃ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6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672" y="491319"/>
                <a:ext cx="6687403" cy="110094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গ</a:t>
                </a:r>
                <a:r>
                  <a:rPr lang="en-US" sz="48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ড়</a:t>
                </a:r>
                <a:r>
                  <a:rPr lang="en-US" sz="4800" dirty="0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4800" dirty="0" err="1" smtClean="0">
                    <a:latin typeface="NikoshBAN" panose="02000000000000000000" pitchFamily="2" charset="0"/>
                    <a:ea typeface="Cambria Math" panose="02040503050406030204" pitchFamily="18" charset="0"/>
                    <a:cs typeface="NikoshBAN" panose="02000000000000000000" pitchFamily="2" charset="0"/>
                  </a:rPr>
                  <a:t>মুনাফা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০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৫২৫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৩৪৫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৮০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72" y="491319"/>
                <a:ext cx="6687403" cy="1100942"/>
              </a:xfrm>
              <a:prstGeom prst="rect">
                <a:avLst/>
              </a:prstGeom>
              <a:blipFill rotWithShape="0">
                <a:blip r:embed="rId2"/>
                <a:stretch>
                  <a:fillRect l="-5469" b="-2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1063" y="1787851"/>
                <a:ext cx="2292824" cy="136274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IN" sz="4800" b="0" i="1" smtClean="0">
                              <a:latin typeface="Cambria Math" panose="02040503050406030204" pitchFamily="18" charset="0"/>
                            </a:rPr>
                            <m:t>৫</m:t>
                          </m:r>
                          <m:r>
                            <a:rPr lang="bn-IN" sz="4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bn-IN" sz="4800" b="0" i="1" smtClean="0">
                              <a:latin typeface="Cambria Math" panose="02040503050406030204" pitchFamily="18" charset="0"/>
                            </a:rPr>
                            <m:t>৬৭</m:t>
                          </m:r>
                        </m:num>
                        <m:den>
                          <m:r>
                            <a:rPr lang="bn-IN" sz="4800" b="0" i="1" smtClean="0">
                              <a:latin typeface="Cambria Math" panose="02040503050406030204" pitchFamily="18" charset="0"/>
                            </a:rPr>
                            <m:t>৩</m:t>
                          </m:r>
                          <m:r>
                            <a:rPr lang="bn-IN" sz="4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063" y="1787851"/>
                <a:ext cx="2292824" cy="1362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70242" y="3548415"/>
            <a:ext cx="4899546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১.৮৯ লক্ষ টাকা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flipH="1">
                <a:off x="1146408" y="5049672"/>
                <a:ext cx="8748218" cy="116884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48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গ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ড়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বিনিয়োগ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১২</m:t>
                        </m:r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০</m:t>
                        </m:r>
                      </m:num>
                      <m:den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= ৬ লক্ষ টাকা </a:t>
                </a:r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46408" y="5049672"/>
                <a:ext cx="8748218" cy="1168846"/>
              </a:xfrm>
              <a:prstGeom prst="rect">
                <a:avLst/>
              </a:prstGeom>
              <a:blipFill rotWithShape="0">
                <a:blip r:embed="rId4"/>
                <a:stretch>
                  <a:fillRect b="-19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485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68990" y="914400"/>
                <a:ext cx="8761864" cy="189430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480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গ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ড়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মুনাফার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হার</m:t>
                    </m:r>
                    <m:r>
                      <a:rPr lang="bn-IN" sz="4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৮৯</m:t>
                        </m:r>
                      </m:num>
                      <m:den>
                        <m:r>
                          <a:rPr lang="bn-IN" sz="4800" b="0" i="1" smtClean="0">
                            <a:latin typeface="Cambria Math" panose="02040503050406030204" pitchFamily="18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bn-IN" sz="4800" dirty="0" smtClean="0"/>
                  <a:t> </a:t>
                </a:r>
                <a:r>
                  <a:rPr lang="en-US" sz="4800" dirty="0" smtClean="0"/>
                  <a:t>×</a:t>
                </a:r>
                <a:r>
                  <a:rPr lang="bn-IN" sz="4800" dirty="0" smtClean="0"/>
                  <a:t> ১০০</a:t>
                </a:r>
              </a:p>
              <a:p>
                <a:r>
                  <a:rPr lang="bn-IN" sz="4800" dirty="0" smtClean="0"/>
                  <a:t>          = ৩১.৫০% </a:t>
                </a:r>
                <a:endParaRPr lang="en-US" sz="4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90" y="914400"/>
                <a:ext cx="8761864" cy="1894301"/>
              </a:xfrm>
              <a:prstGeom prst="rect">
                <a:avLst/>
              </a:prstGeom>
              <a:blipFill rotWithShape="0">
                <a:blip r:embed="rId2"/>
                <a:stretch>
                  <a:fillRect l="-4245" b="-1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29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320</Words>
  <Application>Microsoft Office PowerPoint</Application>
  <PresentationFormat>Widescreen</PresentationFormat>
  <Paragraphs>110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মোহাম্মদ ইমতিয়াজ মাহমুদ বেগ ইমন সহকারি শিক্ষক ,লাউরফতেহপুর আর এন টি বালিকা উচ্চ বিদ্যালয়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মোহাম্মদ ইমতিয়াজ মাহমুদ বেগ ইমন সহকারি শিক্ষক ,লাউরফতেহপুর আর এন টি বালিকা উচ্চ বিদ্যালয়</dc:title>
  <dc:creator>IMON-Book</dc:creator>
  <cp:lastModifiedBy>IMON-Book</cp:lastModifiedBy>
  <cp:revision>61</cp:revision>
  <dcterms:created xsi:type="dcterms:W3CDTF">2020-06-27T14:38:23Z</dcterms:created>
  <dcterms:modified xsi:type="dcterms:W3CDTF">2020-07-03T02:41:06Z</dcterms:modified>
</cp:coreProperties>
</file>