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  <p:sldId id="258" r:id="rId5"/>
    <p:sldId id="259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2E60-25E8-4D73-95B9-408DC90DF73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B8DC-CD9B-43F4-B9DB-CB7B9202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4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2E60-25E8-4D73-95B9-408DC90DF73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B8DC-CD9B-43F4-B9DB-CB7B9202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09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2E60-25E8-4D73-95B9-408DC90DF73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B8DC-CD9B-43F4-B9DB-CB7B9202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1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2E60-25E8-4D73-95B9-408DC90DF73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B8DC-CD9B-43F4-B9DB-CB7B9202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3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2E60-25E8-4D73-95B9-408DC90DF73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B8DC-CD9B-43F4-B9DB-CB7B9202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9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2E60-25E8-4D73-95B9-408DC90DF73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B8DC-CD9B-43F4-B9DB-CB7B9202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32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2E60-25E8-4D73-95B9-408DC90DF73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B8DC-CD9B-43F4-B9DB-CB7B9202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61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2E60-25E8-4D73-95B9-408DC90DF73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B8DC-CD9B-43F4-B9DB-CB7B9202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87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2E60-25E8-4D73-95B9-408DC90DF73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B8DC-CD9B-43F4-B9DB-CB7B9202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6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2E60-25E8-4D73-95B9-408DC90DF73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B8DC-CD9B-43F4-B9DB-CB7B9202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66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2E60-25E8-4D73-95B9-408DC90DF73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B8DC-CD9B-43F4-B9DB-CB7B9202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0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72E60-25E8-4D73-95B9-408DC90DF73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7B8DC-CD9B-43F4-B9DB-CB7B9202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52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83" y="1675500"/>
            <a:ext cx="5181600" cy="4616118"/>
          </a:xfrm>
          <a:prstGeom prst="rect">
            <a:avLst/>
          </a:prstGeom>
        </p:spPr>
      </p:pic>
      <p:pic>
        <p:nvPicPr>
          <p:cNvPr id="3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118" y="1675500"/>
            <a:ext cx="5784377" cy="4616118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851848" y="242295"/>
            <a:ext cx="11062648" cy="13255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মোহাম্মদ ইমতিয়াজ মাহমুদ বেগ ইমন</a:t>
            </a:r>
            <a:br>
              <a:rPr lang="en-US" smtClean="0"/>
            </a:br>
            <a:r>
              <a:rPr lang="en-US" smtClean="0"/>
              <a:t>সহকারি শিক্ষক ,লাউরফতেহপুর আর এন টি বালিকা উচ্চ বিদ্যালয়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99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05097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6728" y="2797791"/>
            <a:ext cx="5213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 –ব্যাক সময় নির্ণয়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084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777922" y="2279176"/>
            <a:ext cx="10740788" cy="2292824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773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6478" y="382127"/>
            <a:ext cx="11013743" cy="6143990"/>
            <a:chOff x="136478" y="382127"/>
            <a:chExt cx="11013743" cy="614399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136478" y="382127"/>
                  <a:ext cx="4844955" cy="614399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জনাব </a:t>
                  </a:r>
                  <a:r>
                    <a:rPr lang="en-US" sz="36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আইমান</a:t>
                  </a:r>
                  <a:r>
                    <a:rPr lang="en-US" sz="36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36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তিশা</a:t>
                  </a:r>
                  <a:r>
                    <a:rPr lang="en-US" sz="36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36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প্রকল্পে</a:t>
                  </a:r>
                  <a:r>
                    <a:rPr lang="en-US" sz="36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১০০০০০ </a:t>
                  </a:r>
                  <a:r>
                    <a:rPr lang="en-US" sz="36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টাকা</a:t>
                  </a:r>
                  <a:r>
                    <a:rPr lang="en-US" sz="36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36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বিনিয়োগ</a:t>
                  </a:r>
                  <a:r>
                    <a:rPr lang="en-US" sz="36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36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করেন</a:t>
                  </a:r>
                  <a:r>
                    <a:rPr lang="en-US" sz="36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। </a:t>
                  </a:r>
                  <a:r>
                    <a:rPr lang="en-US" sz="36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তিনি</a:t>
                  </a:r>
                  <a:r>
                    <a:rPr lang="en-US" sz="36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36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উক্ত</a:t>
                  </a:r>
                  <a:r>
                    <a:rPr lang="en-US" sz="36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36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প্রকল্প</a:t>
                  </a:r>
                  <a:r>
                    <a:rPr lang="en-US" sz="36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36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হতে</a:t>
                  </a:r>
                  <a:r>
                    <a:rPr lang="en-US" sz="36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36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প্রতি</a:t>
                  </a:r>
                  <a:r>
                    <a:rPr lang="en-US" sz="36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36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বছর</a:t>
                  </a:r>
                  <a:r>
                    <a:rPr lang="en-US" sz="36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১০০০০ </a:t>
                  </a:r>
                  <a:r>
                    <a:rPr lang="en-US" sz="36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টাকা</a:t>
                  </a:r>
                  <a:r>
                    <a:rPr lang="en-US" sz="36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36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পেয়ে</a:t>
                  </a:r>
                  <a:r>
                    <a:rPr lang="en-US" sz="36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36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থাকেন</a:t>
                  </a:r>
                  <a:r>
                    <a:rPr lang="en-US" sz="36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। </a:t>
                  </a:r>
                  <a:r>
                    <a:rPr lang="en-US" sz="36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তার</a:t>
                  </a:r>
                  <a:r>
                    <a:rPr lang="en-US" sz="36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36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পে</a:t>
                  </a:r>
                  <a:r>
                    <a:rPr lang="en-US" sz="36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- </a:t>
                  </a:r>
                  <a:r>
                    <a:rPr lang="en-US" sz="36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ব্যাক</a:t>
                  </a:r>
                  <a:r>
                    <a:rPr lang="en-US" sz="36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36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সময়</a:t>
                  </a:r>
                  <a:r>
                    <a:rPr lang="en-US" sz="36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36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নির্ণয়</a:t>
                  </a:r>
                  <a:r>
                    <a:rPr lang="en-US" sz="36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36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করো</a:t>
                  </a:r>
                  <a:endParaRPr lang="en-US" sz="36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endPara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endParaRPr lang="en-US" sz="36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r>
                    <a:rPr lang="bn-IN" sz="3600" dirty="0" smtClean="0">
                      <a:cs typeface="NikoshBAN" panose="02000000000000000000" pitchFamily="2" charset="0"/>
                    </a:rPr>
                    <a:t>পে- ব্যাক সময়=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𝑁𝐶𝑂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𝑁𝐶𝐵</m:t>
                          </m:r>
                        </m:den>
                      </m:f>
                    </m:oMath>
                  </a14:m>
                  <a:r>
                    <a:rPr lang="bn-IN" sz="36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</a:p>
                <a:p>
                  <a:r>
                    <a:rPr lang="bn-IN" sz="36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bn-IN" sz="3600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bn-IN" sz="3600" b="0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১০০০০০</m:t>
                          </m:r>
                        </m:num>
                        <m:den>
                          <m:r>
                            <a:rPr lang="bn-IN" sz="3600" b="0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১০০০০</m:t>
                          </m:r>
                        </m:den>
                      </m:f>
                    </m:oMath>
                  </a14:m>
                  <a:r>
                    <a:rPr lang="bn-IN" sz="36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বছর </a:t>
                  </a:r>
                </a:p>
                <a:p>
                  <a:r>
                    <a:rPr lang="bn-IN" sz="36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= ১০ বছর </a:t>
                  </a:r>
                  <a:endParaRPr lang="en-US" sz="36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6478" y="382127"/>
                  <a:ext cx="4844955" cy="6143990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3774" t="-1587" r="-2390" b="-2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TextBox 2"/>
            <p:cNvSpPr txBox="1"/>
            <p:nvPr/>
          </p:nvSpPr>
          <p:spPr>
            <a:xfrm>
              <a:off x="4885898" y="2134016"/>
              <a:ext cx="6264323" cy="286232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এখানে </a:t>
              </a:r>
            </a:p>
            <a:p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NCO</a:t>
              </a:r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= 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Net Cash Outflow</a:t>
              </a:r>
            </a:p>
            <a:p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NCB= Net Cash Back/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Benefi</a:t>
              </a:r>
              <a:endParaRPr lang="en-US" sz="36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PBP(Pay Back Period)=? 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924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28299"/>
            <a:ext cx="11982734" cy="42473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কমলা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জুস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কোং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জুস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বিনিয়োগের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প্রকল্পের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১০০০০০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উক্ত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প্রকল্প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আগামী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আন্তঃপ্রবাহ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যথাক্রমে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৬০০০০, ৩৫০০০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এনং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৩০০০০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43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2139" y="368490"/>
                <a:ext cx="11013742" cy="639040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60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পে</m:t>
                      </m:r>
                      <m:r>
                        <a:rPr lang="bn-IN" sz="60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−</m:t>
                      </m:r>
                      <m:r>
                        <a:rPr lang="bn-IN" sz="60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ব্যাক</m:t>
                      </m:r>
                      <m:r>
                        <a:rPr lang="bn-IN" sz="60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IN" sz="60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সময়</m:t>
                      </m:r>
                      <m:r>
                        <a:rPr lang="bn-IN" sz="600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=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𝐴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+</m:t>
                      </m:r>
                      <m:f>
                        <m:fPr>
                          <m:ctrlPr>
                            <a:rPr lang="en-US" sz="6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𝑁𝐶𝑂</m:t>
                          </m:r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den>
                      </m:f>
                    </m:oMath>
                  </m:oMathPara>
                </a14:m>
                <a:endParaRPr lang="en-US" sz="6000" dirty="0" smtClean="0"/>
              </a:p>
              <a:p>
                <a:r>
                  <a:rPr lang="en-US" sz="6000" dirty="0" smtClean="0"/>
                  <a:t>= ২+</a:t>
                </a:r>
                <a:r>
                  <a:rPr lang="bn-IN" sz="6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IN" sz="6000" b="0" i="1" smtClean="0">
                            <a:latin typeface="Cambria Math" panose="02040503050406030204" pitchFamily="18" charset="0"/>
                          </a:rPr>
                          <m:t>১০০০০০</m:t>
                        </m:r>
                        <m:r>
                          <a:rPr lang="bn-IN" sz="6000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bn-IN" sz="6000" b="0" i="1" smtClean="0">
                            <a:latin typeface="Cambria Math" panose="02040503050406030204" pitchFamily="18" charset="0"/>
                          </a:rPr>
                          <m:t>৯৫০০০</m:t>
                        </m:r>
                      </m:num>
                      <m:den>
                        <m:r>
                          <a:rPr lang="bn-IN" sz="6000" b="0" i="1" smtClean="0">
                            <a:latin typeface="Cambria Math" panose="02040503050406030204" pitchFamily="18" charset="0"/>
                          </a:rPr>
                          <m:t>৩০০০০</m:t>
                        </m:r>
                      </m:den>
                    </m:f>
                  </m:oMath>
                </a14:m>
                <a:endParaRPr lang="bn-IN" sz="6000" dirty="0" smtClean="0"/>
              </a:p>
              <a:p>
                <a:r>
                  <a:rPr lang="bn-IN" sz="6000" dirty="0" smtClean="0"/>
                  <a:t>= </a:t>
                </a:r>
                <a:r>
                  <a:rPr lang="bn-IN" sz="6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২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60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6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৫০০০</m:t>
                        </m:r>
                      </m:num>
                      <m:den>
                        <m:r>
                          <a:rPr lang="bn-IN" sz="6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৩০০০০</m:t>
                        </m:r>
                      </m:den>
                    </m:f>
                  </m:oMath>
                </a14:m>
                <a:endParaRPr lang="bn-IN" sz="6000" dirty="0" smtClean="0"/>
              </a:p>
              <a:p>
                <a:r>
                  <a:rPr lang="bn-IN" sz="6000" dirty="0" smtClean="0"/>
                  <a:t>=</a:t>
                </a:r>
                <a:r>
                  <a:rPr lang="bn-IN" sz="6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২+০.১৬৭</a:t>
                </a:r>
              </a:p>
              <a:p>
                <a:r>
                  <a:rPr lang="bn-IN" sz="6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=২.১৬৭=২.১৭ (প্রায়)</a:t>
                </a:r>
                <a:endParaRPr lang="en-US" sz="6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39" y="368490"/>
                <a:ext cx="11013742" cy="6390404"/>
              </a:xfrm>
              <a:prstGeom prst="rect">
                <a:avLst/>
              </a:prstGeom>
              <a:blipFill rotWithShape="0">
                <a:blip r:embed="rId2"/>
                <a:stretch>
                  <a:fillRect l="-4208" b="-6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883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125" y="1009935"/>
            <a:ext cx="11914496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A= The year in which the cumulative net cash flow in nearer to NCO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C= Cumulative Net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Cashflow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of the year ‘A’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D= Net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cashflow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of the year following the year ‘A’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PBP = Pay Back Period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727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162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IMON-Book</dc:creator>
  <cp:lastModifiedBy>IMON-Book</cp:lastModifiedBy>
  <cp:revision>21</cp:revision>
  <dcterms:created xsi:type="dcterms:W3CDTF">2020-07-02T03:36:40Z</dcterms:created>
  <dcterms:modified xsi:type="dcterms:W3CDTF">2020-07-03T03:03:13Z</dcterms:modified>
</cp:coreProperties>
</file>