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sldIdLst>
    <p:sldId id="262" r:id="rId2"/>
    <p:sldId id="257" r:id="rId3"/>
    <p:sldId id="259" r:id="rId4"/>
    <p:sldId id="261" r:id="rId5"/>
    <p:sldId id="260" r:id="rId6"/>
    <p:sldId id="263" r:id="rId7"/>
    <p:sldId id="264" r:id="rId8"/>
    <p:sldId id="265" r:id="rId9"/>
    <p:sldId id="266" r:id="rId10"/>
    <p:sldId id="267" r:id="rId11"/>
    <p:sldId id="269" r:id="rId12"/>
    <p:sldId id="268"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800000"/>
    <a:srgbClr val="666633"/>
    <a:srgbClr val="00FF00"/>
    <a:srgbClr val="0B553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172284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152391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803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253023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5414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366226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326779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278754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126384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B0A09-141C-4AE5-9DAD-FFDE31A36379}" type="datetimeFigureOut">
              <a:rPr lang="en-US" smtClean="0"/>
              <a:t>03-Jul-20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112161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0B0A09-141C-4AE5-9DAD-FFDE31A36379}" type="datetimeFigureOut">
              <a:rPr lang="en-US" smtClean="0"/>
              <a:t>03-Jul-20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396341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0B0A09-141C-4AE5-9DAD-FFDE31A36379}" type="datetimeFigureOut">
              <a:rPr lang="en-US" smtClean="0"/>
              <a:t>03-Jul-20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361139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0B0A09-141C-4AE5-9DAD-FFDE31A36379}" type="datetimeFigureOut">
              <a:rPr lang="en-US" smtClean="0"/>
              <a:t>03-Jul-20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140158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0A09-141C-4AE5-9DAD-FFDE31A36379}" type="datetimeFigureOut">
              <a:rPr lang="en-US" smtClean="0"/>
              <a:t>03-Jul-20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289185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B0A09-141C-4AE5-9DAD-FFDE31A36379}" type="datetimeFigureOut">
              <a:rPr lang="en-US" smtClean="0"/>
              <a:t>03-Jul-20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73075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B0A09-141C-4AE5-9DAD-FFDE31A36379}" type="datetimeFigureOut">
              <a:rPr lang="en-US" smtClean="0"/>
              <a:t>03-Jul-20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1D0EE-D02B-4A9E-9E19-F59E105C3C46}" type="slidenum">
              <a:rPr lang="en-US" smtClean="0"/>
              <a:t>‹#›</a:t>
            </a:fld>
            <a:endParaRPr lang="en-US"/>
          </a:p>
        </p:txBody>
      </p:sp>
    </p:spTree>
    <p:extLst>
      <p:ext uri="{BB962C8B-B14F-4D97-AF65-F5344CB8AC3E}">
        <p14:creationId xmlns:p14="http://schemas.microsoft.com/office/powerpoint/2010/main" val="67020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0B0A09-141C-4AE5-9DAD-FFDE31A36379}" type="datetimeFigureOut">
              <a:rPr lang="en-US" smtClean="0"/>
              <a:t>03-Jul-20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1D0EE-D02B-4A9E-9E19-F59E105C3C46}" type="slidenum">
              <a:rPr lang="en-US" smtClean="0"/>
              <a:t>‹#›</a:t>
            </a:fld>
            <a:endParaRPr lang="en-US"/>
          </a:p>
        </p:txBody>
      </p:sp>
    </p:spTree>
    <p:extLst>
      <p:ext uri="{BB962C8B-B14F-4D97-AF65-F5344CB8AC3E}">
        <p14:creationId xmlns:p14="http://schemas.microsoft.com/office/powerpoint/2010/main" val="1803724228"/>
      </p:ext>
    </p:extLst>
  </p:cSld>
  <p:clrMap bg1="dk1" tx1="lt1" bg2="dk2"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3000">
              <a:schemeClr val="accent3">
                <a:lumMod val="0"/>
                <a:lumOff val="100000"/>
              </a:schemeClr>
            </a:gs>
            <a:gs pos="47000">
              <a:schemeClr val="accent3">
                <a:lumMod val="0"/>
                <a:lumOff val="100000"/>
              </a:schemeClr>
            </a:gs>
            <a:gs pos="67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ounded Rectangle 3"/>
          <p:cNvSpPr/>
          <p:nvPr/>
        </p:nvSpPr>
        <p:spPr>
          <a:xfrm>
            <a:off x="436098" y="253219"/>
            <a:ext cx="11043139" cy="6231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176" y="452921"/>
            <a:ext cx="8862646" cy="5912100"/>
          </a:xfrm>
          <a:prstGeom prst="rect">
            <a:avLst/>
          </a:prstGeom>
        </p:spPr>
      </p:pic>
    </p:spTree>
    <p:extLst>
      <p:ext uri="{BB962C8B-B14F-4D97-AF65-F5344CB8AC3E}">
        <p14:creationId xmlns:p14="http://schemas.microsoft.com/office/powerpoint/2010/main" val="309135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1384300" y="165100"/>
            <a:ext cx="8763000" cy="635000"/>
          </a:xfrm>
          <a:prstGeom prst="roundRect">
            <a:avLst/>
          </a:prstGeom>
          <a:gradFill flip="none" rotWithShape="1">
            <a:gsLst>
              <a:gs pos="0">
                <a:schemeClr val="accent5">
                  <a:lumMod val="75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dirty="0" smtClean="0"/>
          </a:p>
          <a:p>
            <a:pPr algn="ctr"/>
            <a:r>
              <a:rPr lang="bn-IN" dirty="0" smtClean="0"/>
              <a:t>ট্রান্সফরমারের ক্ষেত্রে </a:t>
            </a:r>
            <a:r>
              <a:rPr lang="en-US" baseline="-25000" dirty="0" smtClean="0"/>
              <a:t> </a:t>
            </a:r>
            <a:r>
              <a:rPr lang="en-US" dirty="0" smtClean="0"/>
              <a:t> </a:t>
            </a:r>
            <a:r>
              <a:rPr lang="bn-IN" dirty="0" smtClean="0"/>
              <a:t>ভোল্টেজ ,পাকসংখ্যা ও বিদ্যুৎ প্রবাহের মধ্যে সম্পর্ক </a:t>
            </a:r>
          </a:p>
          <a:p>
            <a:pPr algn="ctr"/>
            <a:endParaRPr lang="en-US" dirty="0"/>
          </a:p>
        </p:txBody>
      </p:sp>
      <mc:AlternateContent xmlns:mc="http://schemas.openxmlformats.org/markup-compatibility/2006" xmlns:a14="http://schemas.microsoft.com/office/drawing/2010/main">
        <mc:Choice Requires="a14">
          <p:sp>
            <p:nvSpPr>
              <p:cNvPr id="3" name="Rounded Rectangle 2"/>
              <p:cNvSpPr/>
              <p:nvPr/>
            </p:nvSpPr>
            <p:spPr>
              <a:xfrm>
                <a:off x="1" y="800100"/>
                <a:ext cx="12192000" cy="6057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algn="ctr"/>
                <a:endParaRPr lang="bn-IN" dirty="0" smtClean="0"/>
              </a:p>
              <a:p>
                <a:endParaRPr lang="bn-IN" dirty="0" smtClean="0"/>
              </a:p>
              <a:p>
                <a:r>
                  <a:rPr lang="bn-IN" dirty="0" smtClean="0"/>
                  <a:t>মনে করি যে কোন ট্রান্সফরমারের ক্ষেত্রে মুখ্য কুন্ডলীতে পর্যায়বৃত্ত বিভব প্রয়োগ করার ফলে এখানে তড়িৎ প্রবাহ পাওয়া যায় এবং এই প্রবাহ মজ্জা বা কোরটিকে চুম্বকিত করে চৌম্বক বলরেখা উৎপন্ন করে যা মুখ্য কুন্ডলীতে একটি আবিষ্ট ভোল্টেজ উৎপন্ন করে। চৌম্বক বলরেখার যদি কোন ক্ষরণ না হয় তাহলে গৌণ  কুন্ডলীর প্রতি পাকেও একই সংখ্যক বলরেখা সংযুক্ত হবে।ফলে গৌণ কুন্ডলীতে ভোল্টেজ আবিষ্ট হবে।</a:t>
                </a:r>
              </a:p>
              <a:p>
                <a:r>
                  <a:rPr lang="bn-IN" dirty="0" smtClean="0"/>
                  <a:t>ধরি মুখ্য কুন্ডলীর ভোল্টেজ, পাকসংখ্যা ও বিদ্যুৎপ্রবাহ যথাক্রমে </a:t>
                </a:r>
                <a:r>
                  <a:rPr lang="en-US" dirty="0" err="1" smtClean="0"/>
                  <a:t>E</a:t>
                </a:r>
                <a:r>
                  <a:rPr lang="en-US" baseline="-25000" dirty="0" err="1" smtClean="0"/>
                  <a:t>p</a:t>
                </a:r>
                <a:r>
                  <a:rPr lang="en-US" dirty="0" smtClean="0"/>
                  <a:t> ,</a:t>
                </a:r>
                <a:r>
                  <a:rPr lang="en-US" dirty="0" err="1" smtClean="0"/>
                  <a:t>Np</a:t>
                </a:r>
                <a:r>
                  <a:rPr lang="en-US" dirty="0" smtClean="0"/>
                  <a:t> ও </a:t>
                </a:r>
                <a:r>
                  <a:rPr lang="en-US" dirty="0" err="1" smtClean="0"/>
                  <a:t>Ip</a:t>
                </a:r>
                <a:r>
                  <a:rPr lang="en-US" baseline="-25000" dirty="0" smtClean="0"/>
                  <a:t> </a:t>
                </a:r>
                <a:r>
                  <a:rPr lang="en-US" dirty="0" smtClean="0"/>
                  <a:t> </a:t>
                </a:r>
                <a:r>
                  <a:rPr lang="bn-IN" dirty="0" smtClean="0"/>
                  <a:t>এবং গৌণ কুন্ডলীর ভোল্টেজ, পাকসংখ্যা ও বিদ্যুৎপ্রবাহ যথাক্রমে </a:t>
                </a:r>
                <a:r>
                  <a:rPr lang="en-US" dirty="0" err="1" smtClean="0"/>
                  <a:t>E</a:t>
                </a:r>
                <a:r>
                  <a:rPr lang="en-US" baseline="-25000" dirty="0" err="1" smtClean="0"/>
                  <a:t>s</a:t>
                </a:r>
                <a:r>
                  <a:rPr lang="en-US" dirty="0" smtClean="0"/>
                  <a:t> ,Ns ও Is</a:t>
                </a:r>
                <a:r>
                  <a:rPr lang="en-US" baseline="-25000" dirty="0" smtClean="0"/>
                  <a:t> </a:t>
                </a:r>
                <a:r>
                  <a:rPr lang="en-US" dirty="0" smtClean="0"/>
                  <a:t> </a:t>
                </a:r>
                <a:r>
                  <a:rPr lang="en-US" dirty="0" err="1" smtClean="0"/>
                  <a:t>V</a:t>
                </a:r>
                <a:r>
                  <a:rPr lang="en-US" baseline="-25000" dirty="0" err="1" smtClean="0"/>
                  <a:t>p</a:t>
                </a:r>
                <a:r>
                  <a:rPr lang="en-US" dirty="0" smtClean="0"/>
                  <a:t> </a:t>
                </a:r>
                <a:r>
                  <a:rPr lang="bn-IN" dirty="0" smtClean="0"/>
                  <a:t>।</a:t>
                </a:r>
              </a:p>
              <a:p>
                <a:r>
                  <a:rPr lang="bn-IN" dirty="0" smtClean="0"/>
                  <a:t>যেহেতু পাকসংখ্যা বেশি হলে ভোল্টেজ বেশি হবে তাই মুখ্য ও গৌণ কুন্ডলীর ভোল্টেজ ও তারের পাকসংখ্যার মধ্যে সম্পর্ক হবে নিম্নরূপঃ</a:t>
                </a:r>
              </a:p>
              <a:p>
                <a14:m>
                  <m:oMath xmlns:m="http://schemas.openxmlformats.org/officeDocument/2006/math">
                    <m:f>
                      <m:fPr>
                        <m:ctrlPr>
                          <a:rPr lang="en-US" sz="2000" i="1" baseline="-25000">
                            <a:latin typeface="Cambria Math" panose="02040503050406030204" pitchFamily="18" charset="0"/>
                          </a:rPr>
                        </m:ctrlPr>
                      </m:fPr>
                      <m:num>
                        <m:r>
                          <m:rPr>
                            <m:sty m:val="p"/>
                          </m:rPr>
                          <a:rPr lang="en-US" sz="2000">
                            <a:latin typeface="Cambria Math" panose="02040503050406030204" pitchFamily="18" charset="0"/>
                          </a:rPr>
                          <m:t>E</m:t>
                        </m:r>
                        <m:r>
                          <m:rPr>
                            <m:sty m:val="p"/>
                          </m:rPr>
                          <a:rPr lang="en-US" sz="2000" baseline="-25000">
                            <a:latin typeface="Cambria Math" panose="02040503050406030204" pitchFamily="18" charset="0"/>
                          </a:rPr>
                          <m:t>p</m:t>
                        </m:r>
                      </m:num>
                      <m:den>
                        <m:r>
                          <m:rPr>
                            <m:sty m:val="p"/>
                          </m:rPr>
                          <a:rPr lang="en-US" sz="2000">
                            <a:latin typeface="Cambria Math" panose="02040503050406030204" pitchFamily="18" charset="0"/>
                          </a:rPr>
                          <m:t>E</m:t>
                        </m:r>
                        <m:r>
                          <m:rPr>
                            <m:sty m:val="p"/>
                          </m:rPr>
                          <a:rPr lang="en-US" sz="2000" baseline="-25000">
                            <a:latin typeface="Cambria Math" panose="02040503050406030204" pitchFamily="18" charset="0"/>
                          </a:rPr>
                          <m:t>s</m:t>
                        </m:r>
                      </m:den>
                    </m:f>
                  </m:oMath>
                </a14:m>
                <a:r>
                  <a:rPr lang="en-US" sz="2000" baseline="-25000" dirty="0"/>
                  <a:t> </a:t>
                </a:r>
                <a14:m>
                  <m:oMath xmlns:m="http://schemas.openxmlformats.org/officeDocument/2006/math">
                    <m:r>
                      <a:rPr lang="en-US" sz="2000" i="1" baseline="-25000">
                        <a:latin typeface="Cambria Math" panose="02040503050406030204" pitchFamily="18" charset="0"/>
                      </a:rPr>
                      <m:t>=</m:t>
                    </m:r>
                    <m:f>
                      <m:fPr>
                        <m:ctrlPr>
                          <a:rPr lang="en-US" sz="2000" i="1" baseline="-25000">
                            <a:latin typeface="Cambria Math" panose="02040503050406030204" pitchFamily="18" charset="0"/>
                          </a:rPr>
                        </m:ctrlPr>
                      </m:fPr>
                      <m:num>
                        <m:r>
                          <m:rPr>
                            <m:sty m:val="p"/>
                          </m:rPr>
                          <a:rPr lang="en-US" sz="2000">
                            <a:latin typeface="Cambria Math" panose="02040503050406030204" pitchFamily="18" charset="0"/>
                          </a:rPr>
                          <m:t>N</m:t>
                        </m:r>
                        <m:r>
                          <m:rPr>
                            <m:sty m:val="p"/>
                          </m:rPr>
                          <a:rPr lang="en-US" sz="2000" baseline="-25000">
                            <a:latin typeface="Cambria Math" panose="02040503050406030204" pitchFamily="18" charset="0"/>
                          </a:rPr>
                          <m:t>p</m:t>
                        </m:r>
                      </m:num>
                      <m:den>
                        <m:r>
                          <m:rPr>
                            <m:sty m:val="p"/>
                          </m:rPr>
                          <a:rPr lang="en-US" sz="2000">
                            <a:latin typeface="Cambria Math" panose="02040503050406030204" pitchFamily="18" charset="0"/>
                          </a:rPr>
                          <m:t>N</m:t>
                        </m:r>
                        <m:r>
                          <m:rPr>
                            <m:sty m:val="p"/>
                          </m:rPr>
                          <a:rPr lang="en-US" sz="2000" baseline="-25000">
                            <a:latin typeface="Cambria Math" panose="02040503050406030204" pitchFamily="18" charset="0"/>
                          </a:rPr>
                          <m:t>s</m:t>
                        </m:r>
                        <m:r>
                          <a:rPr lang="en-US" sz="2000">
                            <a:latin typeface="Cambria Math" panose="02040503050406030204" pitchFamily="18" charset="0"/>
                          </a:rPr>
                          <m:t> </m:t>
                        </m:r>
                      </m:den>
                    </m:f>
                  </m:oMath>
                </a14:m>
                <a:endParaRPr lang="en-US" sz="2000" dirty="0" smtClean="0"/>
              </a:p>
              <a:p>
                <a:endParaRPr lang="bn-IN" dirty="0" smtClean="0"/>
              </a:p>
              <a:p>
                <a:r>
                  <a:rPr lang="en-US" dirty="0" err="1" smtClean="0"/>
                  <a:t>কোন</a:t>
                </a:r>
                <a:r>
                  <a:rPr lang="en-US" dirty="0" smtClean="0"/>
                  <a:t> </a:t>
                </a:r>
                <a:r>
                  <a:rPr lang="en-US" dirty="0" err="1" smtClean="0"/>
                  <a:t>ক্ষমতার</a:t>
                </a:r>
                <a:r>
                  <a:rPr lang="en-US" dirty="0" smtClean="0"/>
                  <a:t> </a:t>
                </a:r>
                <a:r>
                  <a:rPr lang="en-US" dirty="0" err="1" smtClean="0"/>
                  <a:t>অপ</a:t>
                </a:r>
                <a:r>
                  <a:rPr lang="bn-IN" dirty="0" smtClean="0"/>
                  <a:t>চয় না ঘটলে মুখ্য কুন্ডলীর প্রযুক্ত সকল ক্ষমতা গৌণকুন্ডলীতে সরবরাহ হবে।অর্থাৎ কোন ট্রান্সফরমারে যে হারে ভোল্টেজ কমায়  ঠিক সে  হারে তড়িৎপ্রবাহ বৃদ্ধি  করে যাতে ক্ষমতার পরিমান সমান বা </a:t>
                </a:r>
                <a:r>
                  <a:rPr lang="en-US" dirty="0" smtClean="0"/>
                  <a:t>constant </a:t>
                </a:r>
                <a:r>
                  <a:rPr lang="en-US" dirty="0" err="1" smtClean="0"/>
                  <a:t>থাকে</a:t>
                </a:r>
                <a:r>
                  <a:rPr lang="bn-IN" dirty="0" smtClean="0"/>
                  <a:t>।সুতরাং ট্রান্সফরমার ভোল্টেজ ও তড়িৎ প্রবাহ উভয়কে রূপান্তর করে।</a:t>
                </a:r>
              </a:p>
              <a:p>
                <a:r>
                  <a:rPr lang="bn-IN" dirty="0" smtClean="0"/>
                  <a:t>অর্থাৎ মুখ্য কুন্ডলীর ক্ষমতা = গৌণ </a:t>
                </a:r>
                <a:r>
                  <a:rPr lang="bn-IN" dirty="0"/>
                  <a:t>কুন্ডলীর </a:t>
                </a:r>
                <a:r>
                  <a:rPr lang="bn-IN" dirty="0" smtClean="0"/>
                  <a:t>ক্ষমতা</a:t>
                </a:r>
                <a:endParaRPr lang="en-US" dirty="0"/>
              </a:p>
              <a:p>
                <a:r>
                  <a:rPr lang="en-US" dirty="0" err="1" smtClean="0"/>
                  <a:t>Pp</a:t>
                </a:r>
                <a:r>
                  <a:rPr lang="en-US" dirty="0" smtClean="0"/>
                  <a:t> = Ps</a:t>
                </a:r>
              </a:p>
              <a:p>
                <a:r>
                  <a:rPr lang="en-US" dirty="0" err="1" smtClean="0"/>
                  <a:t>বা</a:t>
                </a:r>
                <a:r>
                  <a:rPr lang="en-US" dirty="0" smtClean="0"/>
                  <a:t> </a:t>
                </a:r>
                <a:r>
                  <a:rPr lang="en-US" dirty="0" err="1" smtClean="0"/>
                  <a:t>E</a:t>
                </a:r>
                <a:r>
                  <a:rPr lang="en-US" baseline="-25000" dirty="0" err="1" smtClean="0"/>
                  <a:t>p</a:t>
                </a:r>
                <a:r>
                  <a:rPr lang="en-US" dirty="0" smtClean="0"/>
                  <a:t> </a:t>
                </a:r>
                <a:r>
                  <a:rPr lang="en-US" dirty="0" err="1" smtClean="0"/>
                  <a:t>I</a:t>
                </a:r>
                <a:r>
                  <a:rPr lang="en-US" baseline="-25000" dirty="0" err="1" smtClean="0"/>
                  <a:t>p</a:t>
                </a:r>
                <a:r>
                  <a:rPr lang="en-US" dirty="0" smtClean="0"/>
                  <a:t> = </a:t>
                </a:r>
                <a:r>
                  <a:rPr lang="en-US" dirty="0" err="1" smtClean="0"/>
                  <a:t>E</a:t>
                </a:r>
                <a:r>
                  <a:rPr lang="en-US" baseline="-25000" dirty="0" err="1" smtClean="0"/>
                  <a:t>s</a:t>
                </a:r>
                <a:r>
                  <a:rPr lang="en-US" baseline="-25000" dirty="0" smtClean="0"/>
                  <a:t> </a:t>
                </a:r>
                <a:r>
                  <a:rPr lang="en-US" dirty="0" smtClean="0"/>
                  <a:t> I</a:t>
                </a:r>
                <a:r>
                  <a:rPr lang="en-US" baseline="-25000" dirty="0" smtClean="0"/>
                  <a:t>s</a:t>
                </a:r>
              </a:p>
              <a:p>
                <a:r>
                  <a:rPr lang="en-US" baseline="-25000" dirty="0" err="1" smtClean="0"/>
                  <a:t>বা</a:t>
                </a:r>
                <a:r>
                  <a:rPr lang="en-US" baseline="-25000" dirty="0" smtClean="0"/>
                  <a:t>   </a:t>
                </a:r>
                <a14:m>
                  <m:oMath xmlns:m="http://schemas.openxmlformats.org/officeDocument/2006/math">
                    <m:f>
                      <m:fPr>
                        <m:ctrlPr>
                          <a:rPr lang="en-US" i="1" baseline="-25000">
                            <a:latin typeface="Cambria Math" panose="02040503050406030204" pitchFamily="18" charset="0"/>
                          </a:rPr>
                        </m:ctrlPr>
                      </m:fPr>
                      <m:num>
                        <m:r>
                          <m:rPr>
                            <m:sty m:val="p"/>
                          </m:rPr>
                          <a:rPr lang="en-US">
                            <a:latin typeface="Cambria Math" panose="02040503050406030204" pitchFamily="18" charset="0"/>
                          </a:rPr>
                          <m:t>E</m:t>
                        </m:r>
                        <m:r>
                          <m:rPr>
                            <m:sty m:val="p"/>
                          </m:rPr>
                          <a:rPr lang="en-US" baseline="-25000">
                            <a:latin typeface="Cambria Math" panose="02040503050406030204" pitchFamily="18" charset="0"/>
                          </a:rPr>
                          <m:t>p</m:t>
                        </m:r>
                      </m:num>
                      <m:den>
                        <m:r>
                          <m:rPr>
                            <m:sty m:val="p"/>
                          </m:rPr>
                          <a:rPr lang="en-US">
                            <a:latin typeface="Cambria Math" panose="02040503050406030204" pitchFamily="18" charset="0"/>
                          </a:rPr>
                          <m:t>E</m:t>
                        </m:r>
                        <m:r>
                          <m:rPr>
                            <m:sty m:val="p"/>
                          </m:rPr>
                          <a:rPr lang="en-US" baseline="-25000">
                            <a:latin typeface="Cambria Math" panose="02040503050406030204" pitchFamily="18" charset="0"/>
                          </a:rPr>
                          <m:t>s</m:t>
                        </m:r>
                      </m:den>
                    </m:f>
                  </m:oMath>
                </a14:m>
                <a:r>
                  <a:rPr lang="en-US" baseline="-25000" dirty="0"/>
                  <a:t> </a:t>
                </a:r>
                <a14:m>
                  <m:oMath xmlns:m="http://schemas.openxmlformats.org/officeDocument/2006/math">
                    <m:r>
                      <a:rPr lang="en-US" i="1" baseline="-25000">
                        <a:latin typeface="Cambria Math" panose="02040503050406030204" pitchFamily="18" charset="0"/>
                      </a:rPr>
                      <m:t>=</m:t>
                    </m:r>
                    <m:f>
                      <m:fPr>
                        <m:ctrlPr>
                          <a:rPr lang="en-US" i="1" baseline="-25000">
                            <a:latin typeface="Cambria Math" panose="02040503050406030204" pitchFamily="18" charset="0"/>
                          </a:rPr>
                        </m:ctrlPr>
                      </m:fPr>
                      <m:num>
                        <m:r>
                          <m:rPr>
                            <m:sty m:val="p"/>
                          </m:rPr>
                          <a:rPr lang="en-US">
                            <a:latin typeface="Cambria Math" panose="02040503050406030204" pitchFamily="18" charset="0"/>
                          </a:rPr>
                          <m:t>I</m:t>
                        </m:r>
                        <m:r>
                          <m:rPr>
                            <m:sty m:val="p"/>
                          </m:rPr>
                          <a:rPr lang="en-US" baseline="-25000">
                            <a:latin typeface="Cambria Math" panose="02040503050406030204" pitchFamily="18" charset="0"/>
                          </a:rPr>
                          <m:t>s</m:t>
                        </m:r>
                      </m:num>
                      <m:den>
                        <m:r>
                          <m:rPr>
                            <m:sty m:val="p"/>
                          </m:rPr>
                          <a:rPr lang="en-US">
                            <a:latin typeface="Cambria Math" panose="02040503050406030204" pitchFamily="18" charset="0"/>
                          </a:rPr>
                          <m:t>I</m:t>
                        </m:r>
                        <m:r>
                          <m:rPr>
                            <m:sty m:val="p"/>
                          </m:rPr>
                          <a:rPr lang="en-US" baseline="-25000">
                            <a:latin typeface="Cambria Math" panose="02040503050406030204" pitchFamily="18" charset="0"/>
                          </a:rPr>
                          <m:t>p</m:t>
                        </m:r>
                        <m:r>
                          <a:rPr lang="en-US">
                            <a:latin typeface="Cambria Math" panose="02040503050406030204" pitchFamily="18" charset="0"/>
                          </a:rPr>
                          <m:t> </m:t>
                        </m:r>
                      </m:den>
                    </m:f>
                  </m:oMath>
                </a14:m>
                <a:endParaRPr lang="en-US" dirty="0" smtClean="0"/>
              </a:p>
              <a:p>
                <a:endParaRPr lang="en-US" dirty="0" smtClean="0"/>
              </a:p>
              <a:p>
                <a:pPr algn="ctr"/>
                <a:r>
                  <a:rPr lang="en-US" dirty="0" err="1" smtClean="0"/>
                  <a:t>তাহলে</a:t>
                </a:r>
                <a:r>
                  <a:rPr lang="bn-IN" dirty="0" smtClean="0"/>
                  <a:t> সম্পর্কটি দাঁড়ায়ঃ  </a:t>
                </a:r>
                <a14:m>
                  <m:oMath xmlns:m="http://schemas.openxmlformats.org/officeDocument/2006/math">
                    <m:f>
                      <m:fPr>
                        <m:ctrlPr>
                          <a:rPr lang="en-US" sz="2400" i="1" baseline="-25000">
                            <a:latin typeface="Cambria Math" panose="02040503050406030204" pitchFamily="18" charset="0"/>
                          </a:rPr>
                        </m:ctrlPr>
                      </m:fPr>
                      <m:num>
                        <m:r>
                          <m:rPr>
                            <m:sty m:val="p"/>
                          </m:rPr>
                          <a:rPr lang="en-US" sz="2400">
                            <a:latin typeface="Cambria Math" panose="02040503050406030204" pitchFamily="18" charset="0"/>
                          </a:rPr>
                          <m:t>E</m:t>
                        </m:r>
                        <m:r>
                          <m:rPr>
                            <m:sty m:val="p"/>
                          </m:rPr>
                          <a:rPr lang="en-US" sz="2400" baseline="-25000">
                            <a:latin typeface="Cambria Math" panose="02040503050406030204" pitchFamily="18" charset="0"/>
                          </a:rPr>
                          <m:t>p</m:t>
                        </m:r>
                      </m:num>
                      <m:den>
                        <m:r>
                          <m:rPr>
                            <m:sty m:val="p"/>
                          </m:rPr>
                          <a:rPr lang="en-US" sz="2400">
                            <a:latin typeface="Cambria Math" panose="02040503050406030204" pitchFamily="18" charset="0"/>
                          </a:rPr>
                          <m:t>E</m:t>
                        </m:r>
                        <m:r>
                          <m:rPr>
                            <m:sty m:val="p"/>
                          </m:rPr>
                          <a:rPr lang="en-US" sz="2400" baseline="-25000">
                            <a:latin typeface="Cambria Math" panose="02040503050406030204" pitchFamily="18" charset="0"/>
                          </a:rPr>
                          <m:t>s</m:t>
                        </m:r>
                      </m:den>
                    </m:f>
                  </m:oMath>
                </a14:m>
                <a:r>
                  <a:rPr lang="en-US" sz="2400" baseline="-25000" dirty="0"/>
                  <a:t> </a:t>
                </a:r>
                <a14:m>
                  <m:oMath xmlns:m="http://schemas.openxmlformats.org/officeDocument/2006/math">
                    <m:r>
                      <a:rPr lang="en-US" sz="2400" i="1" baseline="-25000">
                        <a:latin typeface="Cambria Math" panose="02040503050406030204" pitchFamily="18" charset="0"/>
                      </a:rPr>
                      <m:t>=</m:t>
                    </m:r>
                    <m:f>
                      <m:fPr>
                        <m:ctrlPr>
                          <a:rPr lang="en-US" sz="2400" i="1" baseline="-25000">
                            <a:latin typeface="Cambria Math" panose="02040503050406030204" pitchFamily="18" charset="0"/>
                          </a:rPr>
                        </m:ctrlPr>
                      </m:fPr>
                      <m:num>
                        <m:r>
                          <m:rPr>
                            <m:sty m:val="p"/>
                          </m:rPr>
                          <a:rPr lang="en-US" sz="2400">
                            <a:latin typeface="Cambria Math" panose="02040503050406030204" pitchFamily="18" charset="0"/>
                          </a:rPr>
                          <m:t>N</m:t>
                        </m:r>
                        <m:r>
                          <m:rPr>
                            <m:sty m:val="p"/>
                          </m:rPr>
                          <a:rPr lang="en-US" sz="2400" baseline="-25000">
                            <a:latin typeface="Cambria Math" panose="02040503050406030204" pitchFamily="18" charset="0"/>
                          </a:rPr>
                          <m:t>p</m:t>
                        </m:r>
                      </m:num>
                      <m:den>
                        <m:r>
                          <m:rPr>
                            <m:sty m:val="p"/>
                          </m:rPr>
                          <a:rPr lang="en-US" sz="2400">
                            <a:latin typeface="Cambria Math" panose="02040503050406030204" pitchFamily="18" charset="0"/>
                          </a:rPr>
                          <m:t>N</m:t>
                        </m:r>
                        <m:r>
                          <m:rPr>
                            <m:sty m:val="p"/>
                          </m:rPr>
                          <a:rPr lang="en-US" sz="2400" baseline="-25000">
                            <a:latin typeface="Cambria Math" panose="02040503050406030204" pitchFamily="18" charset="0"/>
                          </a:rPr>
                          <m:t>s</m:t>
                        </m:r>
                        <m:r>
                          <a:rPr lang="en-US" sz="2400">
                            <a:latin typeface="Cambria Math" panose="02040503050406030204" pitchFamily="18" charset="0"/>
                          </a:rPr>
                          <m:t> </m:t>
                        </m:r>
                      </m:den>
                    </m:f>
                  </m:oMath>
                </a14:m>
                <a:r>
                  <a:rPr lang="bn-IN" sz="2400" dirty="0" smtClean="0"/>
                  <a:t> </a:t>
                </a:r>
                <a14:m>
                  <m:oMath xmlns:m="http://schemas.openxmlformats.org/officeDocument/2006/math">
                    <m:r>
                      <a:rPr lang="en-US" sz="2400" i="1" baseline="-25000">
                        <a:latin typeface="Cambria Math" panose="02040503050406030204" pitchFamily="18" charset="0"/>
                      </a:rPr>
                      <m:t>=</m:t>
                    </m:r>
                    <m:f>
                      <m:fPr>
                        <m:ctrlPr>
                          <a:rPr lang="en-US" sz="2400" i="1" baseline="-25000">
                            <a:latin typeface="Cambria Math" panose="02040503050406030204" pitchFamily="18" charset="0"/>
                          </a:rPr>
                        </m:ctrlPr>
                      </m:fPr>
                      <m:num>
                        <m:r>
                          <m:rPr>
                            <m:sty m:val="p"/>
                          </m:rPr>
                          <a:rPr lang="en-US" sz="2400">
                            <a:latin typeface="Cambria Math" panose="02040503050406030204" pitchFamily="18" charset="0"/>
                          </a:rPr>
                          <m:t>I</m:t>
                        </m:r>
                        <m:r>
                          <m:rPr>
                            <m:sty m:val="p"/>
                          </m:rPr>
                          <a:rPr lang="en-US" sz="2400" baseline="-25000">
                            <a:latin typeface="Cambria Math" panose="02040503050406030204" pitchFamily="18" charset="0"/>
                          </a:rPr>
                          <m:t>s</m:t>
                        </m:r>
                      </m:num>
                      <m:den>
                        <m:r>
                          <m:rPr>
                            <m:sty m:val="p"/>
                          </m:rPr>
                          <a:rPr lang="en-US" sz="2400">
                            <a:latin typeface="Cambria Math" panose="02040503050406030204" pitchFamily="18" charset="0"/>
                          </a:rPr>
                          <m:t>I</m:t>
                        </m:r>
                        <m:r>
                          <m:rPr>
                            <m:sty m:val="p"/>
                          </m:rPr>
                          <a:rPr lang="en-US" sz="2400" baseline="-25000">
                            <a:latin typeface="Cambria Math" panose="02040503050406030204" pitchFamily="18" charset="0"/>
                          </a:rPr>
                          <m:t>p</m:t>
                        </m:r>
                        <m:r>
                          <a:rPr lang="en-US" sz="2400">
                            <a:latin typeface="Cambria Math" panose="02040503050406030204" pitchFamily="18" charset="0"/>
                          </a:rPr>
                          <m:t> </m:t>
                        </m:r>
                      </m:den>
                    </m:f>
                  </m:oMath>
                </a14:m>
                <a:endParaRPr lang="en-US" sz="2400" dirty="0"/>
              </a:p>
              <a:p>
                <a:endParaRPr lang="en-US" dirty="0"/>
              </a:p>
              <a:p>
                <a:pPr algn="ctr"/>
                <a:r>
                  <a:rPr lang="en-US" baseline="-25000" dirty="0" smtClean="0"/>
                  <a:t>                 </a:t>
                </a:r>
                <a:endParaRPr lang="en-US" dirty="0"/>
              </a:p>
              <a:p>
                <a:pPr algn="ctr"/>
                <a:endParaRPr lang="en-US" dirty="0"/>
              </a:p>
            </p:txBody>
          </p:sp>
        </mc:Choice>
        <mc:Fallback xmlns="">
          <p:sp>
            <p:nvSpPr>
              <p:cNvPr id="3" name="Rounded Rectangle 2"/>
              <p:cNvSpPr>
                <a:spLocks noRot="1" noChangeAspect="1" noMove="1" noResize="1" noEditPoints="1" noAdjustHandles="1" noChangeArrowheads="1" noChangeShapeType="1" noTextEdit="1"/>
              </p:cNvSpPr>
              <p:nvPr/>
            </p:nvSpPr>
            <p:spPr>
              <a:xfrm>
                <a:off x="1" y="800100"/>
                <a:ext cx="12192000" cy="6057900"/>
              </a:xfrm>
              <a:prstGeom prst="roundRect">
                <a:avLst/>
              </a:prstGeom>
              <a:blipFill rotWithShape="0">
                <a:blip r:embed="rId3"/>
                <a:stretch>
                  <a:fillRect b="-201"/>
                </a:stretch>
              </a:blipFill>
            </p:spPr>
            <p:txBody>
              <a:bodyPr/>
              <a:lstStyle/>
              <a:p>
                <a:r>
                  <a:rPr lang="en-US">
                    <a:noFill/>
                  </a:rPr>
                  <a:t> </a:t>
                </a:r>
              </a:p>
            </p:txBody>
          </p:sp>
        </mc:Fallback>
      </mc:AlternateContent>
    </p:spTree>
    <p:extLst>
      <p:ext uri="{BB962C8B-B14F-4D97-AF65-F5344CB8AC3E}">
        <p14:creationId xmlns:p14="http://schemas.microsoft.com/office/powerpoint/2010/main" val="9080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sphere">
          <a:fgClr>
            <a:schemeClr val="bg2"/>
          </a:fgClr>
          <a:bgClr>
            <a:schemeClr val="accent2">
              <a:lumMod val="75000"/>
            </a:schemeClr>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Flowchart: Predefined Process 2"/>
              <p:cNvSpPr/>
              <p:nvPr/>
            </p:nvSpPr>
            <p:spPr>
              <a:xfrm>
                <a:off x="152400" y="749300"/>
                <a:ext cx="11722100" cy="5956300"/>
              </a:xfrm>
              <a:prstGeom prst="flowChartPredefinedProcess">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bn-IN" sz="2400" dirty="0" smtClean="0">
                    <a:solidFill>
                      <a:srgbClr val="002060"/>
                    </a:solidFill>
                  </a:rPr>
                  <a:t>কোন ট্রান্সফরমারের মুখ্য কুন্ডলীর  পাকসংখ্যা ৩০০ এবং গৌণ কুন্ডলীর পাক সংখ্যা ২৫০ । গৌণকুন্ডলীর তড়িৎ প্রবাহ ১২০ অ্যাম্পিয়ার  হলে মুখ্য কুন্ডলীর তড়িৎ প্রবাহ কত ?</a:t>
                </a:r>
                <a:endParaRPr lang="en-US" sz="2400" dirty="0">
                  <a:solidFill>
                    <a:srgbClr val="002060"/>
                  </a:solidFill>
                </a:endParaRPr>
              </a:p>
              <a:p>
                <a:r>
                  <a:rPr lang="bn-IN" sz="2400" dirty="0">
                    <a:solidFill>
                      <a:srgbClr val="002060"/>
                    </a:solidFill>
                  </a:rPr>
                  <a:t>সমাধানঃ      </a:t>
                </a:r>
                <a:endParaRPr lang="en-US" sz="2400" dirty="0">
                  <a:solidFill>
                    <a:srgbClr val="002060"/>
                  </a:solidFill>
                </a:endParaRPr>
              </a:p>
              <a:p>
                <a:r>
                  <a:rPr lang="bn-IN" sz="2400" dirty="0">
                    <a:solidFill>
                      <a:srgbClr val="002060"/>
                    </a:solidFill>
                  </a:rPr>
                  <a:t>দেওয়া আছে, </a:t>
                </a:r>
                <a:r>
                  <a:rPr lang="en-US" sz="2400" dirty="0">
                    <a:solidFill>
                      <a:srgbClr val="002060"/>
                    </a:solidFill>
                  </a:rPr>
                  <a:t> </a:t>
                </a:r>
                <a:r>
                  <a:rPr lang="en-US" sz="2400" dirty="0" err="1">
                    <a:solidFill>
                      <a:srgbClr val="002060"/>
                    </a:solidFill>
                  </a:rPr>
                  <a:t>N</a:t>
                </a:r>
                <a:r>
                  <a:rPr lang="en-US" sz="2400" baseline="-25000" dirty="0" err="1">
                    <a:solidFill>
                      <a:srgbClr val="002060"/>
                    </a:solidFill>
                  </a:rPr>
                  <a:t>p</a:t>
                </a:r>
                <a:r>
                  <a:rPr lang="en-US" sz="2400" dirty="0">
                    <a:solidFill>
                      <a:srgbClr val="002060"/>
                    </a:solidFill>
                  </a:rPr>
                  <a:t> </a:t>
                </a:r>
                <a:r>
                  <a:rPr lang="bn-IN" sz="2400" dirty="0">
                    <a:solidFill>
                      <a:srgbClr val="002060"/>
                    </a:solidFill>
                  </a:rPr>
                  <a:t>=</a:t>
                </a:r>
                <a14:m>
                  <m:oMath xmlns:m="http://schemas.openxmlformats.org/officeDocument/2006/math">
                    <m:r>
                      <a:rPr lang="en-US" sz="2400" i="1" baseline="-25000">
                        <a:solidFill>
                          <a:srgbClr val="002060"/>
                        </a:solidFill>
                        <a:latin typeface="Cambria Math" panose="02040503050406030204" pitchFamily="18" charset="0"/>
                      </a:rPr>
                      <m:t>  </m:t>
                    </m:r>
                  </m:oMath>
                </a14:m>
                <a:r>
                  <a:rPr lang="bn-IN" sz="2400" dirty="0" smtClean="0">
                    <a:solidFill>
                      <a:srgbClr val="002060"/>
                    </a:solidFill>
                  </a:rPr>
                  <a:t>৩০০  ,      </a:t>
                </a:r>
                <a:r>
                  <a:rPr lang="en-US" sz="2400" dirty="0">
                    <a:solidFill>
                      <a:srgbClr val="002060"/>
                    </a:solidFill>
                  </a:rPr>
                  <a:t>N</a:t>
                </a:r>
                <a:r>
                  <a:rPr lang="en-US" sz="2400" baseline="-25000" dirty="0">
                    <a:solidFill>
                      <a:srgbClr val="002060"/>
                    </a:solidFill>
                  </a:rPr>
                  <a:t>s</a:t>
                </a:r>
                <a:r>
                  <a:rPr lang="bn-IN" sz="2400" dirty="0">
                    <a:solidFill>
                      <a:srgbClr val="002060"/>
                    </a:solidFill>
                  </a:rPr>
                  <a:t> = ২৫০</a:t>
                </a:r>
                <a:endParaRPr lang="en-US" sz="2400" dirty="0">
                  <a:solidFill>
                    <a:srgbClr val="002060"/>
                  </a:solidFill>
                </a:endParaRPr>
              </a:p>
              <a:p>
                <a:r>
                  <a:rPr lang="bn-IN" sz="2400" dirty="0">
                    <a:solidFill>
                      <a:srgbClr val="002060"/>
                    </a:solidFill>
                  </a:rPr>
                  <a:t>                      </a:t>
                </a:r>
                <a:r>
                  <a:rPr lang="en-US" sz="2400" dirty="0">
                    <a:solidFill>
                      <a:srgbClr val="002060"/>
                    </a:solidFill>
                  </a:rPr>
                  <a:t> I</a:t>
                </a:r>
                <a:r>
                  <a:rPr lang="en-US" sz="2400" baseline="-25000" dirty="0">
                    <a:solidFill>
                      <a:srgbClr val="002060"/>
                    </a:solidFill>
                  </a:rPr>
                  <a:t>s</a:t>
                </a:r>
                <a14:m>
                  <m:oMath xmlns:m="http://schemas.openxmlformats.org/officeDocument/2006/math">
                    <m:r>
                      <a:rPr lang="en-US" sz="2400" i="1" baseline="-25000">
                        <a:solidFill>
                          <a:srgbClr val="002060"/>
                        </a:solidFill>
                        <a:latin typeface="Cambria Math" panose="02040503050406030204" pitchFamily="18" charset="0"/>
                      </a:rPr>
                      <m:t> = </m:t>
                    </m:r>
                  </m:oMath>
                </a14:m>
                <a:r>
                  <a:rPr lang="bn-IN" sz="2400" dirty="0" smtClean="0">
                    <a:solidFill>
                      <a:srgbClr val="002060"/>
                    </a:solidFill>
                  </a:rPr>
                  <a:t>১২০ অ্যাম্পিয়ার</a:t>
                </a:r>
                <a:endParaRPr lang="en-US" sz="2400" dirty="0">
                  <a:solidFill>
                    <a:srgbClr val="002060"/>
                  </a:solidFill>
                </a:endParaRPr>
              </a:p>
              <a:p>
                <a:r>
                  <a:rPr lang="bn-IN" sz="2400" dirty="0">
                    <a:solidFill>
                      <a:srgbClr val="002060"/>
                    </a:solidFill>
                  </a:rPr>
                  <a:t>                       </a:t>
                </a:r>
                <a:r>
                  <a:rPr lang="en-US" sz="2400" dirty="0" err="1">
                    <a:solidFill>
                      <a:srgbClr val="002060"/>
                    </a:solidFill>
                  </a:rPr>
                  <a:t>I</a:t>
                </a:r>
                <a:r>
                  <a:rPr lang="en-US" sz="2400" baseline="-25000" dirty="0" err="1">
                    <a:solidFill>
                      <a:srgbClr val="002060"/>
                    </a:solidFill>
                  </a:rPr>
                  <a:t>p</a:t>
                </a:r>
                <a14:m>
                  <m:oMath xmlns:m="http://schemas.openxmlformats.org/officeDocument/2006/math">
                    <m:r>
                      <a:rPr lang="en-US" sz="2400" i="1" baseline="-25000">
                        <a:solidFill>
                          <a:srgbClr val="002060"/>
                        </a:solidFill>
                        <a:latin typeface="Cambria Math" panose="02040503050406030204" pitchFamily="18" charset="0"/>
                      </a:rPr>
                      <m:t>   </m:t>
                    </m:r>
                  </m:oMath>
                </a14:m>
                <a:r>
                  <a:rPr lang="bn-IN" sz="2400" dirty="0">
                    <a:solidFill>
                      <a:srgbClr val="002060"/>
                    </a:solidFill>
                  </a:rPr>
                  <a:t>= ?</a:t>
                </a:r>
                <a:endParaRPr lang="en-US" sz="2400" dirty="0">
                  <a:solidFill>
                    <a:srgbClr val="002060"/>
                  </a:solidFill>
                </a:endParaRPr>
              </a:p>
              <a:p>
                <a:r>
                  <a:rPr lang="bn-IN" sz="2400" dirty="0">
                    <a:solidFill>
                      <a:srgbClr val="002060"/>
                    </a:solidFill>
                  </a:rPr>
                  <a:t>        আমরা জানি,     </a:t>
                </a:r>
                <a14:m>
                  <m:oMath xmlns:m="http://schemas.openxmlformats.org/officeDocument/2006/math">
                    <m:f>
                      <m:fPr>
                        <m:ctrlPr>
                          <a:rPr lang="en-US" sz="2400" i="1" baseline="-25000">
                            <a:solidFill>
                              <a:srgbClr val="002060"/>
                            </a:solidFill>
                            <a:latin typeface="Cambria Math" panose="02040503050406030204" pitchFamily="18" charset="0"/>
                          </a:rPr>
                        </m:ctrlPr>
                      </m:fPr>
                      <m:num>
                        <m:r>
                          <m:rPr>
                            <m:sty m:val="p"/>
                          </m:rPr>
                          <a:rPr lang="en-US" sz="2400">
                            <a:solidFill>
                              <a:srgbClr val="002060"/>
                            </a:solidFill>
                            <a:latin typeface="Cambria Math" panose="02040503050406030204" pitchFamily="18" charset="0"/>
                          </a:rPr>
                          <m:t>N</m:t>
                        </m:r>
                        <m:r>
                          <m:rPr>
                            <m:sty m:val="p"/>
                          </m:rPr>
                          <a:rPr lang="en-US" sz="2400" baseline="-25000">
                            <a:solidFill>
                              <a:srgbClr val="002060"/>
                            </a:solidFill>
                            <a:latin typeface="Cambria Math" panose="02040503050406030204" pitchFamily="18" charset="0"/>
                          </a:rPr>
                          <m:t>p</m:t>
                        </m:r>
                      </m:num>
                      <m:den>
                        <m:r>
                          <m:rPr>
                            <m:sty m:val="p"/>
                          </m:rPr>
                          <a:rPr lang="en-US" sz="2400">
                            <a:solidFill>
                              <a:srgbClr val="002060"/>
                            </a:solidFill>
                            <a:latin typeface="Cambria Math" panose="02040503050406030204" pitchFamily="18" charset="0"/>
                          </a:rPr>
                          <m:t>N</m:t>
                        </m:r>
                        <m:r>
                          <m:rPr>
                            <m:sty m:val="p"/>
                          </m:rPr>
                          <a:rPr lang="en-US" sz="2400" baseline="-25000">
                            <a:solidFill>
                              <a:srgbClr val="002060"/>
                            </a:solidFill>
                            <a:latin typeface="Cambria Math" panose="02040503050406030204" pitchFamily="18" charset="0"/>
                          </a:rPr>
                          <m:t>s</m:t>
                        </m:r>
                        <m:r>
                          <a:rPr lang="en-US" sz="2400">
                            <a:solidFill>
                              <a:srgbClr val="002060"/>
                            </a:solidFill>
                            <a:latin typeface="Cambria Math" panose="02040503050406030204" pitchFamily="18" charset="0"/>
                          </a:rPr>
                          <m:t> </m:t>
                        </m:r>
                      </m:den>
                    </m:f>
                  </m:oMath>
                </a14:m>
                <a:r>
                  <a:rPr lang="en-US" sz="2400" baseline="-25000" dirty="0">
                    <a:solidFill>
                      <a:srgbClr val="002060"/>
                    </a:solidFill>
                  </a:rPr>
                  <a:t>    </a:t>
                </a:r>
                <a14:m>
                  <m:oMath xmlns:m="http://schemas.openxmlformats.org/officeDocument/2006/math">
                    <m:r>
                      <a:rPr lang="en-US" sz="2400" i="1" baseline="-25000">
                        <a:solidFill>
                          <a:srgbClr val="002060"/>
                        </a:solidFill>
                        <a:latin typeface="Cambria Math" panose="02040503050406030204" pitchFamily="18" charset="0"/>
                      </a:rPr>
                      <m:t>=</m:t>
                    </m:r>
                    <m:f>
                      <m:fPr>
                        <m:ctrlPr>
                          <a:rPr lang="en-US" sz="2400" i="1" baseline="-25000">
                            <a:solidFill>
                              <a:srgbClr val="002060"/>
                            </a:solidFill>
                            <a:latin typeface="Cambria Math" panose="02040503050406030204" pitchFamily="18" charset="0"/>
                          </a:rPr>
                        </m:ctrlPr>
                      </m:fPr>
                      <m:num>
                        <m:r>
                          <m:rPr>
                            <m:sty m:val="p"/>
                          </m:rPr>
                          <a:rPr lang="en-US" sz="2400">
                            <a:solidFill>
                              <a:srgbClr val="002060"/>
                            </a:solidFill>
                            <a:latin typeface="Cambria Math" panose="02040503050406030204" pitchFamily="18" charset="0"/>
                          </a:rPr>
                          <m:t>I</m:t>
                        </m:r>
                        <m:r>
                          <m:rPr>
                            <m:sty m:val="p"/>
                          </m:rPr>
                          <a:rPr lang="en-US" sz="2400" baseline="-25000">
                            <a:solidFill>
                              <a:srgbClr val="002060"/>
                            </a:solidFill>
                            <a:latin typeface="Cambria Math" panose="02040503050406030204" pitchFamily="18" charset="0"/>
                          </a:rPr>
                          <m:t>s</m:t>
                        </m:r>
                      </m:num>
                      <m:den>
                        <m:r>
                          <m:rPr>
                            <m:sty m:val="p"/>
                          </m:rPr>
                          <a:rPr lang="en-US" sz="2400">
                            <a:solidFill>
                              <a:srgbClr val="002060"/>
                            </a:solidFill>
                            <a:latin typeface="Cambria Math" panose="02040503050406030204" pitchFamily="18" charset="0"/>
                          </a:rPr>
                          <m:t>I</m:t>
                        </m:r>
                        <m:r>
                          <m:rPr>
                            <m:sty m:val="p"/>
                          </m:rPr>
                          <a:rPr lang="en-US" sz="2400" baseline="-25000">
                            <a:solidFill>
                              <a:srgbClr val="002060"/>
                            </a:solidFill>
                            <a:latin typeface="Cambria Math" panose="02040503050406030204" pitchFamily="18" charset="0"/>
                          </a:rPr>
                          <m:t>p</m:t>
                        </m:r>
                        <m:r>
                          <a:rPr lang="en-US" sz="2400">
                            <a:solidFill>
                              <a:srgbClr val="002060"/>
                            </a:solidFill>
                            <a:latin typeface="Cambria Math" panose="02040503050406030204" pitchFamily="18" charset="0"/>
                          </a:rPr>
                          <m:t> </m:t>
                        </m:r>
                      </m:den>
                    </m:f>
                  </m:oMath>
                </a14:m>
                <a:endParaRPr lang="en-US" sz="2400" dirty="0">
                  <a:solidFill>
                    <a:srgbClr val="002060"/>
                  </a:solidFill>
                </a:endParaRPr>
              </a:p>
              <a:p>
                <a:r>
                  <a:rPr lang="bn-IN" sz="2400" baseline="-25000" dirty="0">
                    <a:solidFill>
                      <a:srgbClr val="002060"/>
                    </a:solidFill>
                  </a:rPr>
                  <a:t>                                            </a:t>
                </a:r>
                <a:r>
                  <a:rPr lang="bn-IN" sz="4000" baseline="-25000" dirty="0" smtClean="0">
                    <a:solidFill>
                      <a:srgbClr val="002060"/>
                    </a:solidFill>
                  </a:rPr>
                  <a:t>বা,</a:t>
                </a:r>
                <a:r>
                  <a:rPr lang="bn-IN" sz="2400" baseline="-25000" dirty="0" smtClean="0">
                    <a:solidFill>
                      <a:srgbClr val="002060"/>
                    </a:solidFill>
                  </a:rPr>
                  <a:t>  </a:t>
                </a:r>
                <a14:m>
                  <m:oMath xmlns:m="http://schemas.openxmlformats.org/officeDocument/2006/math">
                    <m:f>
                      <m:fPr>
                        <m:ctrlPr>
                          <a:rPr lang="en-US" sz="2400" i="1" baseline="-25000">
                            <a:solidFill>
                              <a:srgbClr val="002060"/>
                            </a:solidFill>
                            <a:latin typeface="Cambria Math" panose="02040503050406030204" pitchFamily="18" charset="0"/>
                          </a:rPr>
                        </m:ctrlPr>
                      </m:fPr>
                      <m:num>
                        <m:r>
                          <a:rPr lang="bn-IN" sz="2400" baseline="-25000">
                            <a:solidFill>
                              <a:srgbClr val="002060"/>
                            </a:solidFill>
                            <a:latin typeface="Cambria Math" panose="02040503050406030204" pitchFamily="18" charset="0"/>
                          </a:rPr>
                          <m:t>৩০০</m:t>
                        </m:r>
                      </m:num>
                      <m:den>
                        <m:r>
                          <a:rPr lang="bn-IN" sz="2400" baseline="-25000">
                            <a:solidFill>
                              <a:srgbClr val="002060"/>
                            </a:solidFill>
                            <a:latin typeface="Cambria Math" panose="02040503050406030204" pitchFamily="18" charset="0"/>
                          </a:rPr>
                          <m:t>২৫০</m:t>
                        </m:r>
                      </m:den>
                    </m:f>
                  </m:oMath>
                </a14:m>
                <a:r>
                  <a:rPr lang="bn-IN" sz="2400" baseline="-25000" dirty="0">
                    <a:solidFill>
                      <a:srgbClr val="002060"/>
                    </a:solidFill>
                  </a:rPr>
                  <a:t> </a:t>
                </a:r>
                <a:r>
                  <a:rPr lang="bn-IN" sz="2400" dirty="0">
                    <a:solidFill>
                      <a:srgbClr val="002060"/>
                    </a:solidFill>
                  </a:rPr>
                  <a:t>=</a:t>
                </a:r>
                <a:r>
                  <a:rPr lang="bn-IN" sz="2400" baseline="-25000" dirty="0">
                    <a:solidFill>
                      <a:srgbClr val="002060"/>
                    </a:solidFill>
                  </a:rPr>
                  <a:t> </a:t>
                </a:r>
                <a14:m>
                  <m:oMath xmlns:m="http://schemas.openxmlformats.org/officeDocument/2006/math">
                    <m:f>
                      <m:fPr>
                        <m:ctrlPr>
                          <a:rPr lang="en-US" sz="2400" i="1" baseline="-25000">
                            <a:solidFill>
                              <a:srgbClr val="002060"/>
                            </a:solidFill>
                            <a:latin typeface="Cambria Math" panose="02040503050406030204" pitchFamily="18" charset="0"/>
                          </a:rPr>
                        </m:ctrlPr>
                      </m:fPr>
                      <m:num>
                        <m:r>
                          <a:rPr lang="bn-IN" sz="2400" baseline="-25000">
                            <a:solidFill>
                              <a:srgbClr val="002060"/>
                            </a:solidFill>
                            <a:latin typeface="Cambria Math" panose="02040503050406030204" pitchFamily="18" charset="0"/>
                          </a:rPr>
                          <m:t>১২০</m:t>
                        </m:r>
                      </m:num>
                      <m:den>
                        <m:r>
                          <a:rPr lang="en-US" sz="2400" i="1" baseline="-25000">
                            <a:solidFill>
                              <a:srgbClr val="002060"/>
                            </a:solidFill>
                            <a:latin typeface="Cambria Math" panose="02040503050406030204" pitchFamily="18" charset="0"/>
                          </a:rPr>
                          <m:t>𝐼𝑝</m:t>
                        </m:r>
                      </m:den>
                    </m:f>
                  </m:oMath>
                </a14:m>
                <a:endParaRPr lang="bn-IN" sz="2400" dirty="0" smtClean="0">
                  <a:solidFill>
                    <a:srgbClr val="002060"/>
                  </a:solidFill>
                </a:endParaRPr>
              </a:p>
              <a:p>
                <a:endParaRPr lang="en-US" sz="2400" dirty="0">
                  <a:solidFill>
                    <a:srgbClr val="002060"/>
                  </a:solidFill>
                </a:endParaRPr>
              </a:p>
              <a:p>
                <a:r>
                  <a:rPr lang="en-US" sz="2400" baseline="-25000" dirty="0">
                    <a:solidFill>
                      <a:srgbClr val="002060"/>
                    </a:solidFill>
                  </a:rPr>
                  <a:t>                                         </a:t>
                </a:r>
                <a:r>
                  <a:rPr lang="en-US" sz="2400" dirty="0" err="1" smtClean="0">
                    <a:solidFill>
                      <a:srgbClr val="002060"/>
                    </a:solidFill>
                  </a:rPr>
                  <a:t>বা</a:t>
                </a:r>
                <a:r>
                  <a:rPr lang="en-US" sz="2400" dirty="0">
                    <a:solidFill>
                      <a:srgbClr val="002060"/>
                    </a:solidFill>
                  </a:rPr>
                  <a:t>, </a:t>
                </a:r>
                <a:r>
                  <a:rPr lang="en-US" sz="2400" dirty="0" err="1">
                    <a:solidFill>
                      <a:srgbClr val="002060"/>
                    </a:solidFill>
                  </a:rPr>
                  <a:t>I</a:t>
                </a:r>
                <a:r>
                  <a:rPr lang="en-US" sz="2400" baseline="-25000" dirty="0" err="1">
                    <a:solidFill>
                      <a:srgbClr val="002060"/>
                    </a:solidFill>
                  </a:rPr>
                  <a:t>p</a:t>
                </a:r>
                <a14:m>
                  <m:oMath xmlns:m="http://schemas.openxmlformats.org/officeDocument/2006/math">
                    <m:r>
                      <a:rPr lang="en-US" sz="2400" i="1" baseline="-25000">
                        <a:solidFill>
                          <a:srgbClr val="002060"/>
                        </a:solidFill>
                        <a:latin typeface="Cambria Math" panose="02040503050406030204" pitchFamily="18" charset="0"/>
                      </a:rPr>
                      <m:t>   ×</m:t>
                    </m:r>
                  </m:oMath>
                </a14:m>
                <a:r>
                  <a:rPr lang="bn-IN" sz="2400" baseline="-25000" dirty="0">
                    <a:solidFill>
                      <a:srgbClr val="002060"/>
                    </a:solidFill>
                  </a:rPr>
                  <a:t> </a:t>
                </a:r>
                <a:r>
                  <a:rPr lang="bn-IN" sz="2400" dirty="0">
                    <a:solidFill>
                      <a:srgbClr val="002060"/>
                    </a:solidFill>
                  </a:rPr>
                  <a:t>৩০০ = ১২০ </a:t>
                </a:r>
                <a:r>
                  <a:rPr lang="en-US" sz="2400" dirty="0">
                    <a:solidFill>
                      <a:srgbClr val="002060"/>
                    </a:solidFill>
                  </a:rPr>
                  <a:t>×</a:t>
                </a:r>
                <a:r>
                  <a:rPr lang="bn-IN" sz="2400" dirty="0">
                    <a:solidFill>
                      <a:srgbClr val="002060"/>
                    </a:solidFill>
                  </a:rPr>
                  <a:t> ২৫০</a:t>
                </a:r>
                <a:endParaRPr lang="en-US" sz="2400" dirty="0">
                  <a:solidFill>
                    <a:srgbClr val="002060"/>
                  </a:solidFill>
                </a:endParaRPr>
              </a:p>
              <a:p>
                <a:r>
                  <a:rPr lang="bn-IN" sz="2400" dirty="0">
                    <a:solidFill>
                      <a:srgbClr val="002060"/>
                    </a:solidFill>
                  </a:rPr>
                  <a:t>                              </a:t>
                </a:r>
                <a:r>
                  <a:rPr lang="bn-IN" sz="2400" dirty="0" smtClean="0">
                    <a:solidFill>
                      <a:srgbClr val="002060"/>
                    </a:solidFill>
                  </a:rPr>
                  <a:t>বা</a:t>
                </a:r>
                <a:r>
                  <a:rPr lang="bn-IN" sz="2400" dirty="0">
                    <a:solidFill>
                      <a:srgbClr val="002060"/>
                    </a:solidFill>
                  </a:rPr>
                  <a:t>, </a:t>
                </a:r>
                <a:r>
                  <a:rPr lang="en-US" sz="2400" dirty="0" err="1">
                    <a:solidFill>
                      <a:srgbClr val="002060"/>
                    </a:solidFill>
                  </a:rPr>
                  <a:t>I</a:t>
                </a:r>
                <a:r>
                  <a:rPr lang="en-US" sz="2400" baseline="-25000" dirty="0" err="1">
                    <a:solidFill>
                      <a:srgbClr val="002060"/>
                    </a:solidFill>
                  </a:rPr>
                  <a:t>p</a:t>
                </a:r>
                <a:r>
                  <a:rPr lang="bn-IN" sz="2400" baseline="-25000" dirty="0">
                    <a:solidFill>
                      <a:srgbClr val="002060"/>
                    </a:solidFill>
                  </a:rPr>
                  <a:t> </a:t>
                </a:r>
                <a:r>
                  <a:rPr lang="bn-IN" sz="2400" dirty="0">
                    <a:solidFill>
                      <a:srgbClr val="002060"/>
                    </a:solidFill>
                  </a:rPr>
                  <a:t>=</a:t>
                </a:r>
                <a:r>
                  <a:rPr lang="bn-IN" sz="2400" baseline="-25000" dirty="0">
                    <a:solidFill>
                      <a:srgbClr val="002060"/>
                    </a:solidFill>
                  </a:rPr>
                  <a:t> </a:t>
                </a:r>
                <a14:m>
                  <m:oMath xmlns:m="http://schemas.openxmlformats.org/officeDocument/2006/math">
                    <m:f>
                      <m:fPr>
                        <m:ctrlPr>
                          <a:rPr lang="en-US" sz="2400" i="1" baseline="-25000">
                            <a:solidFill>
                              <a:srgbClr val="002060"/>
                            </a:solidFill>
                            <a:latin typeface="Cambria Math" panose="02040503050406030204" pitchFamily="18" charset="0"/>
                          </a:rPr>
                        </m:ctrlPr>
                      </m:fPr>
                      <m:num>
                        <m:r>
                          <a:rPr lang="bn-IN" sz="2400">
                            <a:solidFill>
                              <a:srgbClr val="002060"/>
                            </a:solidFill>
                            <a:latin typeface="Cambria Math" panose="02040503050406030204" pitchFamily="18" charset="0"/>
                          </a:rPr>
                          <m:t>১২০</m:t>
                        </m:r>
                        <m:r>
                          <a:rPr lang="en-US" sz="2400">
                            <a:solidFill>
                              <a:srgbClr val="002060"/>
                            </a:solidFill>
                            <a:latin typeface="Cambria Math" panose="02040503050406030204" pitchFamily="18" charset="0"/>
                          </a:rPr>
                          <m:t> ×</m:t>
                        </m:r>
                        <m:r>
                          <a:rPr lang="bn-IN" sz="2400">
                            <a:solidFill>
                              <a:srgbClr val="002060"/>
                            </a:solidFill>
                            <a:latin typeface="Cambria Math" panose="02040503050406030204" pitchFamily="18" charset="0"/>
                          </a:rPr>
                          <m:t> </m:t>
                        </m:r>
                        <m:r>
                          <a:rPr lang="bn-IN" sz="2400">
                            <a:solidFill>
                              <a:srgbClr val="002060"/>
                            </a:solidFill>
                            <a:latin typeface="Cambria Math" panose="02040503050406030204" pitchFamily="18" charset="0"/>
                          </a:rPr>
                          <m:t>২৫০</m:t>
                        </m:r>
                      </m:num>
                      <m:den>
                        <m:r>
                          <a:rPr lang="bn-IN" sz="2400" baseline="-25000">
                            <a:solidFill>
                              <a:srgbClr val="002060"/>
                            </a:solidFill>
                            <a:latin typeface="Cambria Math" panose="02040503050406030204" pitchFamily="18" charset="0"/>
                          </a:rPr>
                          <m:t>৩০০</m:t>
                        </m:r>
                      </m:den>
                    </m:f>
                  </m:oMath>
                </a14:m>
                <a:endParaRPr lang="bn-IN" sz="2400" dirty="0" smtClean="0">
                  <a:solidFill>
                    <a:srgbClr val="002060"/>
                  </a:solidFill>
                </a:endParaRPr>
              </a:p>
              <a:p>
                <a:endParaRPr lang="en-US" sz="2400" dirty="0">
                  <a:solidFill>
                    <a:srgbClr val="002060"/>
                  </a:solidFill>
                </a:endParaRPr>
              </a:p>
              <a:p>
                <a:r>
                  <a:rPr lang="bn-IN" sz="2400" dirty="0">
                    <a:solidFill>
                      <a:srgbClr val="002060"/>
                    </a:solidFill>
                  </a:rPr>
                  <a:t>                               </a:t>
                </a:r>
                <a:r>
                  <a:rPr lang="bn-IN" sz="2400" dirty="0" smtClean="0">
                    <a:solidFill>
                      <a:srgbClr val="002060"/>
                    </a:solidFill>
                  </a:rPr>
                  <a:t>বা</a:t>
                </a:r>
                <a:r>
                  <a:rPr lang="bn-IN" sz="2400" dirty="0">
                    <a:solidFill>
                      <a:srgbClr val="002060"/>
                    </a:solidFill>
                  </a:rPr>
                  <a:t>,  </a:t>
                </a:r>
                <a:r>
                  <a:rPr lang="en-US" sz="2400" dirty="0" err="1">
                    <a:solidFill>
                      <a:srgbClr val="002060"/>
                    </a:solidFill>
                  </a:rPr>
                  <a:t>I</a:t>
                </a:r>
                <a:r>
                  <a:rPr lang="en-US" sz="2400" baseline="-25000" dirty="0" err="1">
                    <a:solidFill>
                      <a:srgbClr val="002060"/>
                    </a:solidFill>
                  </a:rPr>
                  <a:t>p</a:t>
                </a:r>
                <a:r>
                  <a:rPr lang="bn-IN" sz="2400" dirty="0">
                    <a:solidFill>
                      <a:srgbClr val="002060"/>
                    </a:solidFill>
                  </a:rPr>
                  <a:t> = ১০০ অ্যাম্পিয়ার (উত্তর)</a:t>
                </a:r>
                <a:endParaRPr lang="en-US" sz="2400" dirty="0">
                  <a:solidFill>
                    <a:srgbClr val="002060"/>
                  </a:solidFill>
                </a:endParaRPr>
              </a:p>
            </p:txBody>
          </p:sp>
        </mc:Choice>
        <mc:Fallback xmlns="">
          <p:sp>
            <p:nvSpPr>
              <p:cNvPr id="3" name="Flowchart: Predefined Process 2"/>
              <p:cNvSpPr>
                <a:spLocks noRot="1" noChangeAspect="1" noMove="1" noResize="1" noEditPoints="1" noAdjustHandles="1" noChangeArrowheads="1" noChangeShapeType="1" noTextEdit="1"/>
              </p:cNvSpPr>
              <p:nvPr/>
            </p:nvSpPr>
            <p:spPr>
              <a:xfrm>
                <a:off x="152400" y="749300"/>
                <a:ext cx="11722100" cy="5956300"/>
              </a:xfrm>
              <a:prstGeom prst="flowChartPredefinedProcess">
                <a:avLst/>
              </a:prstGeom>
              <a:blipFill rotWithShape="0">
                <a:blip r:embed="rId3"/>
                <a:stretch>
                  <a:fillRect b="-1124"/>
                </a:stretch>
              </a:blipFill>
            </p:spPr>
            <p:txBody>
              <a:bodyPr/>
              <a:lstStyle/>
              <a:p>
                <a:r>
                  <a:rPr lang="en-US">
                    <a:noFill/>
                  </a:rPr>
                  <a:t> </a:t>
                </a:r>
              </a:p>
            </p:txBody>
          </p:sp>
        </mc:Fallback>
      </mc:AlternateContent>
      <p:sp>
        <p:nvSpPr>
          <p:cNvPr id="4" name="Bevel 3"/>
          <p:cNvSpPr/>
          <p:nvPr/>
        </p:nvSpPr>
        <p:spPr>
          <a:xfrm>
            <a:off x="3289300" y="152400"/>
            <a:ext cx="5232400" cy="596900"/>
          </a:xfrm>
          <a:prstGeom prst="bevel">
            <a:avLst/>
          </a:prstGeom>
          <a:blipFill>
            <a:blip r:embed="rId4"/>
            <a:tile tx="0" ty="0" sx="100000" sy="100000" flip="none" algn="tl"/>
          </a:blipFill>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2">
                    <a:lumMod val="50000"/>
                  </a:schemeClr>
                </a:solidFill>
              </a:rPr>
              <a:t>গানিতিক সমস্যা</a:t>
            </a:r>
            <a:endParaRPr lang="en-US" sz="3200" dirty="0">
              <a:solidFill>
                <a:schemeClr val="bg2">
                  <a:lumMod val="50000"/>
                </a:schemeClr>
              </a:solidFill>
            </a:endParaRPr>
          </a:p>
        </p:txBody>
      </p:sp>
    </p:spTree>
    <p:extLst>
      <p:ext uri="{BB962C8B-B14F-4D97-AF65-F5344CB8AC3E}">
        <p14:creationId xmlns:p14="http://schemas.microsoft.com/office/powerpoint/2010/main" val="37661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92447"/>
            <a:ext cx="5308600" cy="2650753"/>
          </a:xfrm>
          <a:prstGeom prst="rect">
            <a:avLst/>
          </a:prstGeom>
        </p:spPr>
      </p:pic>
      <p:sp>
        <p:nvSpPr>
          <p:cNvPr id="3" name="Flowchart: Terminator 2"/>
          <p:cNvSpPr/>
          <p:nvPr/>
        </p:nvSpPr>
        <p:spPr>
          <a:xfrm>
            <a:off x="457200" y="3306281"/>
            <a:ext cx="1130300" cy="533400"/>
          </a:xfrm>
          <a:prstGeom prst="flowChartTerminator">
            <a:avLst/>
          </a:prstGeom>
          <a:solidFill>
            <a:schemeClr val="bg2">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দল-১</a:t>
            </a:r>
            <a:endParaRPr lang="en-US" dirty="0"/>
          </a:p>
        </p:txBody>
      </p:sp>
      <p:sp>
        <p:nvSpPr>
          <p:cNvPr id="4" name="Flowchart: Terminator 3"/>
          <p:cNvSpPr/>
          <p:nvPr/>
        </p:nvSpPr>
        <p:spPr>
          <a:xfrm>
            <a:off x="457200" y="5378450"/>
            <a:ext cx="1130300" cy="533400"/>
          </a:xfrm>
          <a:prstGeom prst="flowChartTerminator">
            <a:avLst/>
          </a:prstGeom>
          <a:solidFill>
            <a:schemeClr val="accent2">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দল-২</a:t>
            </a:r>
            <a:endParaRPr lang="en-US" dirty="0"/>
          </a:p>
        </p:txBody>
      </p:sp>
      <p:sp>
        <p:nvSpPr>
          <p:cNvPr id="5" name="Right Arrow 4"/>
          <p:cNvSpPr/>
          <p:nvPr/>
        </p:nvSpPr>
        <p:spPr>
          <a:xfrm>
            <a:off x="152400" y="92447"/>
            <a:ext cx="3911600" cy="1774453"/>
          </a:xfrm>
          <a:prstGeom prst="rightArrow">
            <a:avLst/>
          </a:prstGeom>
          <a:solidFill>
            <a:schemeClr val="accent5">
              <a:lumMod val="75000"/>
            </a:schemeClr>
          </a:solidFill>
          <a:ln>
            <a:noFill/>
            <a:prstDash val="dashDot"/>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t>মূল্যায়ন</a:t>
            </a:r>
            <a:endParaRPr lang="en-US" dirty="0"/>
          </a:p>
        </p:txBody>
      </p:sp>
      <p:sp>
        <p:nvSpPr>
          <p:cNvPr id="6" name="Pentagon 5"/>
          <p:cNvSpPr/>
          <p:nvPr/>
        </p:nvSpPr>
        <p:spPr>
          <a:xfrm>
            <a:off x="1854200" y="2906231"/>
            <a:ext cx="8826500" cy="1333500"/>
          </a:xfrm>
          <a:prstGeom prst="homePlat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bg2">
                    <a:lumMod val="75000"/>
                  </a:schemeClr>
                </a:solidFill>
              </a:rPr>
              <a:t>ট্রান্সফরমার কিভাবে কাজ করে?ব্যাখ্যা কর</a:t>
            </a:r>
            <a:endParaRPr lang="en-US" sz="3600" dirty="0">
              <a:solidFill>
                <a:schemeClr val="bg2">
                  <a:lumMod val="75000"/>
                </a:schemeClr>
              </a:solidFill>
            </a:endParaRPr>
          </a:p>
        </p:txBody>
      </p:sp>
      <p:sp>
        <p:nvSpPr>
          <p:cNvPr id="7" name="Flowchart: Terminator 6"/>
          <p:cNvSpPr/>
          <p:nvPr/>
        </p:nvSpPr>
        <p:spPr>
          <a:xfrm>
            <a:off x="2070100" y="4981575"/>
            <a:ext cx="9131300" cy="1327150"/>
          </a:xfrm>
          <a:prstGeom prst="flowChartTermina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a:solidFill>
                  <a:schemeClr val="bg1">
                    <a:lumMod val="85000"/>
                    <a:lumOff val="15000"/>
                  </a:schemeClr>
                </a:solidFill>
              </a:rPr>
              <a:t>কোন ট্রান্সফরমারের মুখ্য কুন্ডলীর ভোল্টেজ ২২০ভোল্ট এবং পাকসংখ্যা ৩০। গৌণ কুন্ডলীর পাক সংখ্যা ৫০ হলে গৌণকুন্ডলীর ভোল্টেজ কত? </a:t>
            </a:r>
            <a:endParaRPr lang="en-US" sz="2400" dirty="0">
              <a:solidFill>
                <a:schemeClr val="bg1">
                  <a:lumMod val="85000"/>
                  <a:lumOff val="15000"/>
                </a:schemeClr>
              </a:solidFill>
            </a:endParaRPr>
          </a:p>
        </p:txBody>
      </p:sp>
    </p:spTree>
    <p:extLst>
      <p:ext uri="{BB962C8B-B14F-4D97-AF65-F5344CB8AC3E}">
        <p14:creationId xmlns:p14="http://schemas.microsoft.com/office/powerpoint/2010/main" val="20900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3"/>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p:tgtEl>
                                          <p:spTgt spid="4"/>
                                        </p:tgtEl>
                                        <p:attrNameLst>
                                          <p:attrName>ppt_y</p:attrName>
                                        </p:attrNameLst>
                                      </p:cBhvr>
                                      <p:tavLst>
                                        <p:tav tm="0">
                                          <p:val>
                                            <p:strVal val="#ppt_y+#ppt_h*1.125000"/>
                                          </p:val>
                                        </p:tav>
                                        <p:tav tm="100000">
                                          <p:val>
                                            <p:strVal val="#ppt_y"/>
                                          </p:val>
                                        </p:tav>
                                      </p:tavLst>
                                    </p:anim>
                                    <p:animEffect transition="in" filter="wipe(up)">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02" y="222531"/>
            <a:ext cx="8641855" cy="45234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507" y="333829"/>
            <a:ext cx="1629228" cy="1629228"/>
          </a:xfrm>
          <a:prstGeom prst="rect">
            <a:avLst/>
          </a:prstGeom>
        </p:spPr>
      </p:pic>
      <p:sp>
        <p:nvSpPr>
          <p:cNvPr id="6" name="Pentagon 5"/>
          <p:cNvSpPr/>
          <p:nvPr/>
        </p:nvSpPr>
        <p:spPr>
          <a:xfrm>
            <a:off x="246743" y="1963057"/>
            <a:ext cx="2650259" cy="1418772"/>
          </a:xfrm>
          <a:prstGeom prst="homePlat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FFFF00"/>
                </a:solidFill>
              </a:rPr>
              <a:t>বাড়ির কাজ</a:t>
            </a:r>
            <a:endParaRPr lang="en-US" dirty="0">
              <a:solidFill>
                <a:srgbClr val="FFFF00"/>
              </a:solidFill>
            </a:endParaRPr>
          </a:p>
        </p:txBody>
      </p:sp>
      <p:sp>
        <p:nvSpPr>
          <p:cNvPr id="7" name="Vertical Scroll 6"/>
          <p:cNvSpPr/>
          <p:nvPr/>
        </p:nvSpPr>
        <p:spPr>
          <a:xfrm>
            <a:off x="653143" y="4857293"/>
            <a:ext cx="11173505" cy="1862822"/>
          </a:xfrm>
          <a:prstGeom prst="verticalScroll">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bn-IN" sz="2400" dirty="0">
                <a:solidFill>
                  <a:srgbClr val="000099"/>
                </a:solidFill>
              </a:rPr>
              <a:t>কোন ট্রান্সফরমারের মুখ্য কুন্ডলীর  পাকসংখ্যা ৩০০ এবং গৌণ কুন্ডলীর পাক সংখ্যা ২৫০ । গৌণকুন্ডলীর তড়িৎ প্রবাহ ১২০ অ্যাম্পিয়ার  হলে মুখ্য কুন্ডলীর তড়িৎ প্রবাহ কত এ</a:t>
            </a:r>
            <a:r>
              <a:rPr lang="en-US" sz="2400" dirty="0" err="1">
                <a:solidFill>
                  <a:srgbClr val="000099"/>
                </a:solidFill>
              </a:rPr>
              <a:t>বং</a:t>
            </a:r>
            <a:r>
              <a:rPr lang="en-US" sz="2400" dirty="0">
                <a:solidFill>
                  <a:srgbClr val="000099"/>
                </a:solidFill>
              </a:rPr>
              <a:t> </a:t>
            </a:r>
            <a:r>
              <a:rPr lang="en-US" sz="2400" dirty="0" err="1">
                <a:solidFill>
                  <a:srgbClr val="000099"/>
                </a:solidFill>
              </a:rPr>
              <a:t>উক্ত</a:t>
            </a:r>
            <a:r>
              <a:rPr lang="en-US" sz="2400" dirty="0">
                <a:solidFill>
                  <a:srgbClr val="000099"/>
                </a:solidFill>
              </a:rPr>
              <a:t> </a:t>
            </a:r>
            <a:r>
              <a:rPr lang="en-US" sz="2400" dirty="0" err="1">
                <a:solidFill>
                  <a:srgbClr val="000099"/>
                </a:solidFill>
              </a:rPr>
              <a:t>ট্রান্সফরমার</a:t>
            </a:r>
            <a:r>
              <a:rPr lang="en-US" sz="2400" dirty="0">
                <a:solidFill>
                  <a:srgbClr val="000099"/>
                </a:solidFill>
              </a:rPr>
              <a:t> </a:t>
            </a:r>
            <a:r>
              <a:rPr lang="en-US" sz="2400" dirty="0" err="1">
                <a:solidFill>
                  <a:srgbClr val="000099"/>
                </a:solidFill>
              </a:rPr>
              <a:t>দ্বারা</a:t>
            </a:r>
            <a:r>
              <a:rPr lang="en-US" sz="2400" dirty="0">
                <a:solidFill>
                  <a:srgbClr val="000099"/>
                </a:solidFill>
              </a:rPr>
              <a:t> ১৭ HP </a:t>
            </a:r>
            <a:r>
              <a:rPr lang="en-US" sz="2400" dirty="0" err="1">
                <a:solidFill>
                  <a:srgbClr val="000099"/>
                </a:solidFill>
              </a:rPr>
              <a:t>সম্পন্ন</a:t>
            </a:r>
            <a:r>
              <a:rPr lang="en-US" sz="2400" dirty="0">
                <a:solidFill>
                  <a:srgbClr val="000099"/>
                </a:solidFill>
              </a:rPr>
              <a:t> </a:t>
            </a:r>
            <a:r>
              <a:rPr lang="en-US" sz="2400" dirty="0" err="1">
                <a:solidFill>
                  <a:srgbClr val="000099"/>
                </a:solidFill>
              </a:rPr>
              <a:t>একটি</a:t>
            </a:r>
            <a:r>
              <a:rPr lang="en-US" sz="2400" dirty="0">
                <a:solidFill>
                  <a:srgbClr val="000099"/>
                </a:solidFill>
              </a:rPr>
              <a:t> </a:t>
            </a:r>
            <a:r>
              <a:rPr lang="en-US" sz="2400" dirty="0" err="1">
                <a:solidFill>
                  <a:srgbClr val="000099"/>
                </a:solidFill>
              </a:rPr>
              <a:t>মোটর</a:t>
            </a:r>
            <a:r>
              <a:rPr lang="en-US" sz="2400" dirty="0">
                <a:solidFill>
                  <a:srgbClr val="000099"/>
                </a:solidFill>
              </a:rPr>
              <a:t> </a:t>
            </a:r>
            <a:r>
              <a:rPr lang="en-US" sz="2400" dirty="0" err="1">
                <a:solidFill>
                  <a:srgbClr val="000099"/>
                </a:solidFill>
              </a:rPr>
              <a:t>চালানো</a:t>
            </a:r>
            <a:r>
              <a:rPr lang="en-US" sz="2400" dirty="0">
                <a:solidFill>
                  <a:srgbClr val="000099"/>
                </a:solidFill>
              </a:rPr>
              <a:t> </a:t>
            </a:r>
            <a:r>
              <a:rPr lang="en-US" sz="2400" dirty="0" err="1">
                <a:solidFill>
                  <a:srgbClr val="000099"/>
                </a:solidFill>
              </a:rPr>
              <a:t>সম্ভব</a:t>
            </a:r>
            <a:r>
              <a:rPr lang="en-US" sz="2400" dirty="0">
                <a:solidFill>
                  <a:srgbClr val="000099"/>
                </a:solidFill>
              </a:rPr>
              <a:t> </a:t>
            </a:r>
            <a:r>
              <a:rPr lang="en-US" sz="2400" dirty="0" err="1">
                <a:solidFill>
                  <a:srgbClr val="000099"/>
                </a:solidFill>
              </a:rPr>
              <a:t>কী’না-গানিতিকভাবে</a:t>
            </a:r>
            <a:r>
              <a:rPr lang="en-US" sz="2400" dirty="0">
                <a:solidFill>
                  <a:srgbClr val="000099"/>
                </a:solidFill>
              </a:rPr>
              <a:t> </a:t>
            </a:r>
            <a:r>
              <a:rPr lang="en-US" sz="2400" dirty="0" err="1">
                <a:solidFill>
                  <a:srgbClr val="000099"/>
                </a:solidFill>
              </a:rPr>
              <a:t>বিশ্লেষণ</a:t>
            </a:r>
            <a:r>
              <a:rPr lang="en-US" sz="2400" dirty="0">
                <a:solidFill>
                  <a:srgbClr val="000099"/>
                </a:solidFill>
              </a:rPr>
              <a:t> </a:t>
            </a:r>
            <a:r>
              <a:rPr lang="en-US" sz="2400" dirty="0" err="1">
                <a:solidFill>
                  <a:srgbClr val="000099"/>
                </a:solidFill>
              </a:rPr>
              <a:t>করো</a:t>
            </a:r>
            <a:endParaRPr lang="en-US" sz="2400" dirty="0">
              <a:solidFill>
                <a:srgbClr val="000099"/>
              </a:solidFill>
            </a:endParaRPr>
          </a:p>
        </p:txBody>
      </p:sp>
    </p:spTree>
    <p:extLst>
      <p:ext uri="{BB962C8B-B14F-4D97-AF65-F5344CB8AC3E}">
        <p14:creationId xmlns:p14="http://schemas.microsoft.com/office/powerpoint/2010/main" val="4369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dotDmnd">
          <a:fgClr>
            <a:schemeClr val="bg2"/>
          </a:fgClr>
          <a:bgClr>
            <a:schemeClr val="tx1">
              <a:lumMod val="65000"/>
            </a:schemeClr>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60" y="101599"/>
            <a:ext cx="10922484" cy="6604001"/>
          </a:xfrm>
          <a:prstGeom prst="rect">
            <a:avLst/>
          </a:prstGeom>
          <a:effectLst>
            <a:outerShdw blurRad="50800" dist="50800" dir="5400000" algn="ctr" rotWithShape="0">
              <a:schemeClr val="accent3">
                <a:lumMod val="50000"/>
              </a:scheme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292" y="1039074"/>
            <a:ext cx="4330700" cy="307815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a:reflection blurRad="6350" stA="52000" endA="300" endPos="35000" dir="5400000" sy="-100000" algn="bl" rotWithShape="0"/>
          </a:effectLst>
        </p:spPr>
      </p:pic>
    </p:spTree>
    <p:extLst>
      <p:ext uri="{BB962C8B-B14F-4D97-AF65-F5344CB8AC3E}">
        <p14:creationId xmlns:p14="http://schemas.microsoft.com/office/powerpoint/2010/main" val="27878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mConfetti">
          <a:fgClr>
            <a:schemeClr val="bg2"/>
          </a:fgClr>
          <a:bgClr>
            <a:schemeClr val="accent3">
              <a:lumMod val="50000"/>
            </a:schemeClr>
          </a:bgClr>
        </a:pattFill>
        <a:effectLst/>
      </p:bgPr>
    </p:bg>
    <p:spTree>
      <p:nvGrpSpPr>
        <p:cNvPr id="1" name=""/>
        <p:cNvGrpSpPr/>
        <p:nvPr/>
      </p:nvGrpSpPr>
      <p:grpSpPr>
        <a:xfrm>
          <a:off x="0" y="0"/>
          <a:ext cx="0" cy="0"/>
          <a:chOff x="0" y="0"/>
          <a:chExt cx="0" cy="0"/>
        </a:xfrm>
      </p:grpSpPr>
      <p:sp>
        <p:nvSpPr>
          <p:cNvPr id="5" name="Flowchart: Alternate Process 4"/>
          <p:cNvSpPr/>
          <p:nvPr/>
        </p:nvSpPr>
        <p:spPr>
          <a:xfrm rot="162075">
            <a:off x="466618" y="1733233"/>
            <a:ext cx="4288356" cy="4081826"/>
          </a:xfrm>
          <a:prstGeom prst="flowChartAlternateProcess">
            <a:avLst/>
          </a:prstGeom>
          <a:pattFill prst="trellis">
            <a:fgClr>
              <a:schemeClr val="accent3">
                <a:lumMod val="60000"/>
                <a:lumOff val="40000"/>
              </a:schemeClr>
            </a:fgClr>
            <a:bgClr>
              <a:schemeClr val="accent5">
                <a:lumMod val="75000"/>
              </a:schemeClr>
            </a:bgClr>
          </a:pattFill>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chemeClr val="bg2">
                    <a:lumMod val="10000"/>
                  </a:schemeClr>
                </a:solidFill>
              </a:rPr>
              <a:t>মোঃ সুমন হোসেন</a:t>
            </a:r>
          </a:p>
          <a:p>
            <a:r>
              <a:rPr lang="bn-IN" sz="2400" dirty="0" smtClean="0">
                <a:solidFill>
                  <a:schemeClr val="bg2">
                    <a:lumMod val="10000"/>
                  </a:schemeClr>
                </a:solidFill>
              </a:rPr>
              <a:t>সহকারী শিক্ষক (বিজ্ঞান),</a:t>
            </a:r>
          </a:p>
          <a:p>
            <a:r>
              <a:rPr lang="bn-IN" sz="2400" dirty="0" smtClean="0">
                <a:solidFill>
                  <a:schemeClr val="bg2">
                    <a:lumMod val="10000"/>
                  </a:schemeClr>
                </a:solidFill>
              </a:rPr>
              <a:t>বি,এসসি ( অনার্স), এম,এসসি(রসায়ন),</a:t>
            </a:r>
          </a:p>
          <a:p>
            <a:r>
              <a:rPr lang="bn-IN" sz="2400" dirty="0" smtClean="0">
                <a:solidFill>
                  <a:schemeClr val="bg2">
                    <a:lumMod val="10000"/>
                  </a:schemeClr>
                </a:solidFill>
              </a:rPr>
              <a:t>বি,এড((১ম শ্রেণী) </a:t>
            </a:r>
          </a:p>
          <a:p>
            <a:r>
              <a:rPr lang="bn-IN" sz="2400" dirty="0" smtClean="0">
                <a:solidFill>
                  <a:schemeClr val="bg2">
                    <a:lumMod val="10000"/>
                  </a:schemeClr>
                </a:solidFill>
              </a:rPr>
              <a:t>ডুমুরিয়া এনজিসি অ্যান্ড এনসিকে মাধ্যমিক বিদ্যালয়, ডুমুরিয়া, খুলনা।</a:t>
            </a:r>
            <a:endParaRPr lang="en-US" sz="2400" dirty="0">
              <a:solidFill>
                <a:schemeClr val="bg2">
                  <a:lumMod val="10000"/>
                </a:schemeClr>
              </a:solidFill>
            </a:endParaRPr>
          </a:p>
        </p:txBody>
      </p:sp>
      <p:sp>
        <p:nvSpPr>
          <p:cNvPr id="6" name="Flowchart: Alternate Process 5"/>
          <p:cNvSpPr/>
          <p:nvPr/>
        </p:nvSpPr>
        <p:spPr>
          <a:xfrm>
            <a:off x="4494926" y="1408751"/>
            <a:ext cx="4340180" cy="4250027"/>
          </a:xfrm>
          <a:prstGeom prst="flowChartAlternateProcess">
            <a:avLst/>
          </a:prstGeom>
          <a:pattFill prst="pct40">
            <a:fgClr>
              <a:schemeClr val="accent1"/>
            </a:fgClr>
            <a:bgClr>
              <a:srgbClr val="9966FF"/>
            </a:bgClr>
          </a:patt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accent2">
                    <a:lumMod val="50000"/>
                  </a:schemeClr>
                </a:solidFill>
              </a:rPr>
              <a:t>বিষয়ঃ পদার্থ বিজ্ঞান</a:t>
            </a:r>
          </a:p>
          <a:p>
            <a:endParaRPr lang="bn-IN" sz="3200" dirty="0" smtClean="0">
              <a:solidFill>
                <a:schemeClr val="accent2">
                  <a:lumMod val="50000"/>
                </a:schemeClr>
              </a:solidFill>
            </a:endParaRPr>
          </a:p>
          <a:p>
            <a:r>
              <a:rPr lang="bn-IN" sz="3200" dirty="0" smtClean="0">
                <a:solidFill>
                  <a:schemeClr val="accent2">
                    <a:lumMod val="50000"/>
                  </a:schemeClr>
                </a:solidFill>
              </a:rPr>
              <a:t>শ্রেণীঃ দশম</a:t>
            </a:r>
          </a:p>
          <a:p>
            <a:endParaRPr lang="bn-IN" sz="3200" dirty="0" smtClean="0">
              <a:solidFill>
                <a:schemeClr val="accent2">
                  <a:lumMod val="50000"/>
                </a:schemeClr>
              </a:solidFill>
            </a:endParaRPr>
          </a:p>
          <a:p>
            <a:r>
              <a:rPr lang="bn-IN" sz="3200" dirty="0" smtClean="0">
                <a:solidFill>
                  <a:schemeClr val="accent2">
                    <a:lumMod val="50000"/>
                  </a:schemeClr>
                </a:solidFill>
              </a:rPr>
              <a:t>অধ্যায়ঃ১২( তড়িতের চৌম্বকীয় ক্রিয়া)</a:t>
            </a:r>
          </a:p>
          <a:p>
            <a:pPr algn="ctr"/>
            <a:endParaRPr lang="en-US" sz="3200" dirty="0">
              <a:solidFill>
                <a:schemeClr val="accent2">
                  <a:lumMod val="50000"/>
                </a:schemeClr>
              </a:solidFill>
            </a:endParaRPr>
          </a:p>
        </p:txBody>
      </p:sp>
      <p:sp>
        <p:nvSpPr>
          <p:cNvPr id="7" name="Flowchart: Internal Storage 6"/>
          <p:cNvSpPr/>
          <p:nvPr/>
        </p:nvSpPr>
        <p:spPr>
          <a:xfrm>
            <a:off x="3514149" y="219315"/>
            <a:ext cx="3024553" cy="934371"/>
          </a:xfrm>
          <a:prstGeom prst="flowChartInternalStorage">
            <a:avLst/>
          </a:prstGeom>
          <a:pattFill prst="sphere">
            <a:fgClr>
              <a:schemeClr val="accent1"/>
            </a:fgClr>
            <a:bgClr>
              <a:schemeClr val="accent1">
                <a:lumMod val="75000"/>
              </a:schemeClr>
            </a:bgClr>
          </a:pattFill>
          <a:ln>
            <a:noFill/>
            <a:prstDash val="sys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accent1">
                    <a:lumMod val="50000"/>
                  </a:schemeClr>
                </a:solidFill>
              </a:rPr>
              <a:t>পরিচিতি</a:t>
            </a:r>
            <a:endParaRPr lang="en-US" sz="4400" dirty="0">
              <a:solidFill>
                <a:schemeClr val="accent1">
                  <a:lumMod val="50000"/>
                </a:schemeClr>
              </a:solidFill>
            </a:endParaRPr>
          </a:p>
        </p:txBody>
      </p:sp>
    </p:spTree>
    <p:extLst>
      <p:ext uri="{BB962C8B-B14F-4D97-AF65-F5344CB8AC3E}">
        <p14:creationId xmlns:p14="http://schemas.microsoft.com/office/powerpoint/2010/main" val="9583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by="(-#ppt_w*2)" calcmode="lin" valueType="num">
                                      <p:cBhvr rctx="PPT">
                                        <p:cTn id="22" dur="500" autoRev="1" fill="hold">
                                          <p:stCondLst>
                                            <p:cond delay="0"/>
                                          </p:stCondLst>
                                        </p:cTn>
                                        <p:tgtEl>
                                          <p:spTgt spid="6"/>
                                        </p:tgtEl>
                                        <p:attrNameLst>
                                          <p:attrName>ppt_w</p:attrName>
                                        </p:attrNameLst>
                                      </p:cBhvr>
                                    </p:anim>
                                    <p:anim by="(#ppt_w*0.50)" calcmode="lin" valueType="num">
                                      <p:cBhvr>
                                        <p:cTn id="23" dur="500" decel="50000" autoRev="1" fill="hold">
                                          <p:stCondLst>
                                            <p:cond delay="0"/>
                                          </p:stCondLst>
                                        </p:cTn>
                                        <p:tgtEl>
                                          <p:spTgt spid="6"/>
                                        </p:tgtEl>
                                        <p:attrNameLst>
                                          <p:attrName>ppt_x</p:attrName>
                                        </p:attrNameLst>
                                      </p:cBhvr>
                                    </p:anim>
                                    <p:anim from="(-#ppt_h/2)" to="(#ppt_y)" calcmode="lin" valueType="num">
                                      <p:cBhvr>
                                        <p:cTn id="24" dur="1000" fill="hold">
                                          <p:stCondLst>
                                            <p:cond delay="0"/>
                                          </p:stCondLst>
                                        </p:cTn>
                                        <p:tgtEl>
                                          <p:spTgt spid="6"/>
                                        </p:tgtEl>
                                        <p:attrNameLst>
                                          <p:attrName>ppt_y</p:attrName>
                                        </p:attrNameLst>
                                      </p:cBhvr>
                                    </p:anim>
                                    <p:animRot by="21600000">
                                      <p:cBhvr>
                                        <p:cTn id="25"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bg2"/>
          </a:fgClr>
          <a:bgClr>
            <a:srgbClr val="00B0F0"/>
          </a:bgClr>
        </a:pattFill>
        <a:effectLst/>
      </p:bgPr>
    </p:bg>
    <p:spTree>
      <p:nvGrpSpPr>
        <p:cNvPr id="1" name=""/>
        <p:cNvGrpSpPr/>
        <p:nvPr/>
      </p:nvGrpSpPr>
      <p:grpSpPr>
        <a:xfrm>
          <a:off x="0" y="0"/>
          <a:ext cx="0" cy="0"/>
          <a:chOff x="0" y="0"/>
          <a:chExt cx="0" cy="0"/>
        </a:xfrm>
      </p:grpSpPr>
      <p:sp>
        <p:nvSpPr>
          <p:cNvPr id="2" name="Bevel 1"/>
          <p:cNvSpPr/>
          <p:nvPr/>
        </p:nvSpPr>
        <p:spPr>
          <a:xfrm>
            <a:off x="1195754" y="787791"/>
            <a:ext cx="10255348" cy="5092505"/>
          </a:xfrm>
          <a:prstGeom prst="bevel">
            <a:avLst/>
          </a:prstGeom>
          <a:pattFill prst="openDmnd">
            <a:fgClr>
              <a:schemeClr val="accent1"/>
            </a:fgClr>
            <a:bgClr>
              <a:schemeClr val="accent4">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dirty="0" smtClean="0">
              <a:solidFill>
                <a:schemeClr val="accent1">
                  <a:lumMod val="60000"/>
                  <a:lumOff val="40000"/>
                </a:schemeClr>
              </a:solidFill>
            </a:endParaRPr>
          </a:p>
          <a:p>
            <a:pPr algn="ctr"/>
            <a:endParaRPr lang="bn-IN" sz="3200" dirty="0">
              <a:solidFill>
                <a:schemeClr val="accent1">
                  <a:lumMod val="60000"/>
                  <a:lumOff val="40000"/>
                </a:schemeClr>
              </a:solidFill>
            </a:endParaRPr>
          </a:p>
          <a:p>
            <a:pPr algn="ctr"/>
            <a:endParaRPr lang="bn-IN" sz="3200" dirty="0" smtClean="0">
              <a:solidFill>
                <a:schemeClr val="accent1">
                  <a:lumMod val="60000"/>
                  <a:lumOff val="40000"/>
                </a:schemeClr>
              </a:solidFill>
            </a:endParaRPr>
          </a:p>
          <a:p>
            <a:pPr algn="ctr"/>
            <a:endParaRPr lang="bn-IN" sz="3200" dirty="0">
              <a:solidFill>
                <a:schemeClr val="accent1">
                  <a:lumMod val="60000"/>
                  <a:lumOff val="40000"/>
                </a:schemeClr>
              </a:solidFill>
            </a:endParaRPr>
          </a:p>
          <a:p>
            <a:pPr algn="ctr"/>
            <a:endParaRPr lang="bn-IN" sz="3200" dirty="0" smtClean="0">
              <a:solidFill>
                <a:schemeClr val="accent1">
                  <a:lumMod val="60000"/>
                  <a:lumOff val="40000"/>
                </a:schemeClr>
              </a:solidFill>
            </a:endParaRPr>
          </a:p>
          <a:p>
            <a:pPr algn="ctr"/>
            <a:endParaRPr lang="bn-IN" sz="3200" dirty="0">
              <a:solidFill>
                <a:schemeClr val="accent1">
                  <a:lumMod val="60000"/>
                  <a:lumOff val="40000"/>
                </a:schemeClr>
              </a:solidFill>
            </a:endParaRPr>
          </a:p>
          <a:p>
            <a:pPr algn="ctr"/>
            <a:r>
              <a:rPr lang="bn-IN" sz="3200" dirty="0" smtClean="0">
                <a:solidFill>
                  <a:schemeClr val="bg1">
                    <a:lumMod val="95000"/>
                    <a:lumOff val="5000"/>
                  </a:schemeClr>
                </a:solidFill>
              </a:rPr>
              <a:t>এই পাঠ শেষে শিক্ষার্থীরা যা যা শিখতে পারবে------</a:t>
            </a:r>
          </a:p>
          <a:p>
            <a:pPr marL="457200" indent="-457200">
              <a:buFont typeface="Wingdings" panose="05000000000000000000" pitchFamily="2" charset="2"/>
              <a:buChar char="v"/>
            </a:pPr>
            <a:r>
              <a:rPr lang="bn-IN" sz="3200" dirty="0" smtClean="0">
                <a:solidFill>
                  <a:schemeClr val="accent4">
                    <a:lumMod val="20000"/>
                    <a:lumOff val="80000"/>
                  </a:schemeClr>
                </a:solidFill>
              </a:rPr>
              <a:t>ট্রান্সফরমার কী তা বলতে পারবে</a:t>
            </a:r>
          </a:p>
          <a:p>
            <a:pPr marL="457200" indent="-457200">
              <a:buFont typeface="Wingdings" panose="05000000000000000000" pitchFamily="2" charset="2"/>
              <a:buChar char="v"/>
            </a:pPr>
            <a:r>
              <a:rPr lang="bn-IN" sz="3200" dirty="0" smtClean="0">
                <a:solidFill>
                  <a:schemeClr val="accent4">
                    <a:lumMod val="20000"/>
                    <a:lumOff val="80000"/>
                  </a:schemeClr>
                </a:solidFill>
              </a:rPr>
              <a:t>ট্রান্সফরমারের প্রধান অংশ সম্পর্কে বলতে পারবে</a:t>
            </a:r>
          </a:p>
          <a:p>
            <a:pPr marL="457200" indent="-457200">
              <a:buFont typeface="Wingdings" panose="05000000000000000000" pitchFamily="2" charset="2"/>
              <a:buChar char="v"/>
            </a:pPr>
            <a:r>
              <a:rPr lang="bn-IN" sz="3200" dirty="0" smtClean="0">
                <a:solidFill>
                  <a:schemeClr val="accent4">
                    <a:lumMod val="20000"/>
                    <a:lumOff val="80000"/>
                  </a:schemeClr>
                </a:solidFill>
              </a:rPr>
              <a:t>ট্রান্সফরমারের শ্রেণীবিভাগ করতে পারবে</a:t>
            </a:r>
          </a:p>
          <a:p>
            <a:pPr marL="457200" indent="-457200">
              <a:buFont typeface="Wingdings" panose="05000000000000000000" pitchFamily="2" charset="2"/>
              <a:buChar char="v"/>
            </a:pPr>
            <a:r>
              <a:rPr lang="bn-IN" sz="3200" dirty="0" smtClean="0">
                <a:solidFill>
                  <a:schemeClr val="accent4">
                    <a:lumMod val="20000"/>
                    <a:lumOff val="80000"/>
                  </a:schemeClr>
                </a:solidFill>
              </a:rPr>
              <a:t>ট্রান্সফরমার কিভাবে কাজ করে তা বলতে পারবে</a:t>
            </a:r>
          </a:p>
          <a:p>
            <a:pPr marL="457200" indent="-457200">
              <a:buFont typeface="Wingdings" panose="05000000000000000000" pitchFamily="2" charset="2"/>
              <a:buChar char="v"/>
            </a:pPr>
            <a:r>
              <a:rPr lang="bn-IN" sz="3200" dirty="0" smtClean="0">
                <a:solidFill>
                  <a:schemeClr val="accent4">
                    <a:lumMod val="20000"/>
                    <a:lumOff val="80000"/>
                  </a:schemeClr>
                </a:solidFill>
              </a:rPr>
              <a:t>ট্রান্সফরমার সম্পর্কিত গানিতিক সমস্যার সমাধান করতে পারবে</a:t>
            </a:r>
          </a:p>
          <a:p>
            <a:pPr marL="457200" indent="-457200" algn="ctr">
              <a:buFont typeface="Wingdings" panose="05000000000000000000" pitchFamily="2" charset="2"/>
              <a:buChar char="v"/>
            </a:pPr>
            <a:endParaRPr lang="bn-IN" sz="3200" dirty="0" smtClean="0">
              <a:solidFill>
                <a:schemeClr val="accent1">
                  <a:lumMod val="60000"/>
                  <a:lumOff val="40000"/>
                </a:schemeClr>
              </a:solidFill>
            </a:endParaRPr>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bn-IN" dirty="0"/>
          </a:p>
        </p:txBody>
      </p:sp>
    </p:spTree>
    <p:extLst>
      <p:ext uri="{BB962C8B-B14F-4D97-AF65-F5344CB8AC3E}">
        <p14:creationId xmlns:p14="http://schemas.microsoft.com/office/powerpoint/2010/main" val="31681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Scale>
                                      <p:cBhvr>
                                        <p:cTn id="16"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xEl>
                                              <p:pRg st="6" end="6"/>
                                            </p:txEl>
                                          </p:spTgt>
                                        </p:tgtEl>
                                        <p:attrNameLst>
                                          <p:attrName>ppt_x</p:attrName>
                                          <p:attrName>ppt_y</p:attrName>
                                        </p:attrNameLst>
                                      </p:cBhvr>
                                    </p:animMotion>
                                    <p:animEffect transition="in" filter="fade">
                                      <p:cBhvr>
                                        <p:cTn id="18" dur="1000"/>
                                        <p:tgtEl>
                                          <p:spTgt spid="2">
                                            <p:txEl>
                                              <p:pRg st="6" end="6"/>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Scale>
                                      <p:cBhvr>
                                        <p:cTn id="21" dur="1000" decel="50000" fill="hold">
                                          <p:stCondLst>
                                            <p:cond delay="0"/>
                                          </p:stCondLst>
                                        </p:cTn>
                                        <p:tgtEl>
                                          <p:spTgt spid="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xEl>
                                              <p:pRg st="7" end="7"/>
                                            </p:txEl>
                                          </p:spTgt>
                                        </p:tgtEl>
                                        <p:attrNameLst>
                                          <p:attrName>ppt_x</p:attrName>
                                          <p:attrName>ppt_y</p:attrName>
                                        </p:attrNameLst>
                                      </p:cBhvr>
                                    </p:animMotion>
                                    <p:animEffect transition="in" filter="fade">
                                      <p:cBhvr>
                                        <p:cTn id="23" dur="1000"/>
                                        <p:tgtEl>
                                          <p:spTgt spid="2">
                                            <p:txEl>
                                              <p:pRg st="7" end="7"/>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Scale>
                                      <p:cBhvr>
                                        <p:cTn id="26" dur="1000" decel="50000" fill="hold">
                                          <p:stCondLst>
                                            <p:cond delay="0"/>
                                          </p:stCondLst>
                                        </p:cTn>
                                        <p:tgtEl>
                                          <p:spTgt spid="2">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
                                            <p:txEl>
                                              <p:pRg st="8" end="8"/>
                                            </p:txEl>
                                          </p:spTgt>
                                        </p:tgtEl>
                                        <p:attrNameLst>
                                          <p:attrName>ppt_x</p:attrName>
                                          <p:attrName>ppt_y</p:attrName>
                                        </p:attrNameLst>
                                      </p:cBhvr>
                                    </p:animMotion>
                                    <p:animEffect transition="in" filter="fade">
                                      <p:cBhvr>
                                        <p:cTn id="28" dur="1000"/>
                                        <p:tgtEl>
                                          <p:spTgt spid="2">
                                            <p:txEl>
                                              <p:pRg st="8" end="8"/>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Scale>
                                      <p:cBhvr>
                                        <p:cTn id="31" dur="1000" decel="50000" fill="hold">
                                          <p:stCondLst>
                                            <p:cond delay="0"/>
                                          </p:stCondLst>
                                        </p:cTn>
                                        <p:tgtEl>
                                          <p:spTgt spid="2">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2">
                                            <p:txEl>
                                              <p:pRg st="9" end="9"/>
                                            </p:txEl>
                                          </p:spTgt>
                                        </p:tgtEl>
                                        <p:attrNameLst>
                                          <p:attrName>ppt_x</p:attrName>
                                          <p:attrName>ppt_y</p:attrName>
                                        </p:attrNameLst>
                                      </p:cBhvr>
                                    </p:animMotion>
                                    <p:animEffect transition="in" filter="fade">
                                      <p:cBhvr>
                                        <p:cTn id="33" dur="1000"/>
                                        <p:tgtEl>
                                          <p:spTgt spid="2">
                                            <p:txEl>
                                              <p:pRg st="9" end="9"/>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Scale>
                                      <p:cBhvr>
                                        <p:cTn id="36" dur="1000" decel="50000" fill="hold">
                                          <p:stCondLst>
                                            <p:cond delay="0"/>
                                          </p:stCondLst>
                                        </p:cTn>
                                        <p:tgtEl>
                                          <p:spTgt spid="2">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
                                            <p:txEl>
                                              <p:pRg st="10" end="10"/>
                                            </p:txEl>
                                          </p:spTgt>
                                        </p:tgtEl>
                                        <p:attrNameLst>
                                          <p:attrName>ppt_x</p:attrName>
                                          <p:attrName>ppt_y</p:attrName>
                                        </p:attrNameLst>
                                      </p:cBhvr>
                                    </p:animMotion>
                                    <p:animEffect transition="in" filter="fade">
                                      <p:cBhvr>
                                        <p:cTn id="38" dur="1000"/>
                                        <p:tgtEl>
                                          <p:spTgt spid="2">
                                            <p:txEl>
                                              <p:pRg st="10" end="10"/>
                                            </p:txEl>
                                          </p:spTgt>
                                        </p:tgtEl>
                                      </p:cBhvr>
                                    </p:animEffect>
                                  </p:childTnLst>
                                </p:cTn>
                              </p:par>
                              <p:par>
                                <p:cTn id="39" presetID="52"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Scale>
                                      <p:cBhvr>
                                        <p:cTn id="41" dur="1000" decel="50000" fill="hold">
                                          <p:stCondLst>
                                            <p:cond delay="0"/>
                                          </p:stCondLst>
                                        </p:cTn>
                                        <p:tgtEl>
                                          <p:spTgt spid="2">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
                                            <p:txEl>
                                              <p:pRg st="11" end="11"/>
                                            </p:txEl>
                                          </p:spTgt>
                                        </p:tgtEl>
                                        <p:attrNameLst>
                                          <p:attrName>ppt_x</p:attrName>
                                          <p:attrName>ppt_y</p:attrName>
                                        </p:attrNameLst>
                                      </p:cBhvr>
                                    </p:animMotion>
                                    <p:animEffect transition="in" filter="fade">
                                      <p:cBhvr>
                                        <p:cTn id="43"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FilmGrain/>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ight Arrow 1"/>
          <p:cNvSpPr/>
          <p:nvPr/>
        </p:nvSpPr>
        <p:spPr>
          <a:xfrm>
            <a:off x="235123" y="0"/>
            <a:ext cx="7906043" cy="703385"/>
          </a:xfrm>
          <a:prstGeom prst="rightArrow">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lumMod val="95000"/>
                  </a:schemeClr>
                </a:solidFill>
              </a:rPr>
              <a:t>নিচের</a:t>
            </a:r>
            <a:r>
              <a:rPr lang="en-US" sz="2400" dirty="0" smtClean="0">
                <a:solidFill>
                  <a:schemeClr val="tx1">
                    <a:lumMod val="95000"/>
                  </a:schemeClr>
                </a:solidFill>
              </a:rPr>
              <a:t> </a:t>
            </a:r>
            <a:r>
              <a:rPr lang="en-US" sz="2400" dirty="0" err="1" smtClean="0">
                <a:solidFill>
                  <a:schemeClr val="tx1">
                    <a:lumMod val="95000"/>
                  </a:schemeClr>
                </a:solidFill>
              </a:rPr>
              <a:t>চিত্র</a:t>
            </a:r>
            <a:r>
              <a:rPr lang="bn-IN" sz="2400" dirty="0" smtClean="0">
                <a:solidFill>
                  <a:schemeClr val="tx1">
                    <a:lumMod val="95000"/>
                  </a:schemeClr>
                </a:solidFill>
              </a:rPr>
              <a:t>গুলো</a:t>
            </a:r>
            <a:r>
              <a:rPr lang="en-US" sz="2400" dirty="0" smtClean="0">
                <a:solidFill>
                  <a:schemeClr val="tx1">
                    <a:lumMod val="95000"/>
                  </a:schemeClr>
                </a:solidFill>
              </a:rPr>
              <a:t> </a:t>
            </a:r>
            <a:r>
              <a:rPr lang="en-US" sz="2400" dirty="0" err="1" smtClean="0">
                <a:solidFill>
                  <a:schemeClr val="tx1">
                    <a:lumMod val="95000"/>
                  </a:schemeClr>
                </a:solidFill>
              </a:rPr>
              <a:t>লক্ষ্য</a:t>
            </a:r>
            <a:r>
              <a:rPr lang="en-US" sz="2400" dirty="0" smtClean="0">
                <a:solidFill>
                  <a:schemeClr val="tx1">
                    <a:lumMod val="95000"/>
                  </a:schemeClr>
                </a:solidFill>
              </a:rPr>
              <a:t> </a:t>
            </a:r>
            <a:r>
              <a:rPr lang="en-US" sz="2400" dirty="0" err="1" smtClean="0">
                <a:solidFill>
                  <a:schemeClr val="tx1">
                    <a:lumMod val="95000"/>
                  </a:schemeClr>
                </a:solidFill>
              </a:rPr>
              <a:t>করো</a:t>
            </a:r>
            <a:r>
              <a:rPr lang="en-US" sz="2400" dirty="0" smtClean="0">
                <a:solidFill>
                  <a:schemeClr val="tx1">
                    <a:lumMod val="95000"/>
                  </a:schemeClr>
                </a:solidFill>
              </a:rPr>
              <a:t> </a:t>
            </a:r>
            <a:r>
              <a:rPr lang="en-US" sz="2400" dirty="0" err="1" smtClean="0">
                <a:solidFill>
                  <a:schemeClr val="tx1">
                    <a:lumMod val="95000"/>
                  </a:schemeClr>
                </a:solidFill>
              </a:rPr>
              <a:t>এবং</a:t>
            </a:r>
            <a:r>
              <a:rPr lang="en-US" sz="2400" dirty="0" smtClean="0">
                <a:solidFill>
                  <a:schemeClr val="tx1">
                    <a:lumMod val="95000"/>
                  </a:schemeClr>
                </a:solidFill>
              </a:rPr>
              <a:t> </a:t>
            </a:r>
            <a:r>
              <a:rPr lang="en-US" sz="2400" dirty="0" err="1" smtClean="0">
                <a:solidFill>
                  <a:schemeClr val="tx1">
                    <a:lumMod val="95000"/>
                  </a:schemeClr>
                </a:solidFill>
              </a:rPr>
              <a:t>উত্তর</a:t>
            </a:r>
            <a:r>
              <a:rPr lang="en-US" sz="2400" dirty="0" smtClean="0">
                <a:solidFill>
                  <a:schemeClr val="tx1">
                    <a:lumMod val="95000"/>
                  </a:schemeClr>
                </a:solidFill>
              </a:rPr>
              <a:t> </a:t>
            </a:r>
            <a:r>
              <a:rPr lang="en-US" sz="2400" dirty="0" err="1" smtClean="0">
                <a:solidFill>
                  <a:schemeClr val="tx1">
                    <a:lumMod val="95000"/>
                  </a:schemeClr>
                </a:solidFill>
              </a:rPr>
              <a:t>দাও</a:t>
            </a:r>
            <a:r>
              <a:rPr lang="en-US" sz="2400" dirty="0" smtClean="0">
                <a:solidFill>
                  <a:schemeClr val="tx1">
                    <a:lumMod val="95000"/>
                  </a:schemeClr>
                </a:solidFill>
              </a:rPr>
              <a:t> </a:t>
            </a:r>
            <a:endParaRPr lang="en-US" sz="2400" dirty="0">
              <a:solidFill>
                <a:schemeClr val="tx1">
                  <a:lumMod val="9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23" y="703385"/>
            <a:ext cx="2938160" cy="443132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786" y="742584"/>
            <a:ext cx="5863712" cy="4392124"/>
          </a:xfrm>
          <a:prstGeom prst="rect">
            <a:avLst/>
          </a:prstGeom>
        </p:spPr>
      </p:pic>
      <p:sp>
        <p:nvSpPr>
          <p:cNvPr id="6" name="Rounded Rectangle 5"/>
          <p:cNvSpPr/>
          <p:nvPr/>
        </p:nvSpPr>
        <p:spPr>
          <a:xfrm>
            <a:off x="464235" y="5514535"/>
            <a:ext cx="7554350" cy="858130"/>
          </a:xfrm>
          <a:prstGeom prst="roundRect">
            <a:avLst/>
          </a:prstGeom>
          <a:blipFill>
            <a:blip r:embed="rId6"/>
            <a:tile tx="0" ty="0" sx="100000" sy="100000" flip="none" algn="tl"/>
          </a:blip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bg2">
                    <a:lumMod val="75000"/>
                  </a:schemeClr>
                </a:solidFill>
              </a:rPr>
              <a:t>অভিনন্দন শিক্ষার্থী বন্ধুরা- তোমরা সঠিক উত্তর দিয়েছো---</a:t>
            </a:r>
          </a:p>
          <a:p>
            <a:pPr algn="ctr"/>
            <a:r>
              <a:rPr lang="bn-IN" sz="2800" dirty="0" smtClean="0">
                <a:solidFill>
                  <a:srgbClr val="002060"/>
                </a:solidFill>
              </a:rPr>
              <a:t>আমাদের আজকের পাঠের বিষয়--ট্রান্সফরমার</a:t>
            </a:r>
            <a:endParaRPr lang="en-US" sz="2800" dirty="0">
              <a:solidFill>
                <a:srgbClr val="002060"/>
              </a:solidFill>
            </a:endParaRPr>
          </a:p>
        </p:txBody>
      </p:sp>
    </p:spTree>
    <p:extLst>
      <p:ext uri="{BB962C8B-B14F-4D97-AF65-F5344CB8AC3E}">
        <p14:creationId xmlns:p14="http://schemas.microsoft.com/office/powerpoint/2010/main" val="4231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accent3">
              <a:lumMod val="75000"/>
            </a:schemeClr>
          </a:fgClr>
          <a:bgClr>
            <a:srgbClr val="666633"/>
          </a:bgClr>
        </a:pattFill>
        <a:effectLst/>
      </p:bgPr>
    </p:bg>
    <p:spTree>
      <p:nvGrpSpPr>
        <p:cNvPr id="1" name=""/>
        <p:cNvGrpSpPr/>
        <p:nvPr/>
      </p:nvGrpSpPr>
      <p:grpSpPr>
        <a:xfrm>
          <a:off x="0" y="0"/>
          <a:ext cx="0" cy="0"/>
          <a:chOff x="0" y="0"/>
          <a:chExt cx="0" cy="0"/>
        </a:xfrm>
      </p:grpSpPr>
      <p:sp>
        <p:nvSpPr>
          <p:cNvPr id="2" name="Down Ribbon 1"/>
          <p:cNvSpPr/>
          <p:nvPr/>
        </p:nvSpPr>
        <p:spPr>
          <a:xfrm>
            <a:off x="2421228" y="115910"/>
            <a:ext cx="6297770" cy="1918555"/>
          </a:xfrm>
          <a:prstGeom prst="ribbon">
            <a:avLst/>
          </a:prstGeom>
          <a:blipFill>
            <a:blip r:embed="rId2"/>
            <a:tile tx="0" ty="0" sx="100000" sy="100000" flip="none" algn="tl"/>
          </a:blip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2">
                    <a:lumMod val="75000"/>
                  </a:schemeClr>
                </a:solidFill>
              </a:rPr>
              <a:t>ট্রান্সফরমার কী?</a:t>
            </a:r>
            <a:endParaRPr lang="en-US" sz="3200" dirty="0">
              <a:solidFill>
                <a:schemeClr val="bg2">
                  <a:lumMod val="75000"/>
                </a:schemeClr>
              </a:solidFill>
            </a:endParaRPr>
          </a:p>
        </p:txBody>
      </p:sp>
      <p:sp>
        <p:nvSpPr>
          <p:cNvPr id="4" name="Horizontal Scroll 3"/>
          <p:cNvSpPr/>
          <p:nvPr/>
        </p:nvSpPr>
        <p:spPr>
          <a:xfrm>
            <a:off x="479291" y="1606094"/>
            <a:ext cx="11359167" cy="5054958"/>
          </a:xfrm>
          <a:prstGeom prst="horizont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bg2">
                    <a:lumMod val="75000"/>
                  </a:schemeClr>
                </a:solidFill>
              </a:rPr>
              <a:t>ট্রান্সফরমার হলো একটি স্থির বৈদ্যুতিক ডিভাইস বা সরঞ্জাম যার দ্বারা পরিবর্তী তড়িৎ ব্যব্স্থায় অপরিবর্তিত কম্পাংকতে নির্দিষ্ট পরিমান বিদ্যুৎ শক্তিকে ভোল্টেজের মান অনুযায়ী কমিয়ে বা বাড়িয়ে এক সার্কিট হতে অপর সার্কিটে স্থানান্তর করা যায়।</a:t>
            </a:r>
          </a:p>
          <a:p>
            <a:endParaRPr lang="bn-IN" sz="2800" dirty="0" smtClean="0">
              <a:solidFill>
                <a:schemeClr val="bg2">
                  <a:lumMod val="75000"/>
                </a:schemeClr>
              </a:solidFill>
            </a:endParaRPr>
          </a:p>
          <a:p>
            <a:r>
              <a:rPr lang="bn-IN" sz="2800" dirty="0" smtClean="0">
                <a:solidFill>
                  <a:schemeClr val="bg2">
                    <a:lumMod val="75000"/>
                  </a:schemeClr>
                </a:solidFill>
              </a:rPr>
              <a:t>এসি ব্যবস্থায় কম ভোল্টেজকে বেশি ভোল্টেজে বা বেশি ভোল্টেজকে কম ভোল্টেজে রূপান্তর করার জন্য ট্রান্সফরমার ব্যবহার করা হয়।</a:t>
            </a:r>
            <a:endParaRPr lang="en-US" sz="2800" dirty="0">
              <a:solidFill>
                <a:schemeClr val="bg2">
                  <a:lumMod val="75000"/>
                </a:schemeClr>
              </a:solidFill>
            </a:endParaRPr>
          </a:p>
        </p:txBody>
      </p:sp>
    </p:spTree>
    <p:extLst>
      <p:ext uri="{BB962C8B-B14F-4D97-AF65-F5344CB8AC3E}">
        <p14:creationId xmlns:p14="http://schemas.microsoft.com/office/powerpoint/2010/main" val="23506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edge">
                                      <p:cBhvr>
                                        <p:cTn id="27" dur="2000"/>
                                        <p:tgtEl>
                                          <p:spTgt spid="4">
                                            <p:txEl>
                                              <p:pRg st="0" end="0"/>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edge">
                                      <p:cBhvr>
                                        <p:cTn id="3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entagon 1"/>
          <p:cNvSpPr/>
          <p:nvPr/>
        </p:nvSpPr>
        <p:spPr>
          <a:xfrm>
            <a:off x="3165231" y="126611"/>
            <a:ext cx="4740813" cy="970670"/>
          </a:xfrm>
          <a:prstGeom prst="homePlat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bg1">
                    <a:lumMod val="95000"/>
                    <a:lumOff val="5000"/>
                  </a:schemeClr>
                </a:solidFill>
              </a:rPr>
              <a:t>ট্রান্সফরমারের গঠন</a:t>
            </a:r>
            <a:endParaRPr lang="en-US" sz="4000" dirty="0">
              <a:solidFill>
                <a:schemeClr val="bg1">
                  <a:lumMod val="95000"/>
                  <a:lumOff val="5000"/>
                </a:schemeClr>
              </a:solidFill>
            </a:endParaRPr>
          </a:p>
        </p:txBody>
      </p:sp>
      <p:sp>
        <p:nvSpPr>
          <p:cNvPr id="3" name="Rounded Rectangle 2"/>
          <p:cNvSpPr/>
          <p:nvPr/>
        </p:nvSpPr>
        <p:spPr>
          <a:xfrm>
            <a:off x="168811" y="1223890"/>
            <a:ext cx="11844997" cy="1561514"/>
          </a:xfrm>
          <a:prstGeom prst="roundRect">
            <a:avLst/>
          </a:prstGeom>
          <a:pattFill prst="pct40">
            <a:fgClr>
              <a:schemeClr val="accent1"/>
            </a:fgClr>
            <a:bgClr>
              <a:srgbClr val="800000"/>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a:blipFill>
                  <a:blip r:embed="rId3"/>
                  <a:tile tx="0" ty="0" sx="100000" sy="100000" flip="none" algn="tl"/>
                </a:blipFill>
              </a:rPr>
              <a:t>একটি অন্তরিত কাঁচা লোহা বা ইস্পাতের আয়তাকার, বর্গাকার, বৃত্তাকার, দন্ডাকৃতির মজ্জা বা কোরের দুই বিপরীত বাহুতে অন্তরিত তামার তার পেঁচিয়ে ট্রান্সফরমার তৈরী করা হয়।</a:t>
            </a:r>
            <a:endParaRPr 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a:blipFill>
                <a:blip r:embed="rId3"/>
                <a:tile tx="0" ty="0" sx="100000" sy="100000" flip="none" algn="tl"/>
              </a:blipFill>
            </a:endParaRPr>
          </a:p>
        </p:txBody>
      </p:sp>
      <p:sp>
        <p:nvSpPr>
          <p:cNvPr id="4" name="Round Same Side Corner Rectangle 3"/>
          <p:cNvSpPr/>
          <p:nvPr/>
        </p:nvSpPr>
        <p:spPr>
          <a:xfrm>
            <a:off x="168811" y="2912012"/>
            <a:ext cx="11844997" cy="3770141"/>
          </a:xfrm>
          <a:prstGeom prst="round2Same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dirty="0" smtClean="0"/>
          </a:p>
          <a:p>
            <a:pPr algn="ctr"/>
            <a:endParaRPr lang="bn-IN" sz="3200" dirty="0"/>
          </a:p>
          <a:p>
            <a:pPr algn="ctr"/>
            <a:endParaRPr lang="bn-IN" sz="3200" dirty="0" smtClean="0"/>
          </a:p>
          <a:p>
            <a:pPr algn="ctr"/>
            <a:r>
              <a:rPr lang="bn-IN" sz="3200" dirty="0" smtClean="0">
                <a:solidFill>
                  <a:schemeClr val="bg2">
                    <a:lumMod val="75000"/>
                  </a:schemeClr>
                </a:solidFill>
              </a:rPr>
              <a:t>ট্রান্সফরমারের দুটি উইন্ডিং থাকে----যথাঃ</a:t>
            </a:r>
          </a:p>
          <a:p>
            <a:pPr algn="ctr"/>
            <a:r>
              <a:rPr lang="bn-IN" sz="3200" dirty="0" smtClean="0">
                <a:solidFill>
                  <a:schemeClr val="bg2">
                    <a:lumMod val="75000"/>
                  </a:schemeClr>
                </a:solidFill>
              </a:rPr>
              <a:t>১। মূখ্য বা প্রাইমারী কুন্ডলী/উইন্ডিং</a:t>
            </a:r>
          </a:p>
          <a:p>
            <a:pPr algn="ctr"/>
            <a:r>
              <a:rPr lang="bn-IN" sz="3200" dirty="0" smtClean="0">
                <a:solidFill>
                  <a:schemeClr val="bg2">
                    <a:lumMod val="75000"/>
                  </a:schemeClr>
                </a:solidFill>
              </a:rPr>
              <a:t>   ২।গৌণ বা সেকেন্ডারী কুন্ডলী/উইন্ডিং</a:t>
            </a:r>
          </a:p>
          <a:p>
            <a:pPr algn="ctr"/>
            <a:endParaRPr lang="bn-IN" sz="3200" dirty="0" smtClean="0">
              <a:solidFill>
                <a:schemeClr val="bg2">
                  <a:lumMod val="75000"/>
                </a:schemeClr>
              </a:solidFill>
            </a:endParaRPr>
          </a:p>
          <a:p>
            <a:r>
              <a:rPr lang="bn-IN" sz="3200" dirty="0" smtClean="0">
                <a:solidFill>
                  <a:schemeClr val="bg1">
                    <a:lumMod val="95000"/>
                    <a:lumOff val="5000"/>
                  </a:schemeClr>
                </a:solidFill>
              </a:rPr>
              <a:t>কোরের যে বাহুতে পরিবর্তী প্রবাহ বা বিভব(এসি) প্রয়োগ করা হয় তাকে মূখ্য কুন্ডলী বলে এবং যে কুন্ডলীতে পরিবর্তী বিভব আবিষ্ট হয় গৌণ কুন্ডলী বলে </a:t>
            </a:r>
          </a:p>
          <a:p>
            <a:pPr algn="ctr"/>
            <a:endParaRPr lang="bn-IN" dirty="0"/>
          </a:p>
          <a:p>
            <a:pPr algn="ctr"/>
            <a:endParaRPr lang="bn-IN" dirty="0" smtClean="0"/>
          </a:p>
          <a:p>
            <a:pPr algn="ctr"/>
            <a:endParaRPr lang="bn-IN" dirty="0"/>
          </a:p>
          <a:p>
            <a:pPr algn="ctr"/>
            <a:endParaRPr lang="bn-IN" dirty="0" smtClean="0"/>
          </a:p>
          <a:p>
            <a:pPr algn="ctr"/>
            <a:endParaRPr lang="en-US" dirty="0"/>
          </a:p>
        </p:txBody>
      </p:sp>
    </p:spTree>
    <p:extLst>
      <p:ext uri="{BB962C8B-B14F-4D97-AF65-F5344CB8AC3E}">
        <p14:creationId xmlns:p14="http://schemas.microsoft.com/office/powerpoint/2010/main" val="543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strips(downLeft)">
                                      <p:cBhvr>
                                        <p:cTn id="34" dur="500"/>
                                        <p:tgtEl>
                                          <p:spTgt spid="4">
                                            <p:txEl>
                                              <p:pRg st="3" end="3"/>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strips(downLeft)">
                                      <p:cBhvr>
                                        <p:cTn id="37" dur="500"/>
                                        <p:tgtEl>
                                          <p:spTgt spid="4">
                                            <p:txEl>
                                              <p:pRg st="4" end="4"/>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strips(downLeft)">
                                      <p:cBhvr>
                                        <p:cTn id="40" dur="500"/>
                                        <p:tgtEl>
                                          <p:spTgt spid="4">
                                            <p:txEl>
                                              <p:pRg st="5" end="5"/>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strips(downLeft)">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lowchart: Predefined Process 1"/>
          <p:cNvSpPr/>
          <p:nvPr/>
        </p:nvSpPr>
        <p:spPr>
          <a:xfrm>
            <a:off x="2090059" y="246742"/>
            <a:ext cx="7939313" cy="1001485"/>
          </a:xfrm>
          <a:prstGeom prst="flowChartPredefinedProcess">
            <a:avLst/>
          </a:prstGeom>
          <a:pattFill prst="divot">
            <a:fgClr>
              <a:schemeClr val="accent1"/>
            </a:fgClr>
            <a:bgClr>
              <a:schemeClr val="accent5">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accent3">
                    <a:lumMod val="60000"/>
                    <a:lumOff val="40000"/>
                  </a:schemeClr>
                </a:solidFill>
              </a:rPr>
              <a:t>ট্রান্সফরমারের শ্রেণীবিভাগ</a:t>
            </a:r>
            <a:endParaRPr lang="en-US" sz="4000" dirty="0">
              <a:solidFill>
                <a:schemeClr val="accent3">
                  <a:lumMod val="60000"/>
                  <a:lumOff val="40000"/>
                </a:schemeClr>
              </a:solidFill>
            </a:endParaRPr>
          </a:p>
        </p:txBody>
      </p:sp>
      <p:sp>
        <p:nvSpPr>
          <p:cNvPr id="3" name="Flowchart: Alternate Process 2"/>
          <p:cNvSpPr/>
          <p:nvPr/>
        </p:nvSpPr>
        <p:spPr>
          <a:xfrm>
            <a:off x="146051" y="1349827"/>
            <a:ext cx="11827328" cy="5399315"/>
          </a:xfrm>
          <a:prstGeom prst="flowChartAlternateProcess">
            <a:avLst/>
          </a:prstGeom>
          <a:pattFill prst="smCheck">
            <a:fgClr>
              <a:schemeClr val="accent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r>
              <a:rPr lang="bn-IN" sz="4400" dirty="0" smtClean="0">
                <a:solidFill>
                  <a:schemeClr val="accent3">
                    <a:lumMod val="75000"/>
                  </a:schemeClr>
                </a:solidFill>
              </a:rPr>
              <a:t>ট্রান্সফরমার</a:t>
            </a:r>
            <a:r>
              <a:rPr lang="bn-IN" sz="3600" dirty="0" smtClean="0">
                <a:solidFill>
                  <a:schemeClr val="accent3">
                    <a:lumMod val="75000"/>
                  </a:schemeClr>
                </a:solidFill>
              </a:rPr>
              <a:t> দুই প্রকার---যথাঃ</a:t>
            </a:r>
          </a:p>
          <a:p>
            <a:pPr algn="ctr"/>
            <a:r>
              <a:rPr lang="bn-IN" sz="3200" dirty="0" smtClean="0">
                <a:solidFill>
                  <a:schemeClr val="accent3">
                    <a:lumMod val="60000"/>
                    <a:lumOff val="40000"/>
                  </a:schemeClr>
                </a:solidFill>
              </a:rPr>
              <a:t>১। স্টেপ আপ  বা  আরোহী ট্রান্সফরমার</a:t>
            </a:r>
          </a:p>
          <a:p>
            <a:pPr algn="ctr"/>
            <a:r>
              <a:rPr lang="bn-IN" sz="3200" dirty="0" smtClean="0">
                <a:solidFill>
                  <a:schemeClr val="accent3">
                    <a:lumMod val="60000"/>
                    <a:lumOff val="40000"/>
                  </a:schemeClr>
                </a:solidFill>
              </a:rPr>
              <a:t>২। স্টেপ ডাউন  বা অবরোহী ট্রান্সফরমার</a:t>
            </a:r>
          </a:p>
          <a:p>
            <a:pPr algn="ctr"/>
            <a:endParaRPr lang="bn-IN" dirty="0"/>
          </a:p>
          <a:p>
            <a:r>
              <a:rPr lang="bn-IN" sz="2400" dirty="0" smtClean="0"/>
              <a:t>যে ট্রান্সফরমারের সাহায্যে বেশি তড়িৎ প্রবাহের কম ভোল্টেজকে কম তড়িৎ প্রবাহের বেশি ভোল্টেজে রূপান্তরিত করা হয় তাকে আরোহী ট্রান্সফরমার বলে।</a:t>
            </a:r>
          </a:p>
          <a:p>
            <a:r>
              <a:rPr lang="en-US" sz="2400" dirty="0" err="1" smtClean="0">
                <a:solidFill>
                  <a:schemeClr val="bg2">
                    <a:lumMod val="40000"/>
                    <a:lumOff val="60000"/>
                  </a:schemeClr>
                </a:solidFill>
              </a:rPr>
              <a:t>এটি</a:t>
            </a:r>
            <a:r>
              <a:rPr lang="en-US" sz="2400" dirty="0" smtClean="0">
                <a:solidFill>
                  <a:schemeClr val="bg2">
                    <a:lumMod val="40000"/>
                    <a:lumOff val="60000"/>
                  </a:schemeClr>
                </a:solidFill>
              </a:rPr>
              <a:t> </a:t>
            </a:r>
            <a:r>
              <a:rPr lang="en-US" sz="2400" dirty="0" err="1">
                <a:solidFill>
                  <a:schemeClr val="bg2">
                    <a:lumMod val="40000"/>
                    <a:lumOff val="60000"/>
                  </a:schemeClr>
                </a:solidFill>
              </a:rPr>
              <a:t>বাসা</a:t>
            </a:r>
            <a:r>
              <a:rPr lang="en-US" sz="2400" dirty="0">
                <a:solidFill>
                  <a:schemeClr val="bg2">
                    <a:lumMod val="40000"/>
                    <a:lumOff val="60000"/>
                  </a:schemeClr>
                </a:solidFill>
              </a:rPr>
              <a:t> </a:t>
            </a:r>
            <a:r>
              <a:rPr lang="en-US" sz="2400" dirty="0" err="1">
                <a:solidFill>
                  <a:schemeClr val="bg2">
                    <a:lumMod val="40000"/>
                    <a:lumOff val="60000"/>
                  </a:schemeClr>
                </a:solidFill>
              </a:rPr>
              <a:t>বাড়ি</a:t>
            </a:r>
            <a:r>
              <a:rPr lang="en-US" sz="2400" dirty="0">
                <a:solidFill>
                  <a:schemeClr val="bg2">
                    <a:lumMod val="40000"/>
                    <a:lumOff val="60000"/>
                  </a:schemeClr>
                </a:solidFill>
              </a:rPr>
              <a:t> , </a:t>
            </a:r>
            <a:r>
              <a:rPr lang="en-US" sz="2400" dirty="0" err="1">
                <a:solidFill>
                  <a:schemeClr val="bg2">
                    <a:lumMod val="40000"/>
                    <a:lumOff val="60000"/>
                  </a:schemeClr>
                </a:solidFill>
              </a:rPr>
              <a:t>কলকারখানা</a:t>
            </a:r>
            <a:r>
              <a:rPr lang="en-US" sz="2400" dirty="0">
                <a:solidFill>
                  <a:schemeClr val="bg2">
                    <a:lumMod val="40000"/>
                    <a:lumOff val="60000"/>
                  </a:schemeClr>
                </a:solidFill>
              </a:rPr>
              <a:t> ও </a:t>
            </a:r>
            <a:r>
              <a:rPr lang="en-US" sz="2400" dirty="0" err="1">
                <a:solidFill>
                  <a:schemeClr val="bg2">
                    <a:lumMod val="40000"/>
                    <a:lumOff val="60000"/>
                  </a:schemeClr>
                </a:solidFill>
              </a:rPr>
              <a:t>দূর</a:t>
            </a:r>
            <a:r>
              <a:rPr lang="en-US" sz="2400" dirty="0">
                <a:solidFill>
                  <a:schemeClr val="bg2">
                    <a:lumMod val="40000"/>
                    <a:lumOff val="60000"/>
                  </a:schemeClr>
                </a:solidFill>
              </a:rPr>
              <a:t> </a:t>
            </a:r>
            <a:r>
              <a:rPr lang="en-US" sz="2400" dirty="0" err="1">
                <a:solidFill>
                  <a:schemeClr val="bg2">
                    <a:lumMod val="40000"/>
                    <a:lumOff val="60000"/>
                  </a:schemeClr>
                </a:solidFill>
              </a:rPr>
              <a:t>দূরান্তে</a:t>
            </a:r>
            <a:r>
              <a:rPr lang="en-US" sz="2400" dirty="0">
                <a:solidFill>
                  <a:schemeClr val="bg2">
                    <a:lumMod val="40000"/>
                    <a:lumOff val="60000"/>
                  </a:schemeClr>
                </a:solidFill>
              </a:rPr>
              <a:t> </a:t>
            </a:r>
            <a:r>
              <a:rPr lang="en-US" sz="2400" dirty="0" err="1">
                <a:solidFill>
                  <a:schemeClr val="bg2">
                    <a:lumMod val="40000"/>
                    <a:lumOff val="60000"/>
                  </a:schemeClr>
                </a:solidFill>
              </a:rPr>
              <a:t>তড়ি</a:t>
            </a:r>
            <a:r>
              <a:rPr lang="en-US" sz="2400" dirty="0">
                <a:solidFill>
                  <a:schemeClr val="bg2">
                    <a:lumMod val="40000"/>
                    <a:lumOff val="60000"/>
                  </a:schemeClr>
                </a:solidFill>
              </a:rPr>
              <a:t>ৎ </a:t>
            </a:r>
            <a:r>
              <a:rPr lang="en-US" sz="2400" dirty="0" err="1">
                <a:solidFill>
                  <a:schemeClr val="bg2">
                    <a:lumMod val="40000"/>
                    <a:lumOff val="60000"/>
                  </a:schemeClr>
                </a:solidFill>
              </a:rPr>
              <a:t>প্রেরণের</a:t>
            </a:r>
            <a:r>
              <a:rPr lang="en-US" sz="2400" dirty="0">
                <a:solidFill>
                  <a:schemeClr val="bg2">
                    <a:lumMod val="40000"/>
                    <a:lumOff val="60000"/>
                  </a:schemeClr>
                </a:solidFill>
              </a:rPr>
              <a:t> </a:t>
            </a:r>
            <a:r>
              <a:rPr lang="en-US" sz="2400" dirty="0" err="1">
                <a:solidFill>
                  <a:schemeClr val="bg2">
                    <a:lumMod val="40000"/>
                    <a:lumOff val="60000"/>
                  </a:schemeClr>
                </a:solidFill>
              </a:rPr>
              <a:t>জন্য</a:t>
            </a:r>
            <a:r>
              <a:rPr lang="en-US" sz="2400" dirty="0">
                <a:solidFill>
                  <a:schemeClr val="bg2">
                    <a:lumMod val="40000"/>
                    <a:lumOff val="60000"/>
                  </a:schemeClr>
                </a:solidFill>
              </a:rPr>
              <a:t> </a:t>
            </a:r>
            <a:r>
              <a:rPr lang="en-US" sz="2400" dirty="0" err="1">
                <a:solidFill>
                  <a:schemeClr val="bg2">
                    <a:lumMod val="40000"/>
                    <a:lumOff val="60000"/>
                  </a:schemeClr>
                </a:solidFill>
              </a:rPr>
              <a:t>ব্যবহার</a:t>
            </a:r>
            <a:r>
              <a:rPr lang="en-US" sz="2400" dirty="0">
                <a:solidFill>
                  <a:schemeClr val="bg2">
                    <a:lumMod val="40000"/>
                    <a:lumOff val="60000"/>
                  </a:schemeClr>
                </a:solidFill>
              </a:rPr>
              <a:t> </a:t>
            </a:r>
            <a:r>
              <a:rPr lang="en-US" sz="2400" dirty="0" err="1">
                <a:solidFill>
                  <a:schemeClr val="bg2">
                    <a:lumMod val="40000"/>
                    <a:lumOff val="60000"/>
                  </a:schemeClr>
                </a:solidFill>
              </a:rPr>
              <a:t>করা</a:t>
            </a:r>
            <a:r>
              <a:rPr lang="en-US" sz="2400" dirty="0">
                <a:solidFill>
                  <a:schemeClr val="bg2">
                    <a:lumMod val="40000"/>
                    <a:lumOff val="60000"/>
                  </a:schemeClr>
                </a:solidFill>
              </a:rPr>
              <a:t> </a:t>
            </a:r>
            <a:r>
              <a:rPr lang="en-US" sz="2400" dirty="0" err="1">
                <a:solidFill>
                  <a:schemeClr val="bg2">
                    <a:lumMod val="40000"/>
                    <a:lumOff val="60000"/>
                  </a:schemeClr>
                </a:solidFill>
              </a:rPr>
              <a:t>হয়</a:t>
            </a:r>
            <a:r>
              <a:rPr lang="en-US" sz="2400" dirty="0">
                <a:solidFill>
                  <a:schemeClr val="bg2">
                    <a:lumMod val="40000"/>
                    <a:lumOff val="60000"/>
                  </a:schemeClr>
                </a:solidFill>
              </a:rPr>
              <a:t>।</a:t>
            </a:r>
            <a:endParaRPr lang="bn-IN" sz="2400" dirty="0" smtClean="0">
              <a:solidFill>
                <a:schemeClr val="bg2">
                  <a:lumMod val="40000"/>
                  <a:lumOff val="60000"/>
                </a:schemeClr>
              </a:solidFill>
            </a:endParaRPr>
          </a:p>
          <a:p>
            <a:r>
              <a:rPr lang="bn-IN" sz="3200" dirty="0">
                <a:solidFill>
                  <a:srgbClr val="FFFF00"/>
                </a:solidFill>
              </a:rPr>
              <a:t>অ</a:t>
            </a:r>
            <a:r>
              <a:rPr lang="bn-IN" sz="3200" dirty="0" smtClean="0">
                <a:solidFill>
                  <a:srgbClr val="FFFF00"/>
                </a:solidFill>
              </a:rPr>
              <a:t>পরদিকে</a:t>
            </a:r>
            <a:r>
              <a:rPr lang="bn-IN" sz="3200" dirty="0" smtClean="0"/>
              <a:t> , </a:t>
            </a:r>
            <a:r>
              <a:rPr lang="bn-IN" sz="2400" dirty="0" smtClean="0"/>
              <a:t>যে ট্রান্সফরমারের সাহায্যে কম তড়িৎ প্রবাহের বেশি ভোল্টেজকে বেশি তড়িৎ প্রবাহের কম ভোল্টেজে রূপান্তরিত করা হয় তাকে অবরোহী ট্রান্সফরমার বলে।</a:t>
            </a:r>
          </a:p>
          <a:p>
            <a:r>
              <a:rPr lang="en-US" sz="2400" dirty="0" err="1" smtClean="0">
                <a:solidFill>
                  <a:srgbClr val="00B0F0"/>
                </a:solidFill>
              </a:rPr>
              <a:t>এটি</a:t>
            </a:r>
            <a:r>
              <a:rPr lang="en-US" sz="2400" dirty="0" smtClean="0">
                <a:solidFill>
                  <a:srgbClr val="00B0F0"/>
                </a:solidFill>
              </a:rPr>
              <a:t> </a:t>
            </a:r>
            <a:r>
              <a:rPr lang="en-US" sz="2400" dirty="0" err="1">
                <a:solidFill>
                  <a:srgbClr val="00B0F0"/>
                </a:solidFill>
              </a:rPr>
              <a:t>নিম্ন</a:t>
            </a:r>
            <a:r>
              <a:rPr lang="en-US" sz="2400" dirty="0">
                <a:solidFill>
                  <a:srgbClr val="00B0F0"/>
                </a:solidFill>
              </a:rPr>
              <a:t> </a:t>
            </a:r>
            <a:r>
              <a:rPr lang="en-US" sz="2400" dirty="0" err="1">
                <a:solidFill>
                  <a:srgbClr val="00B0F0"/>
                </a:solidFill>
              </a:rPr>
              <a:t>ভোল্টেজ</a:t>
            </a:r>
            <a:r>
              <a:rPr lang="en-US" sz="2400" dirty="0">
                <a:solidFill>
                  <a:srgbClr val="00B0F0"/>
                </a:solidFill>
              </a:rPr>
              <a:t> </a:t>
            </a:r>
            <a:r>
              <a:rPr lang="en-US" sz="2400" dirty="0" err="1">
                <a:solidFill>
                  <a:srgbClr val="00B0F0"/>
                </a:solidFill>
              </a:rPr>
              <a:t>ব্যবহারকারী</a:t>
            </a:r>
            <a:r>
              <a:rPr lang="en-US" sz="2400" dirty="0">
                <a:solidFill>
                  <a:srgbClr val="00B0F0"/>
                </a:solidFill>
              </a:rPr>
              <a:t> </a:t>
            </a:r>
            <a:r>
              <a:rPr lang="en-US" sz="2400" dirty="0" err="1">
                <a:solidFill>
                  <a:srgbClr val="00B0F0"/>
                </a:solidFill>
              </a:rPr>
              <a:t>যন্ত্রপাতি</a:t>
            </a:r>
            <a:r>
              <a:rPr lang="en-US" sz="2400" dirty="0">
                <a:solidFill>
                  <a:srgbClr val="00B0F0"/>
                </a:solidFill>
              </a:rPr>
              <a:t> </a:t>
            </a:r>
            <a:r>
              <a:rPr lang="en-US" sz="2400" dirty="0" err="1">
                <a:solidFill>
                  <a:srgbClr val="00B0F0"/>
                </a:solidFill>
              </a:rPr>
              <a:t>যেমন</a:t>
            </a:r>
            <a:r>
              <a:rPr lang="en-US" sz="2400" dirty="0">
                <a:solidFill>
                  <a:srgbClr val="00B0F0"/>
                </a:solidFill>
              </a:rPr>
              <a:t> </a:t>
            </a:r>
            <a:r>
              <a:rPr lang="en-US" sz="2400" dirty="0" err="1">
                <a:solidFill>
                  <a:srgbClr val="00B0F0"/>
                </a:solidFill>
              </a:rPr>
              <a:t>রেডিও</a:t>
            </a:r>
            <a:r>
              <a:rPr lang="en-US" sz="2400" dirty="0">
                <a:solidFill>
                  <a:srgbClr val="00B0F0"/>
                </a:solidFill>
              </a:rPr>
              <a:t> ,</a:t>
            </a:r>
            <a:r>
              <a:rPr lang="en-US" sz="2400" dirty="0" err="1">
                <a:solidFill>
                  <a:srgbClr val="00B0F0"/>
                </a:solidFill>
              </a:rPr>
              <a:t>টেলিভিশন</a:t>
            </a:r>
            <a:r>
              <a:rPr lang="en-US" sz="2400" dirty="0">
                <a:solidFill>
                  <a:srgbClr val="00B0F0"/>
                </a:solidFill>
              </a:rPr>
              <a:t>, </a:t>
            </a:r>
            <a:r>
              <a:rPr lang="en-US" sz="2400" dirty="0" err="1">
                <a:solidFill>
                  <a:srgbClr val="00B0F0"/>
                </a:solidFill>
              </a:rPr>
              <a:t>মোবাইল</a:t>
            </a:r>
            <a:r>
              <a:rPr lang="en-US" sz="2400" dirty="0">
                <a:solidFill>
                  <a:srgbClr val="00B0F0"/>
                </a:solidFill>
              </a:rPr>
              <a:t>, </a:t>
            </a:r>
            <a:r>
              <a:rPr lang="en-US" sz="2400" dirty="0" err="1">
                <a:solidFill>
                  <a:srgbClr val="00B0F0"/>
                </a:solidFill>
              </a:rPr>
              <a:t>টেপরেকর্ডার,ভিসিআর</a:t>
            </a:r>
            <a:r>
              <a:rPr lang="en-US" sz="2400" dirty="0">
                <a:solidFill>
                  <a:srgbClr val="00B0F0"/>
                </a:solidFill>
              </a:rPr>
              <a:t>, </a:t>
            </a:r>
            <a:r>
              <a:rPr lang="en-US" sz="2400" dirty="0" err="1">
                <a:solidFill>
                  <a:srgbClr val="00B0F0"/>
                </a:solidFill>
              </a:rPr>
              <a:t>ভিসিপি,ইলেকট্রিক</a:t>
            </a:r>
            <a:r>
              <a:rPr lang="en-US" sz="2400" dirty="0">
                <a:solidFill>
                  <a:srgbClr val="00B0F0"/>
                </a:solidFill>
              </a:rPr>
              <a:t> </a:t>
            </a:r>
            <a:r>
              <a:rPr lang="en-US" sz="2400" dirty="0" err="1">
                <a:solidFill>
                  <a:srgbClr val="00B0F0"/>
                </a:solidFill>
              </a:rPr>
              <a:t>ঘড়িতে</a:t>
            </a:r>
            <a:r>
              <a:rPr lang="en-US" sz="2400" dirty="0">
                <a:solidFill>
                  <a:srgbClr val="00B0F0"/>
                </a:solidFill>
              </a:rPr>
              <a:t> </a:t>
            </a:r>
            <a:r>
              <a:rPr lang="en-US" sz="2400" dirty="0" err="1">
                <a:solidFill>
                  <a:srgbClr val="00B0F0"/>
                </a:solidFill>
              </a:rPr>
              <a:t>ব্যবহার</a:t>
            </a:r>
            <a:r>
              <a:rPr lang="en-US" sz="2400" dirty="0">
                <a:solidFill>
                  <a:srgbClr val="00B0F0"/>
                </a:solidFill>
              </a:rPr>
              <a:t> </a:t>
            </a:r>
            <a:r>
              <a:rPr lang="en-US" sz="2400" dirty="0" err="1">
                <a:solidFill>
                  <a:srgbClr val="00B0F0"/>
                </a:solidFill>
              </a:rPr>
              <a:t>করা</a:t>
            </a:r>
            <a:r>
              <a:rPr lang="en-US" sz="2400" dirty="0">
                <a:solidFill>
                  <a:srgbClr val="00B0F0"/>
                </a:solidFill>
              </a:rPr>
              <a:t> </a:t>
            </a:r>
            <a:r>
              <a:rPr lang="en-US" sz="2400" dirty="0" err="1">
                <a:solidFill>
                  <a:srgbClr val="00B0F0"/>
                </a:solidFill>
              </a:rPr>
              <a:t>হয়</a:t>
            </a:r>
            <a:r>
              <a:rPr lang="en-US" sz="2400" dirty="0">
                <a:solidFill>
                  <a:srgbClr val="00B0F0"/>
                </a:solidFill>
              </a:rPr>
              <a:t>।</a:t>
            </a:r>
          </a:p>
          <a:p>
            <a:r>
              <a:rPr lang="bn-IN" sz="3200" dirty="0" smtClean="0"/>
              <a:t>		</a:t>
            </a:r>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en-US" dirty="0"/>
          </a:p>
        </p:txBody>
      </p:sp>
    </p:spTree>
    <p:extLst>
      <p:ext uri="{BB962C8B-B14F-4D97-AF65-F5344CB8AC3E}">
        <p14:creationId xmlns:p14="http://schemas.microsoft.com/office/powerpoint/2010/main" val="31837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 calcmode="lin" valueType="num">
                                      <p:cBhvr>
                                        <p:cTn id="1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p:cTn id="2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 calcmode="lin" valueType="num">
                                      <p:cBhvr>
                                        <p:cTn id="34"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11" end="11"/>
                                            </p:tx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 calcmode="lin" valueType="num">
                                      <p:cBhvr>
                                        <p:cTn id="40"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 calcmode="lin" valueType="num">
                                      <p:cBhvr>
                                        <p:cTn id="46"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 calcmode="lin" valueType="num">
                                      <p:cBhvr>
                                        <p:cTn id="5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
                                            <p:txEl>
                                              <p:pRg st="14" end="1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39" y="909214"/>
            <a:ext cx="5446639" cy="49288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53" y="3751792"/>
            <a:ext cx="6231401" cy="20863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54" y="909214"/>
            <a:ext cx="6231401" cy="2066454"/>
          </a:xfrm>
          <a:prstGeom prst="rect">
            <a:avLst/>
          </a:prstGeom>
        </p:spPr>
      </p:pic>
      <p:sp>
        <p:nvSpPr>
          <p:cNvPr id="8" name="Flowchart: Terminator 7"/>
          <p:cNvSpPr/>
          <p:nvPr/>
        </p:nvSpPr>
        <p:spPr>
          <a:xfrm>
            <a:off x="872196" y="3053640"/>
            <a:ext cx="4979963" cy="620179"/>
          </a:xfrm>
          <a:prstGeom prst="flowChartTerminato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00"/>
                </a:solidFill>
              </a:rPr>
              <a:t>আরোহী</a:t>
            </a:r>
            <a:r>
              <a:rPr lang="en-US" sz="2000" dirty="0" smtClean="0">
                <a:solidFill>
                  <a:srgbClr val="FFFF00"/>
                </a:solidFill>
              </a:rPr>
              <a:t> </a:t>
            </a:r>
            <a:r>
              <a:rPr lang="en-US" sz="2000" dirty="0" err="1" smtClean="0">
                <a:solidFill>
                  <a:srgbClr val="FFFF00"/>
                </a:solidFill>
              </a:rPr>
              <a:t>বা</a:t>
            </a:r>
            <a:r>
              <a:rPr lang="en-US" sz="2000" dirty="0" smtClean="0">
                <a:solidFill>
                  <a:srgbClr val="FFFF00"/>
                </a:solidFill>
              </a:rPr>
              <a:t> </a:t>
            </a:r>
            <a:r>
              <a:rPr lang="en-US" sz="2000" dirty="0" err="1" smtClean="0">
                <a:solidFill>
                  <a:srgbClr val="FFFF00"/>
                </a:solidFill>
              </a:rPr>
              <a:t>স্টেপ</a:t>
            </a:r>
            <a:r>
              <a:rPr lang="en-US" sz="2000" dirty="0" smtClean="0">
                <a:solidFill>
                  <a:srgbClr val="FFFF00"/>
                </a:solidFill>
              </a:rPr>
              <a:t> </a:t>
            </a:r>
            <a:r>
              <a:rPr lang="en-US" sz="2000" dirty="0" err="1" smtClean="0">
                <a:solidFill>
                  <a:srgbClr val="FFFF00"/>
                </a:solidFill>
              </a:rPr>
              <a:t>আপ</a:t>
            </a:r>
            <a:r>
              <a:rPr lang="en-US" sz="2000" dirty="0" smtClean="0">
                <a:solidFill>
                  <a:srgbClr val="FFFF00"/>
                </a:solidFill>
              </a:rPr>
              <a:t> </a:t>
            </a:r>
            <a:r>
              <a:rPr lang="en-US" sz="2000" dirty="0" err="1" smtClean="0">
                <a:solidFill>
                  <a:srgbClr val="FFFF00"/>
                </a:solidFill>
              </a:rPr>
              <a:t>ট্রান্সফরমার</a:t>
            </a:r>
            <a:endParaRPr lang="en-US" sz="2000" dirty="0">
              <a:solidFill>
                <a:srgbClr val="FFFF00"/>
              </a:solidFill>
            </a:endParaRPr>
          </a:p>
        </p:txBody>
      </p:sp>
      <p:sp>
        <p:nvSpPr>
          <p:cNvPr id="9" name="Flowchart: Terminator 8"/>
          <p:cNvSpPr/>
          <p:nvPr/>
        </p:nvSpPr>
        <p:spPr>
          <a:xfrm>
            <a:off x="872196" y="5994037"/>
            <a:ext cx="4979963" cy="620179"/>
          </a:xfrm>
          <a:prstGeom prst="flowChartTerminator">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00"/>
                </a:solidFill>
              </a:rPr>
              <a:t>অবরোহী</a:t>
            </a:r>
            <a:r>
              <a:rPr lang="en-US" sz="2000" dirty="0" smtClean="0">
                <a:solidFill>
                  <a:srgbClr val="FFFF00"/>
                </a:solidFill>
              </a:rPr>
              <a:t> </a:t>
            </a:r>
            <a:r>
              <a:rPr lang="en-US" sz="2000" dirty="0" err="1" smtClean="0">
                <a:solidFill>
                  <a:srgbClr val="FFFF00"/>
                </a:solidFill>
              </a:rPr>
              <a:t>বা</a:t>
            </a:r>
            <a:r>
              <a:rPr lang="en-US" sz="2000" dirty="0" smtClean="0">
                <a:solidFill>
                  <a:srgbClr val="FFFF00"/>
                </a:solidFill>
              </a:rPr>
              <a:t> </a:t>
            </a:r>
            <a:r>
              <a:rPr lang="en-US" sz="2000" dirty="0" err="1" smtClean="0">
                <a:solidFill>
                  <a:srgbClr val="FFFF00"/>
                </a:solidFill>
              </a:rPr>
              <a:t>স্টেপ</a:t>
            </a:r>
            <a:r>
              <a:rPr lang="en-US" sz="2000" dirty="0" smtClean="0">
                <a:solidFill>
                  <a:srgbClr val="FFFF00"/>
                </a:solidFill>
              </a:rPr>
              <a:t> </a:t>
            </a:r>
            <a:r>
              <a:rPr lang="en-US" sz="2000" dirty="0" err="1" smtClean="0">
                <a:solidFill>
                  <a:srgbClr val="FFFF00"/>
                </a:solidFill>
              </a:rPr>
              <a:t>ডাউন</a:t>
            </a:r>
            <a:r>
              <a:rPr lang="en-US" sz="2000" dirty="0" smtClean="0">
                <a:solidFill>
                  <a:srgbClr val="FFFF00"/>
                </a:solidFill>
              </a:rPr>
              <a:t> </a:t>
            </a:r>
            <a:r>
              <a:rPr lang="en-US" sz="2000" dirty="0" err="1" smtClean="0">
                <a:solidFill>
                  <a:srgbClr val="FFFF00"/>
                </a:solidFill>
              </a:rPr>
              <a:t>ট্রান্সফরমার</a:t>
            </a:r>
            <a:endParaRPr lang="en-US" sz="2000" dirty="0">
              <a:solidFill>
                <a:srgbClr val="FFFF00"/>
              </a:solidFill>
            </a:endParaRPr>
          </a:p>
        </p:txBody>
      </p:sp>
      <p:sp>
        <p:nvSpPr>
          <p:cNvPr id="10" name="Bevel 9"/>
          <p:cNvSpPr/>
          <p:nvPr/>
        </p:nvSpPr>
        <p:spPr>
          <a:xfrm>
            <a:off x="872196" y="133090"/>
            <a:ext cx="10564838" cy="514024"/>
          </a:xfrm>
          <a:prstGeom prst="bevel">
            <a:avLst/>
          </a:prstGeom>
          <a:pattFill prst="dot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rgbClr val="FFFF00"/>
                </a:solidFill>
              </a:rPr>
              <a:t>চলো শিক্ষার্থী বন্ধুরা আমরা উভয় ট্রান্সফরমারের অভ্যন্তরীণ গঠন দেখি</a:t>
            </a:r>
            <a:endParaRPr lang="en-US" sz="2400" dirty="0">
              <a:solidFill>
                <a:srgbClr val="FFFF00"/>
              </a:solidFill>
            </a:endParaRPr>
          </a:p>
        </p:txBody>
      </p:sp>
    </p:spTree>
    <p:extLst>
      <p:ext uri="{BB962C8B-B14F-4D97-AF65-F5344CB8AC3E}">
        <p14:creationId xmlns:p14="http://schemas.microsoft.com/office/powerpoint/2010/main" val="39071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3"/>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laque 1"/>
          <p:cNvSpPr/>
          <p:nvPr/>
        </p:nvSpPr>
        <p:spPr>
          <a:xfrm>
            <a:off x="2055447" y="120356"/>
            <a:ext cx="8637562" cy="647115"/>
          </a:xfrm>
          <a:prstGeom prst="plaqu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bg2">
                    <a:lumMod val="50000"/>
                  </a:schemeClr>
                </a:solidFill>
              </a:rPr>
              <a:t>ট্রান্সফরমার কিভাবে কাজ করে</a:t>
            </a:r>
            <a:endParaRPr lang="en-US" dirty="0">
              <a:solidFill>
                <a:schemeClr val="bg2">
                  <a:lumMod val="50000"/>
                </a:schemeClr>
              </a:solidFill>
            </a:endParaRPr>
          </a:p>
        </p:txBody>
      </p:sp>
      <p:sp>
        <p:nvSpPr>
          <p:cNvPr id="3" name="Flowchart: Internal Storage 2"/>
          <p:cNvSpPr/>
          <p:nvPr/>
        </p:nvSpPr>
        <p:spPr>
          <a:xfrm>
            <a:off x="165100" y="1003299"/>
            <a:ext cx="11849100" cy="5543649"/>
          </a:xfrm>
          <a:prstGeom prst="flowChartInternalStorag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400" dirty="0" smtClean="0">
              <a:solidFill>
                <a:schemeClr val="bg1">
                  <a:lumMod val="85000"/>
                  <a:lumOff val="15000"/>
                </a:schemeClr>
              </a:solidFill>
            </a:endParaRPr>
          </a:p>
          <a:p>
            <a:r>
              <a:rPr lang="bn-IN" sz="2400" dirty="0" smtClean="0">
                <a:solidFill>
                  <a:schemeClr val="bg1">
                    <a:lumMod val="85000"/>
                    <a:lumOff val="15000"/>
                  </a:schemeClr>
                </a:solidFill>
              </a:rPr>
              <a:t>আমরা জানি, ট্রান্সফরমারে দুটি উইন্ডিং বা কুন্ডলী থাকে,প্রাইমারি ও সেকেন্ডারি কুন্ডলী। যখন প্রাইমারি কুন্ডলীতে ভোল্টেজ</a:t>
            </a:r>
            <a:r>
              <a:rPr lang="en-US" sz="2400" dirty="0" smtClean="0">
                <a:solidFill>
                  <a:schemeClr val="bg1">
                    <a:lumMod val="85000"/>
                    <a:lumOff val="15000"/>
                  </a:schemeClr>
                </a:solidFill>
              </a:rPr>
              <a:t> ( </a:t>
            </a:r>
            <a:r>
              <a:rPr lang="en-US" sz="2400" dirty="0" err="1" smtClean="0"/>
              <a:t>E</a:t>
            </a:r>
            <a:r>
              <a:rPr lang="en-US" sz="2400" baseline="-25000" dirty="0" err="1" smtClean="0"/>
              <a:t>p</a:t>
            </a:r>
            <a:r>
              <a:rPr lang="en-US" sz="2400" baseline="-25000" dirty="0" smtClean="0"/>
              <a:t> </a:t>
            </a:r>
            <a:r>
              <a:rPr lang="en-US" sz="2400" dirty="0" smtClean="0"/>
              <a:t>/ </a:t>
            </a:r>
            <a:r>
              <a:rPr lang="en-US" sz="2400" dirty="0" err="1" smtClean="0"/>
              <a:t>V</a:t>
            </a:r>
            <a:r>
              <a:rPr lang="en-US" sz="2400" baseline="-25000" dirty="0" err="1" smtClean="0"/>
              <a:t>p</a:t>
            </a:r>
            <a:r>
              <a:rPr lang="en-US" sz="2400" baseline="-25000" dirty="0"/>
              <a:t> </a:t>
            </a:r>
            <a:r>
              <a:rPr lang="en-US" sz="2400" dirty="0" smtClean="0">
                <a:solidFill>
                  <a:schemeClr val="bg1">
                    <a:lumMod val="85000"/>
                    <a:lumOff val="15000"/>
                  </a:schemeClr>
                </a:solidFill>
              </a:rPr>
              <a:t>) </a:t>
            </a:r>
            <a:r>
              <a:rPr lang="bn-IN" sz="2400" dirty="0" smtClean="0">
                <a:solidFill>
                  <a:schemeClr val="bg1">
                    <a:lumMod val="85000"/>
                    <a:lumOff val="15000"/>
                  </a:schemeClr>
                </a:solidFill>
              </a:rPr>
              <a:t>প্রদান করা হয় তখন ম্যাগনেটিক ফিল্ড তৈরি হয় এবং ম্যাগনেটিক ফ্লাক্স আইরন কোরের মধ্য দিয়ে সেকেন্ডারি কুন্ডলীতে যায় এবং সেখানে ম্যাগনেটিক ফিল্ড তৈরি হয়।যার ফলে সেকেন্ডারি কয়েলে ভোল্টেজ </a:t>
            </a:r>
            <a:r>
              <a:rPr lang="en-US" sz="2400" dirty="0">
                <a:solidFill>
                  <a:schemeClr val="bg1">
                    <a:lumMod val="85000"/>
                    <a:lumOff val="15000"/>
                  </a:schemeClr>
                </a:solidFill>
              </a:rPr>
              <a:t>(</a:t>
            </a:r>
            <a:r>
              <a:rPr lang="en-US" sz="2400" dirty="0" smtClean="0">
                <a:solidFill>
                  <a:schemeClr val="bg1">
                    <a:lumMod val="85000"/>
                    <a:lumOff val="15000"/>
                  </a:schemeClr>
                </a:solidFill>
              </a:rPr>
              <a:t> </a:t>
            </a:r>
            <a:r>
              <a:rPr lang="en-US" sz="2400" dirty="0" err="1" smtClean="0"/>
              <a:t>E</a:t>
            </a:r>
            <a:r>
              <a:rPr lang="en-US" sz="2400" baseline="-25000" dirty="0" err="1" smtClean="0"/>
              <a:t>s</a:t>
            </a:r>
            <a:r>
              <a:rPr lang="en-US" sz="2400" baseline="-25000" dirty="0" smtClean="0"/>
              <a:t> </a:t>
            </a:r>
            <a:r>
              <a:rPr lang="en-US" sz="2400" dirty="0" smtClean="0"/>
              <a:t> / </a:t>
            </a:r>
            <a:r>
              <a:rPr lang="en-US" sz="2400" dirty="0" err="1" smtClean="0"/>
              <a:t>V</a:t>
            </a:r>
            <a:r>
              <a:rPr lang="en-US" sz="2400" baseline="-25000" dirty="0" err="1" smtClean="0"/>
              <a:t>s</a:t>
            </a:r>
            <a:r>
              <a:rPr lang="en-US" sz="2400" dirty="0" smtClean="0"/>
              <a:t>) </a:t>
            </a:r>
            <a:r>
              <a:rPr lang="bn-IN" sz="2400" dirty="0" smtClean="0">
                <a:solidFill>
                  <a:schemeClr val="bg1">
                    <a:lumMod val="85000"/>
                    <a:lumOff val="15000"/>
                  </a:schemeClr>
                </a:solidFill>
              </a:rPr>
              <a:t>পাওয়া যায়।</a:t>
            </a:r>
          </a:p>
          <a:p>
            <a:r>
              <a:rPr lang="bn-IN" sz="2400" dirty="0" smtClean="0">
                <a:solidFill>
                  <a:srgbClr val="FFFF00"/>
                </a:solidFill>
              </a:rPr>
              <a:t>প্রাইমারি সাইডের তুলনায় সেকেন্ডারি সাইডে কি পরিমান বিদ্যুৎ প্রবাহ হবে তা উভয় কয়েলের পাক সংখ্যার উপর নির্ভর করে। </a:t>
            </a:r>
          </a:p>
          <a:p>
            <a:r>
              <a:rPr lang="bn-IN" sz="2400" dirty="0" smtClean="0">
                <a:solidFill>
                  <a:srgbClr val="3333CC"/>
                </a:solidFill>
              </a:rPr>
              <a:t>উল্লেখ্য আরোহী ট্রান্সফরমারের ক্ষেত্রে প্রাইমারি কয়েলের চেয়ে সেকেন্ডারি কয়েলের পাকসংখ্যা </a:t>
            </a:r>
            <a:r>
              <a:rPr lang="en-US" sz="2400" dirty="0" err="1" smtClean="0">
                <a:solidFill>
                  <a:srgbClr val="3333CC"/>
                </a:solidFill>
              </a:rPr>
              <a:t>বে</a:t>
            </a:r>
            <a:r>
              <a:rPr lang="bn-IN" sz="2400" dirty="0" smtClean="0">
                <a:solidFill>
                  <a:srgbClr val="3333CC"/>
                </a:solidFill>
              </a:rPr>
              <a:t>শি থাকে অর্থাৎ</a:t>
            </a:r>
            <a:r>
              <a:rPr lang="en-US" sz="2400" dirty="0" smtClean="0">
                <a:solidFill>
                  <a:srgbClr val="3333CC"/>
                </a:solidFill>
              </a:rPr>
              <a:t> </a:t>
            </a:r>
            <a:r>
              <a:rPr lang="en-US" sz="2400" dirty="0" err="1"/>
              <a:t>N</a:t>
            </a:r>
            <a:r>
              <a:rPr lang="en-US" sz="2400" baseline="-25000" dirty="0" err="1"/>
              <a:t>p</a:t>
            </a:r>
            <a:r>
              <a:rPr lang="en-US" sz="2400" dirty="0"/>
              <a:t> &lt; N</a:t>
            </a:r>
            <a:r>
              <a:rPr lang="en-US" sz="2400" baseline="-25000" dirty="0"/>
              <a:t>s</a:t>
            </a:r>
            <a:r>
              <a:rPr lang="bn-IN" sz="2400" dirty="0" smtClean="0">
                <a:solidFill>
                  <a:srgbClr val="3333CC"/>
                </a:solidFill>
              </a:rPr>
              <a:t> হয় এবং </a:t>
            </a:r>
            <a:r>
              <a:rPr lang="en-US" sz="2400" dirty="0" err="1" smtClean="0">
                <a:solidFill>
                  <a:srgbClr val="3333CC"/>
                </a:solidFill>
              </a:rPr>
              <a:t>অব</a:t>
            </a:r>
            <a:r>
              <a:rPr lang="bn-IN" sz="2400" dirty="0" smtClean="0">
                <a:solidFill>
                  <a:srgbClr val="3333CC"/>
                </a:solidFill>
              </a:rPr>
              <a:t>রোহী ট্রান্সফরমারের ক্ষেত্রে </a:t>
            </a:r>
            <a:r>
              <a:rPr lang="bn-IN" sz="2400" dirty="0">
                <a:solidFill>
                  <a:srgbClr val="3333CC"/>
                </a:solidFill>
              </a:rPr>
              <a:t>প্রাইমারি কয়েলের চেয়ে সেকেন্ডারি কয়েলের পাক সংখ্যা </a:t>
            </a:r>
            <a:r>
              <a:rPr lang="en-US" sz="2400" dirty="0" err="1" smtClean="0">
                <a:solidFill>
                  <a:srgbClr val="3333CC"/>
                </a:solidFill>
              </a:rPr>
              <a:t>কম</a:t>
            </a:r>
            <a:r>
              <a:rPr lang="bn-IN" sz="2400" dirty="0" smtClean="0">
                <a:solidFill>
                  <a:srgbClr val="3333CC"/>
                </a:solidFill>
              </a:rPr>
              <a:t> </a:t>
            </a:r>
            <a:r>
              <a:rPr lang="bn-IN" sz="2400" dirty="0">
                <a:solidFill>
                  <a:srgbClr val="3333CC"/>
                </a:solidFill>
              </a:rPr>
              <a:t>থাকে অর্থাৎ </a:t>
            </a:r>
            <a:r>
              <a:rPr lang="en-US" sz="2400" dirty="0" err="1"/>
              <a:t>N</a:t>
            </a:r>
            <a:r>
              <a:rPr lang="en-US" sz="2400" baseline="-25000" dirty="0" err="1"/>
              <a:t>p</a:t>
            </a:r>
            <a:r>
              <a:rPr lang="en-US" sz="2400" dirty="0"/>
              <a:t> &gt; </a:t>
            </a:r>
            <a:r>
              <a:rPr lang="en-US" sz="2400" dirty="0" smtClean="0"/>
              <a:t>N</a:t>
            </a:r>
            <a:r>
              <a:rPr lang="en-US" sz="2400" baseline="-25000" dirty="0" smtClean="0"/>
              <a:t>s</a:t>
            </a:r>
            <a:r>
              <a:rPr lang="bn-IN" sz="2400" dirty="0" smtClean="0">
                <a:solidFill>
                  <a:srgbClr val="3333CC"/>
                </a:solidFill>
              </a:rPr>
              <a:t>হয় </a:t>
            </a:r>
            <a:r>
              <a:rPr lang="en-US" sz="2400" dirty="0" smtClean="0">
                <a:solidFill>
                  <a:srgbClr val="3333CC"/>
                </a:solidFill>
              </a:rPr>
              <a:t>।</a:t>
            </a:r>
            <a:r>
              <a:rPr lang="en-US" sz="2400" dirty="0"/>
              <a:t> </a:t>
            </a:r>
          </a:p>
          <a:p>
            <a:pPr algn="ctr"/>
            <a:endParaRPr lang="en-US" sz="2000" dirty="0">
              <a:solidFill>
                <a:srgbClr val="3333CC"/>
              </a:solidFill>
            </a:endParaRPr>
          </a:p>
          <a:p>
            <a:pPr algn="ctr"/>
            <a:endParaRPr lang="en-US" dirty="0"/>
          </a:p>
        </p:txBody>
      </p:sp>
    </p:spTree>
    <p:extLst>
      <p:ext uri="{BB962C8B-B14F-4D97-AF65-F5344CB8AC3E}">
        <p14:creationId xmlns:p14="http://schemas.microsoft.com/office/powerpoint/2010/main" val="8200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Organic</Template>
  <TotalTime>663</TotalTime>
  <Words>716</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Cambria Math</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54</cp:revision>
  <dcterms:created xsi:type="dcterms:W3CDTF">2020-06-25T13:25:00Z</dcterms:created>
  <dcterms:modified xsi:type="dcterms:W3CDTF">2020-07-03T13:35:09Z</dcterms:modified>
</cp:coreProperties>
</file>