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4" r:id="rId1"/>
  </p:sldMasterIdLst>
  <p:notesMasterIdLst>
    <p:notesMasterId r:id="rId18"/>
  </p:notesMasterIdLst>
  <p:sldIdLst>
    <p:sldId id="320" r:id="rId2"/>
    <p:sldId id="319" r:id="rId3"/>
    <p:sldId id="420" r:id="rId4"/>
    <p:sldId id="338" r:id="rId5"/>
    <p:sldId id="344" r:id="rId6"/>
    <p:sldId id="423" r:id="rId7"/>
    <p:sldId id="426" r:id="rId8"/>
    <p:sldId id="394" r:id="rId9"/>
    <p:sldId id="427" r:id="rId10"/>
    <p:sldId id="432" r:id="rId11"/>
    <p:sldId id="433" r:id="rId12"/>
    <p:sldId id="406" r:id="rId13"/>
    <p:sldId id="392" r:id="rId14"/>
    <p:sldId id="415" r:id="rId15"/>
    <p:sldId id="414" r:id="rId16"/>
    <p:sldId id="330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1386" y="-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C7EF08-9D95-46CE-8D3D-4620145394D7}" type="datetimeFigureOut">
              <a:rPr lang="en-US" smtClean="0"/>
              <a:pPr/>
              <a:t>7/3/2020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23DB2D-95FA-4DD0-A68B-3FD505D6BFD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4091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23DB2D-95FA-4DD0-A68B-3FD505D6BFDE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23DB2D-95FA-4DD0-A68B-3FD505D6BFDE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23DB2D-95FA-4DD0-A68B-3FD505D6BFDE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18634-80CE-4569-98E7-3EE4656C4CC5}" type="datetimeFigureOut">
              <a:rPr lang="en-US" smtClean="0"/>
              <a:pPr/>
              <a:t>7/3/2020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D341968-91C7-46FC-AD04-E52B78D799A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18634-80CE-4569-98E7-3EE4656C4CC5}" type="datetimeFigureOut">
              <a:rPr lang="en-US" smtClean="0"/>
              <a:pPr/>
              <a:t>7/3/2020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41968-91C7-46FC-AD04-E52B78D799A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D341968-91C7-46FC-AD04-E52B78D799A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18634-80CE-4569-98E7-3EE4656C4CC5}" type="datetimeFigureOut">
              <a:rPr lang="en-US" smtClean="0"/>
              <a:pPr/>
              <a:t>7/3/2020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18634-80CE-4569-98E7-3EE4656C4CC5}" type="datetimeFigureOut">
              <a:rPr lang="en-US" smtClean="0"/>
              <a:pPr/>
              <a:t>7/3/2020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D341968-91C7-46FC-AD04-E52B78D799A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18634-80CE-4569-98E7-3EE4656C4CC5}" type="datetimeFigureOut">
              <a:rPr lang="en-US" smtClean="0"/>
              <a:pPr/>
              <a:t>7/3/2020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D341968-91C7-46FC-AD04-E52B78D799A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3E418634-80CE-4569-98E7-3EE4656C4CC5}" type="datetimeFigureOut">
              <a:rPr lang="en-US" smtClean="0"/>
              <a:pPr/>
              <a:t>7/3/2020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41968-91C7-46FC-AD04-E52B78D799A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18634-80CE-4569-98E7-3EE4656C4CC5}" type="datetimeFigureOut">
              <a:rPr lang="en-US" smtClean="0"/>
              <a:pPr/>
              <a:t>7/3/2020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D341968-91C7-46FC-AD04-E52B78D799A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18634-80CE-4569-98E7-3EE4656C4CC5}" type="datetimeFigureOut">
              <a:rPr lang="en-US" smtClean="0"/>
              <a:pPr/>
              <a:t>7/3/2020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D341968-91C7-46FC-AD04-E52B78D799A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18634-80CE-4569-98E7-3EE4656C4CC5}" type="datetimeFigureOut">
              <a:rPr lang="en-US" smtClean="0"/>
              <a:pPr/>
              <a:t>7/3/2020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D341968-91C7-46FC-AD04-E52B78D799A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D341968-91C7-46FC-AD04-E52B78D799A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18634-80CE-4569-98E7-3EE4656C4CC5}" type="datetimeFigureOut">
              <a:rPr lang="en-US" smtClean="0"/>
              <a:pPr/>
              <a:t>7/3/2020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D341968-91C7-46FC-AD04-E52B78D799A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3E418634-80CE-4569-98E7-3EE4656C4CC5}" type="datetimeFigureOut">
              <a:rPr lang="en-US" smtClean="0"/>
              <a:pPr/>
              <a:t>7/3/2020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3E418634-80CE-4569-98E7-3EE4656C4CC5}" type="datetimeFigureOut">
              <a:rPr lang="en-US" smtClean="0"/>
              <a:pPr/>
              <a:t>7/3/2020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D341968-91C7-46FC-AD04-E52B78D799A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71600" y="228599"/>
            <a:ext cx="64008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BD" sz="9600" dirty="0" smtClean="0">
                <a:latin typeface="NikoshBAN" pitchFamily="2" charset="0"/>
                <a:cs typeface="NikoshBAN" pitchFamily="2" charset="0"/>
              </a:rPr>
              <a:t>স্বাগ</a:t>
            </a:r>
            <a:r>
              <a:rPr lang="en-US" sz="9600" dirty="0" err="1" smtClean="0">
                <a:latin typeface="NikoshBAN" pitchFamily="2" charset="0"/>
                <a:cs typeface="NikoshBAN" pitchFamily="2" charset="0"/>
              </a:rPr>
              <a:t>তম</a:t>
            </a:r>
            <a:endParaRPr lang="en-US" sz="9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8434" name="Picture 2" descr="C:\Users\DOEL\Desktop\Billal101(24)\0306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2000" y="1371600"/>
            <a:ext cx="8153400" cy="4686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551250834"/>
      </p:ext>
    </p:extLst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37624" y="240909"/>
            <a:ext cx="8806375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3200" dirty="0">
                <a:latin typeface="NikoshBAN" pitchFamily="2" charset="0"/>
                <a:cs typeface="NikoshBAN" pitchFamily="2" charset="0"/>
              </a:rPr>
              <a:t>প্রশ্নঃ বৃত্তের একই চাপের উপর দন্ডায়মান কেন্দ্রস্থ কোণ বৃত্তস্থ কোণের 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দ্বিগুন।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" y="3657600"/>
            <a:ext cx="9143999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বিশেষ নির্বচনঃ মনে করি,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O 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কেন্দ্রবিশিষ্ট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ABC 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একটি বৃত্ত এবং তার একই উপচাপ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BC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এর উপর দন্ডায়মান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&lt;BAC 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বৃত্তস্থ এবং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&lt;BOC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 কেন্দ্রস্থ কোণ। প্রমাণ করতে হবে যে,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&lt;BOC</a:t>
            </a:r>
            <a:r>
              <a:rPr lang="bn-IN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smtClean="0">
                <a:latin typeface="Times New Roman" pitchFamily="18" charset="0"/>
                <a:cs typeface="NikoshBAN" pitchFamily="2" charset="0"/>
              </a:rPr>
              <a:t>= 2&lt;BAC </a:t>
            </a:r>
          </a:p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অঙ্কনঃ মনে</a:t>
            </a:r>
            <a:r>
              <a:rPr lang="en-US" sz="3200" dirty="0" smtClean="0">
                <a:latin typeface="Times New Roman" pitchFamily="18" charset="0"/>
                <a:cs typeface="NikoshBAN" pitchFamily="2" charset="0"/>
              </a:rPr>
              <a:t> </a:t>
            </a:r>
            <a:r>
              <a:rPr lang="bn-IN" sz="3200" dirty="0" smtClean="0">
                <a:latin typeface="Times New Roman" pitchFamily="18" charset="0"/>
                <a:cs typeface="NikoshBAN" pitchFamily="2" charset="0"/>
              </a:rPr>
              <a:t>করি, </a:t>
            </a:r>
            <a:r>
              <a:rPr lang="en-US" sz="3200" dirty="0" smtClean="0">
                <a:latin typeface="Times New Roman" pitchFamily="18" charset="0"/>
                <a:cs typeface="NikoshBAN" pitchFamily="2" charset="0"/>
              </a:rPr>
              <a:t>AC </a:t>
            </a:r>
            <a:r>
              <a:rPr lang="bn-IN" sz="3200" dirty="0" smtClean="0">
                <a:latin typeface="Times New Roman" pitchFamily="18" charset="0"/>
                <a:cs typeface="NikoshBAN" pitchFamily="2" charset="0"/>
              </a:rPr>
              <a:t>রেখাংশ কেন্দ্রগামী নয়। এ ক্ষেত্রে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bn-IN" sz="3200" dirty="0" smtClean="0">
                <a:latin typeface="Times New Roman" pitchFamily="18" charset="0"/>
                <a:cs typeface="NikoshBAN" pitchFamily="2" charset="0"/>
              </a:rPr>
              <a:t>বিন্দু দিয়ে কেন্দ্রগামী রেখাংশ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AD </a:t>
            </a:r>
            <a:r>
              <a:rPr lang="bn-IN" sz="3200" dirty="0" smtClean="0">
                <a:latin typeface="Times New Roman" pitchFamily="18" charset="0"/>
                <a:cs typeface="NikoshBAN" pitchFamily="2" charset="0"/>
              </a:rPr>
              <a:t>আঁকি।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122" name="Picture 2" descr="C:\Users\Tumpa\Desktop\bdeop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7772" y="1318127"/>
            <a:ext cx="2858136" cy="226913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27066712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="" xmlns:a14="http://schemas.microsoft.com/office/drawing/2010/main" Requires="a14">
          <p:sp>
            <p:nvSpPr>
              <p:cNvPr id="118" name="Rectangle 117"/>
              <p:cNvSpPr/>
              <p:nvPr/>
            </p:nvSpPr>
            <p:spPr>
              <a:xfrm>
                <a:off x="0" y="2554547"/>
                <a:ext cx="9144000" cy="440120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bn-IN" sz="2800" dirty="0" smtClean="0">
                    <a:latin typeface="NikoshBAN" pitchFamily="2" charset="0"/>
                    <a:cs typeface="NikoshBAN" pitchFamily="2" charset="0"/>
                  </a:rPr>
                  <a:t>প্রমাণঃ </a:t>
                </a:r>
                <a14:m>
                  <m:oMath xmlns:m="http://schemas.openxmlformats.org/officeDocument/2006/math">
                    <m:r>
                      <a:rPr lang="bn-IN" sz="2800" i="1" smtClean="0">
                        <a:latin typeface="Cambria Math"/>
                        <a:ea typeface="Cambria Math"/>
                        <a:cs typeface="NikoshBAN" pitchFamily="2" charset="0"/>
                      </a:rPr>
                      <m:t>∆</m:t>
                    </m:r>
                  </m:oMath>
                </a14:m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AOB</a:t>
                </a:r>
                <a:r>
                  <a:rPr lang="bn-IN" sz="2800" dirty="0" smtClean="0">
                    <a:latin typeface="NikoshBAN" pitchFamily="2" charset="0"/>
                    <a:cs typeface="NikoshBAN" pitchFamily="2" charset="0"/>
                  </a:rPr>
                  <a:t> এর বহিঃস্থ কোণ</a:t>
                </a:r>
                <a:r>
                  <a:rPr lang="en-US" sz="2800" dirty="0" smtClean="0">
                    <a:latin typeface="NikoshBAN" pitchFamily="2" charset="0"/>
                    <a:cs typeface="NikoshBAN" pitchFamily="2" charset="0"/>
                  </a:rPr>
                  <a:t/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&lt;BOD = &lt;BAO+&lt;ABO</a:t>
                </a:r>
                <a:r>
                  <a:rPr lang="bn-IN" sz="2800" dirty="0">
                    <a:latin typeface="Times New Roman" pitchFamily="18" charset="0"/>
                    <a:cs typeface="Times New Roman" pitchFamily="18" charset="0"/>
                  </a:rPr>
                  <a:t/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…..</a:t>
                </a:r>
                <a:r>
                  <a:rPr lang="bn-IN" sz="2800" dirty="0" smtClean="0">
                    <a:latin typeface="Times New Roman" pitchFamily="18" charset="0"/>
                    <a:cs typeface="Times New Roman" pitchFamily="18" charset="0"/>
                  </a:rPr>
                  <a:t/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(</a:t>
                </a:r>
                <a:r>
                  <a:rPr lang="bn-IN" sz="2800" dirty="0" smtClean="0">
                    <a:latin typeface="NikoshBAN" pitchFamily="2" charset="0"/>
                    <a:cs typeface="NikoshBAN" pitchFamily="2" charset="0"/>
                  </a:rPr>
                  <a:t>১</a:t>
                </a:r>
                <a:r>
                  <a:rPr lang="en-US" sz="2800" dirty="0" smtClean="0">
                    <a:latin typeface="NikoshBAN" pitchFamily="2" charset="0"/>
                    <a:cs typeface="NikoshBAN" pitchFamily="2" charset="0"/>
                  </a:rPr>
                  <a:t>)</a:t>
                </a:r>
                <a:r>
                  <a:rPr lang="bn-IN" sz="2800" dirty="0" smtClean="0">
                    <a:latin typeface="Times New Roman" pitchFamily="18" charset="0"/>
                    <a:cs typeface="Times New Roman" pitchFamily="18" charset="0"/>
                  </a:rPr>
                  <a:t/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/>
                </a:r>
                <a:r>
                  <a:rPr lang="bn-IN" sz="2800" dirty="0" smtClean="0">
                    <a:latin typeface="NikoshBAN" pitchFamily="2" charset="0"/>
                    <a:cs typeface="NikoshBAN" pitchFamily="2" charset="0"/>
                  </a:rPr>
                  <a:t/>
                </a:r>
              </a:p>
              <a:p>
                <a:r>
                  <a:rPr lang="bn-IN" sz="2800" dirty="0">
                    <a:latin typeface="NikoshBAN" pitchFamily="2" charset="0"/>
                    <a:cs typeface="NikoshBAN" pitchFamily="2" charset="0"/>
                  </a:rPr>
                  <a:t/>
                </a:r>
                <a:r>
                  <a:rPr lang="bn-IN" sz="2800" dirty="0" smtClean="0">
                    <a:latin typeface="NikoshBAN" pitchFamily="2" charset="0"/>
                    <a:cs typeface="NikoshBAN" pitchFamily="2" charset="0"/>
                  </a:rPr>
                  <a:t/>
                </a:r>
                <a:r>
                  <a:rPr lang="en-US" sz="2800" dirty="0" smtClean="0">
                    <a:latin typeface="NikoshBAN" pitchFamily="2" charset="0"/>
                    <a:cs typeface="NikoshBAN" pitchFamily="2" charset="0"/>
                  </a:rPr>
                  <a:t>[</a:t>
                </a:r>
                <a:r>
                  <a:rPr lang="bn-IN" sz="2800" dirty="0" smtClean="0">
                    <a:latin typeface="NikoshBAN" pitchFamily="2" charset="0"/>
                    <a:cs typeface="NikoshBAN" pitchFamily="2" charset="0"/>
                  </a:rPr>
                  <a:t>      বহিঃস্থ কোণ অন্তঃস্থ বিপরীত কোণদ্বয়ের সমষ্টির সমান। </a:t>
                </a:r>
                <a:r>
                  <a:rPr lang="en-US" sz="2800" dirty="0" smtClean="0">
                    <a:latin typeface="NikoshBAN" pitchFamily="2" charset="0"/>
                    <a:cs typeface="NikoshBAN" pitchFamily="2" charset="0"/>
                  </a:rPr>
                  <a:t>] </a:t>
                </a:r>
              </a:p>
              <a:p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/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/>
                </a:r>
                <a14:m>
                  <m:oMath xmlns:m="http://schemas.openxmlformats.org/officeDocument/2006/math">
                    <m:r>
                      <a:rPr lang="en-US" sz="2800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∆</m:t>
                    </m:r>
                  </m:oMath>
                </a14:m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AOB </a:t>
                </a:r>
                <a:r>
                  <a:rPr lang="bn-IN" sz="2800" dirty="0" smtClean="0">
                    <a:latin typeface="NikoshBAN" pitchFamily="2" charset="0"/>
                    <a:cs typeface="NikoshBAN" pitchFamily="2" charset="0"/>
                  </a:rPr>
                  <a:t>এ 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OA  = OB </a:t>
                </a:r>
              </a:p>
              <a:p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/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/>
                </a:r>
                <a:r>
                  <a:rPr lang="bn-IN" sz="2800" dirty="0" smtClean="0">
                    <a:latin typeface="NikoshBAN" pitchFamily="2" charset="0"/>
                    <a:cs typeface="NikoshBAN" pitchFamily="2" charset="0"/>
                  </a:rPr>
                  <a:t>অতএব, 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&lt;BAO = &lt;ABO ……(</a:t>
                </a:r>
                <a:r>
                  <a:rPr lang="bn-IN" sz="2800" dirty="0" smtClean="0">
                    <a:latin typeface="NikoshBAN" pitchFamily="2" charset="0"/>
                    <a:cs typeface="NikoshBAN" pitchFamily="2" charset="0"/>
                  </a:rPr>
                  <a:t> ২</a:t>
                </a:r>
                <a:r>
                  <a:rPr lang="en-US" sz="2800" dirty="0" smtClean="0">
                    <a:latin typeface="NikoshBAN" pitchFamily="2" charset="0"/>
                    <a:cs typeface="NikoshBAN" pitchFamily="2" charset="0"/>
                  </a:rPr>
                  <a:t>)</a:t>
                </a:r>
                <a:endParaRPr lang="en-US" sz="28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/>
                </a:r>
                <a:r>
                  <a:rPr lang="bn-IN" sz="2800" dirty="0" smtClean="0">
                    <a:latin typeface="NikoshBAN" pitchFamily="2" charset="0"/>
                    <a:cs typeface="NikoshBAN" pitchFamily="2" charset="0"/>
                  </a:rPr>
                  <a:t>১ ও ২ থেকে পাই, 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&lt;BOD = 2&lt;BAO …..</a:t>
                </a:r>
                <a:r>
                  <a:rPr lang="bn-IN" sz="2800" dirty="0">
                    <a:latin typeface="NikoshBAN" pitchFamily="2" charset="0"/>
                    <a:cs typeface="NikoshBAN" pitchFamily="2" charset="0"/>
                  </a:rPr>
                  <a:t> (৩)</a:t>
                </a:r>
                <a:endParaRPr lang="en-US" sz="28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/>
                </a:r>
                <a:r>
                  <a:rPr lang="bn-IN" sz="2800" dirty="0" smtClean="0">
                    <a:latin typeface="NikoshBAN" pitchFamily="2" charset="0"/>
                    <a:cs typeface="NikoshBAN" pitchFamily="2" charset="0"/>
                  </a:rPr>
                  <a:t>একইভাবে, 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/>
                </a:r>
                <a14:m>
                  <m:oMath xmlns:m="http://schemas.openxmlformats.org/officeDocument/2006/math">
                    <m:r>
                      <a:rPr lang="en-US" sz="2800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∆</m:t>
                    </m:r>
                  </m:oMath>
                </a14:m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AOC</a:t>
                </a:r>
                <a:r>
                  <a:rPr lang="bn-IN" sz="2800" dirty="0" smtClean="0">
                    <a:latin typeface="NikoshBAN" pitchFamily="2" charset="0"/>
                    <a:cs typeface="NikoshBAN" pitchFamily="2" charset="0"/>
                  </a:rPr>
                  <a:t> থেকে 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&lt;COD = 2&lt;CAO …… </a:t>
                </a:r>
                <a:r>
                  <a:rPr lang="bn-IN" sz="2800" dirty="0">
                    <a:latin typeface="NikoshBAN" pitchFamily="2" charset="0"/>
                    <a:cs typeface="NikoshBAN" pitchFamily="2" charset="0"/>
                  </a:rPr>
                  <a:t>(৪) </a:t>
                </a:r>
                <a:r>
                  <a:rPr lang="en-US" sz="2800" dirty="0" smtClean="0">
                    <a:latin typeface="NikoshBAN" pitchFamily="2" charset="0"/>
                    <a:cs typeface="NikoshBAN" pitchFamily="2" charset="0"/>
                  </a:rPr>
                  <a:t/>
                </a:r>
                <a:endParaRPr lang="en-US" sz="28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/>
                </a:r>
                <a:r>
                  <a:rPr lang="bn-IN" sz="2800" dirty="0" smtClean="0">
                    <a:latin typeface="NikoshBAN" pitchFamily="2" charset="0"/>
                    <a:cs typeface="NikoshBAN" pitchFamily="2" charset="0"/>
                  </a:rPr>
                  <a:t>এখন, (৩) ও (৪) যোগ করে পাই, 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&lt;BOD + &lt;COD = 2&lt;BAO+2&lt;CAO</a:t>
                </a:r>
              </a:p>
              <a:p>
                <a:r>
                  <a:rPr lang="bn-IN" sz="2800" dirty="0" smtClean="0">
                    <a:latin typeface="Times New Roman" pitchFamily="18" charset="0"/>
                    <a:cs typeface="Times New Roman" pitchFamily="18" charset="0"/>
                  </a:rPr>
                  <a:t/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&lt;BOC = 2&lt;BAC </a:t>
                </a:r>
                <a:r>
                  <a:rPr lang="bn-IN" sz="2800" dirty="0" smtClean="0">
                    <a:latin typeface="NikoshBAN" pitchFamily="2" charset="0"/>
                    <a:cs typeface="NikoshBAN" pitchFamily="2" charset="0"/>
                  </a:rPr>
                  <a:t>(প্রমাণিত) </a:t>
                </a:r>
                <a:endParaRPr lang="en-US" sz="28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endParaRPr lang="bn-IN" sz="2800" dirty="0" smtClean="0">
                  <a:latin typeface="Times New Roman" pitchFamily="18" charset="0"/>
                  <a:cs typeface="NikoshBAN" pitchFamily="2" charset="0"/>
                </a:endParaRPr>
              </a:p>
              <a:p>
                <a:endParaRPr lang="en-US" sz="2800" dirty="0">
                  <a:latin typeface="NikoshBAN" pitchFamily="2" charset="0"/>
                  <a:cs typeface="NikoshBAN" pitchFamily="2" charset="0"/>
                </a:endParaRPr>
              </a:p>
            </p:txBody>
          </p:sp>
        </mc:Choice>
        <mc:Fallback>
          <p:sp>
            <p:nvSpPr>
              <p:cNvPr id="118" name="Rectangle 1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2554547"/>
                <a:ext cx="9144000" cy="4401205"/>
              </a:xfrm>
              <a:prstGeom prst="rect">
                <a:avLst/>
              </a:prstGeom>
              <a:blipFill rotWithShape="1">
                <a:blip r:embed="rId2"/>
                <a:stretch>
                  <a:fillRect l="-1333" t="-1801" r="-4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2" descr="C:\Users\Tumpa\Desktop\bdeop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5574" y="150509"/>
            <a:ext cx="3460653" cy="226913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931538336"/>
      </p:ext>
    </p:extLst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8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8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8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8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8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8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8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8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18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18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18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18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18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18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304800"/>
            <a:ext cx="8915400" cy="923330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একক কাজ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" y="2067247"/>
            <a:ext cx="87629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/>
            <a:r>
              <a:rPr lang="bn-BD" sz="3600" b="1" dirty="0" smtClean="0"/>
              <a:t>চিত্রসহ একটি  বৃত্তস্থ কোণের সংগা দাও।</a:t>
            </a:r>
            <a:endParaRPr lang="en-US" sz="3600" b="1" dirty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4" grpId="0"/>
      <p:bldP spid="4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45720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bn-BD" sz="7200" b="1" spc="50" dirty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দলীয় কাজ</a:t>
            </a:r>
            <a:endParaRPr lang="en-US" sz="7200" b="1" spc="50" dirty="0">
              <a:ln w="11430"/>
              <a:solidFill>
                <a:schemeClr val="tx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" pitchFamily="2" charset="0"/>
              <a:cs typeface="Nikosh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68813" y="3025588"/>
            <a:ext cx="87501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3600" b="1" dirty="0" smtClean="0">
                <a:latin typeface="NikoshBAN" pitchFamily="2" charset="0"/>
                <a:cs typeface="NikoshBAN" pitchFamily="2" charset="0"/>
              </a:rPr>
              <a:t>প্রশ্নঃ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3600" b="1" dirty="0" smtClean="0">
                <a:latin typeface="NikoshBAN" pitchFamily="2" charset="0"/>
                <a:cs typeface="NikoshBAN" pitchFamily="2" charset="0"/>
              </a:rPr>
              <a:t>একটি বৃত্ত এঁকে এর ব্যাস, ব্যাসার্ধ, উপচাপ  চিহ্নিত করে দেখাও। </a:t>
            </a:r>
            <a:endParaRPr lang="bn-IN" sz="3600" b="1" dirty="0">
              <a:latin typeface="Narkisim" panose="020E0502050101010101" pitchFamily="34" charset="-79"/>
              <a:cs typeface="Narkisim" panose="020E0502050101010101" pitchFamily="34" charset="-79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"/>
          <p:cNvSpPr txBox="1">
            <a:spLocks/>
          </p:cNvSpPr>
          <p:nvPr/>
        </p:nvSpPr>
        <p:spPr>
          <a:xfrm>
            <a:off x="1905000" y="0"/>
            <a:ext cx="4724400" cy="1143000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Verdana" pitchFamily="34" charset="0"/>
                <a:cs typeface="NikoshBAN" pitchFamily="2" charset="0"/>
              </a:rPr>
              <a:t>       </a:t>
            </a:r>
            <a:r>
              <a:rPr kumimoji="0" lang="bn-BD" sz="6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Verdana" pitchFamily="34" charset="0"/>
                <a:cs typeface="NikoshBAN" pitchFamily="2" charset="0"/>
              </a:rPr>
              <a:t>মূল্যায়ন </a:t>
            </a:r>
            <a:endParaRPr kumimoji="0" lang="en-US" sz="6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NikoshBAN" pitchFamily="2" charset="0"/>
              <a:ea typeface="Verdana" pitchFamily="34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01858" y="2364493"/>
            <a:ext cx="7498079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n-IN" sz="4000" b="1" dirty="0" smtClean="0">
                <a:latin typeface="NikoshBAN" pitchFamily="2" charset="0"/>
                <a:cs typeface="NikoshBAN" pitchFamily="2" charset="0"/>
              </a:rPr>
              <a:t>১। ব্যাস কাকে বলে? </a:t>
            </a:r>
          </a:p>
          <a:p>
            <a:r>
              <a:rPr lang="bn-IN" sz="4000" b="1" dirty="0" smtClean="0">
                <a:latin typeface="NikoshBAN" pitchFamily="2" charset="0"/>
                <a:cs typeface="NikoshBAN" pitchFamily="2" charset="0"/>
              </a:rPr>
              <a:t>২।ব্যাসার্ধ   কাকে বলে? </a:t>
            </a:r>
          </a:p>
          <a:p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৩</a:t>
            </a:r>
            <a:r>
              <a:rPr lang="bn-IN" sz="4000" b="1" dirty="0" smtClean="0">
                <a:latin typeface="NikoshBAN" pitchFamily="2" charset="0"/>
                <a:cs typeface="NikoshBAN" pitchFamily="2" charset="0"/>
              </a:rPr>
              <a:t>। কেন্দ্রস্থ কোণ কাকে বলে? </a:t>
            </a:r>
          </a:p>
          <a:p>
            <a:r>
              <a:rPr lang="bn-IN" sz="4000" b="1" dirty="0" smtClean="0">
                <a:latin typeface="NikoshBAN" pitchFamily="2" charset="0"/>
                <a:cs typeface="NikoshBAN" pitchFamily="2" charset="0"/>
              </a:rPr>
              <a:t>৪। বৃত্ত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ের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কেন্দ্র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কাকে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?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38200" y="228600"/>
            <a:ext cx="648286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BD" sz="6000" b="1" dirty="0" smtClean="0">
                <a:latin typeface="NikoshBAN" pitchFamily="2" charset="0"/>
                <a:cs typeface="NikoshBAN" pitchFamily="2" charset="0"/>
              </a:rPr>
              <a:t>বাড়ির কাজ</a:t>
            </a:r>
            <a:endParaRPr lang="bn-BD" sz="6000" b="1" dirty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2468903" y="1691659"/>
            <a:ext cx="2181483" cy="2420202"/>
            <a:chOff x="2468903" y="1691659"/>
            <a:chExt cx="2181483" cy="2420202"/>
          </a:xfrm>
        </p:grpSpPr>
        <p:grpSp>
          <p:nvGrpSpPr>
            <p:cNvPr id="6" name="Group 14"/>
            <p:cNvGrpSpPr/>
            <p:nvPr/>
          </p:nvGrpSpPr>
          <p:grpSpPr>
            <a:xfrm>
              <a:off x="2468903" y="2057415"/>
              <a:ext cx="2011658" cy="1920219"/>
              <a:chOff x="2468903" y="2057415"/>
              <a:chExt cx="2011658" cy="1920219"/>
            </a:xfrm>
          </p:grpSpPr>
          <p:sp>
            <p:nvSpPr>
              <p:cNvPr id="12" name="Oval 11"/>
              <p:cNvSpPr/>
              <p:nvPr/>
            </p:nvSpPr>
            <p:spPr>
              <a:xfrm>
                <a:off x="2468903" y="2057415"/>
                <a:ext cx="2011658" cy="1920219"/>
              </a:xfrm>
              <a:prstGeom prst="ellipse">
                <a:avLst/>
              </a:prstGeom>
              <a:noFill/>
              <a:ln w="571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3" name="Group 10"/>
              <p:cNvGrpSpPr/>
              <p:nvPr/>
            </p:nvGrpSpPr>
            <p:grpSpPr>
              <a:xfrm>
                <a:off x="2763503" y="2057415"/>
                <a:ext cx="1422458" cy="1639009"/>
                <a:chOff x="2763503" y="2057415"/>
                <a:chExt cx="1422458" cy="1639009"/>
              </a:xfrm>
            </p:grpSpPr>
            <p:cxnSp>
              <p:nvCxnSpPr>
                <p:cNvPr id="17" name="Straight Connector 16"/>
                <p:cNvCxnSpPr>
                  <a:stCxn id="12" idx="0"/>
                  <a:endCxn id="12" idx="3"/>
                </p:cNvCxnSpPr>
                <p:nvPr/>
              </p:nvCxnSpPr>
              <p:spPr>
                <a:xfrm flipH="1">
                  <a:off x="2763503" y="2057415"/>
                  <a:ext cx="711229" cy="1639009"/>
                </a:xfrm>
                <a:prstGeom prst="line">
                  <a:avLst/>
                </a:prstGeom>
                <a:ln w="571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" name="Straight Connector 17"/>
                <p:cNvCxnSpPr>
                  <a:stCxn id="12" idx="0"/>
                  <a:endCxn id="12" idx="5"/>
                </p:cNvCxnSpPr>
                <p:nvPr/>
              </p:nvCxnSpPr>
              <p:spPr>
                <a:xfrm>
                  <a:off x="3474732" y="2057415"/>
                  <a:ext cx="711229" cy="1639009"/>
                </a:xfrm>
                <a:prstGeom prst="line">
                  <a:avLst/>
                </a:prstGeom>
                <a:ln w="571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4" name="Group 11"/>
              <p:cNvGrpSpPr/>
              <p:nvPr/>
            </p:nvGrpSpPr>
            <p:grpSpPr>
              <a:xfrm>
                <a:off x="2763503" y="2859052"/>
                <a:ext cx="1422458" cy="819505"/>
                <a:chOff x="2763503" y="2057415"/>
                <a:chExt cx="1422458" cy="1639009"/>
              </a:xfrm>
            </p:grpSpPr>
            <p:cxnSp>
              <p:nvCxnSpPr>
                <p:cNvPr id="15" name="Straight Connector 14"/>
                <p:cNvCxnSpPr/>
                <p:nvPr/>
              </p:nvCxnSpPr>
              <p:spPr>
                <a:xfrm flipH="1">
                  <a:off x="2763503" y="2057415"/>
                  <a:ext cx="711229" cy="1639009"/>
                </a:xfrm>
                <a:prstGeom prst="line">
                  <a:avLst/>
                </a:prstGeom>
                <a:ln w="571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" name="Straight Connector 15"/>
                <p:cNvCxnSpPr/>
                <p:nvPr/>
              </p:nvCxnSpPr>
              <p:spPr>
                <a:xfrm>
                  <a:off x="3474732" y="2057415"/>
                  <a:ext cx="711229" cy="1639009"/>
                </a:xfrm>
                <a:prstGeom prst="line">
                  <a:avLst/>
                </a:prstGeom>
                <a:ln w="571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8" name="TextBox 7"/>
            <p:cNvSpPr txBox="1"/>
            <p:nvPr/>
          </p:nvSpPr>
          <p:spPr>
            <a:xfrm>
              <a:off x="3291854" y="1691659"/>
              <a:ext cx="54863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A</a:t>
              </a:r>
              <a:endParaRPr lang="en-US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101752" y="3742529"/>
              <a:ext cx="54863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C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2468903" y="3672046"/>
              <a:ext cx="54863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B</a:t>
              </a:r>
              <a:endParaRPr lang="en-US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3291854" y="3017524"/>
              <a:ext cx="54863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O</a:t>
              </a: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5264354" y="1822287"/>
            <a:ext cx="2181483" cy="2420202"/>
            <a:chOff x="5264354" y="1822287"/>
            <a:chExt cx="2181483" cy="2420202"/>
          </a:xfrm>
        </p:grpSpPr>
        <p:grpSp>
          <p:nvGrpSpPr>
            <p:cNvPr id="20" name="Group 29"/>
            <p:cNvGrpSpPr/>
            <p:nvPr/>
          </p:nvGrpSpPr>
          <p:grpSpPr>
            <a:xfrm>
              <a:off x="5264354" y="2188043"/>
              <a:ext cx="2011658" cy="1920219"/>
              <a:chOff x="2468903" y="2057415"/>
              <a:chExt cx="2011658" cy="1920219"/>
            </a:xfrm>
          </p:grpSpPr>
          <p:sp>
            <p:nvSpPr>
              <p:cNvPr id="25" name="Oval 24"/>
              <p:cNvSpPr/>
              <p:nvPr/>
            </p:nvSpPr>
            <p:spPr>
              <a:xfrm>
                <a:off x="2468903" y="2057415"/>
                <a:ext cx="2011658" cy="1920219"/>
              </a:xfrm>
              <a:prstGeom prst="ellipse">
                <a:avLst/>
              </a:prstGeom>
              <a:noFill/>
              <a:ln w="571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6" name="Group 35"/>
              <p:cNvGrpSpPr/>
              <p:nvPr/>
            </p:nvGrpSpPr>
            <p:grpSpPr>
              <a:xfrm>
                <a:off x="2763503" y="2057415"/>
                <a:ext cx="1422458" cy="1639009"/>
                <a:chOff x="2763503" y="2057415"/>
                <a:chExt cx="1422458" cy="1639009"/>
              </a:xfrm>
            </p:grpSpPr>
            <p:cxnSp>
              <p:nvCxnSpPr>
                <p:cNvPr id="30" name="Straight Connector 29"/>
                <p:cNvCxnSpPr>
                  <a:stCxn id="25" idx="0"/>
                  <a:endCxn id="25" idx="3"/>
                </p:cNvCxnSpPr>
                <p:nvPr/>
              </p:nvCxnSpPr>
              <p:spPr>
                <a:xfrm flipH="1">
                  <a:off x="2763503" y="2057415"/>
                  <a:ext cx="711229" cy="1639009"/>
                </a:xfrm>
                <a:prstGeom prst="line">
                  <a:avLst/>
                </a:prstGeom>
                <a:ln w="571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Straight Connector 30"/>
                <p:cNvCxnSpPr>
                  <a:stCxn id="25" idx="0"/>
                  <a:endCxn id="25" idx="5"/>
                </p:cNvCxnSpPr>
                <p:nvPr/>
              </p:nvCxnSpPr>
              <p:spPr>
                <a:xfrm>
                  <a:off x="3474732" y="2057415"/>
                  <a:ext cx="711229" cy="1639009"/>
                </a:xfrm>
                <a:prstGeom prst="line">
                  <a:avLst/>
                </a:prstGeom>
                <a:ln w="571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7" name="Group 36"/>
              <p:cNvGrpSpPr/>
              <p:nvPr/>
            </p:nvGrpSpPr>
            <p:grpSpPr>
              <a:xfrm>
                <a:off x="2763503" y="2859052"/>
                <a:ext cx="1422458" cy="819505"/>
                <a:chOff x="2763503" y="2057415"/>
                <a:chExt cx="1422458" cy="1639009"/>
              </a:xfrm>
            </p:grpSpPr>
            <p:cxnSp>
              <p:nvCxnSpPr>
                <p:cNvPr id="28" name="Straight Connector 27"/>
                <p:cNvCxnSpPr/>
                <p:nvPr/>
              </p:nvCxnSpPr>
              <p:spPr>
                <a:xfrm flipH="1">
                  <a:off x="2763503" y="2057415"/>
                  <a:ext cx="711229" cy="1639009"/>
                </a:xfrm>
                <a:prstGeom prst="line">
                  <a:avLst/>
                </a:prstGeom>
                <a:ln w="571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" name="Straight Connector 28"/>
                <p:cNvCxnSpPr/>
                <p:nvPr/>
              </p:nvCxnSpPr>
              <p:spPr>
                <a:xfrm>
                  <a:off x="3474732" y="2057415"/>
                  <a:ext cx="711229" cy="1639009"/>
                </a:xfrm>
                <a:prstGeom prst="line">
                  <a:avLst/>
                </a:prstGeom>
                <a:ln w="571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21" name="TextBox 20"/>
            <p:cNvSpPr txBox="1"/>
            <p:nvPr/>
          </p:nvSpPr>
          <p:spPr>
            <a:xfrm>
              <a:off x="6087305" y="1822287"/>
              <a:ext cx="54863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D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6897203" y="3873157"/>
              <a:ext cx="54863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F</a:t>
              </a:r>
              <a:endParaRPr lang="en-US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5264354" y="3802674"/>
              <a:ext cx="54863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E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6087305" y="3148152"/>
              <a:ext cx="54863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O</a:t>
              </a:r>
            </a:p>
          </p:txBody>
        </p:sp>
      </p:grpSp>
      <p:sp>
        <p:nvSpPr>
          <p:cNvPr id="32" name="TextBox 31"/>
          <p:cNvSpPr txBox="1"/>
          <p:nvPr/>
        </p:nvSpPr>
        <p:spPr>
          <a:xfrm>
            <a:off x="1219200" y="4800585"/>
            <a:ext cx="6629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/>
              <a:t>উপরের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চিএ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হতে</a:t>
            </a:r>
            <a:r>
              <a:rPr lang="en-US" sz="3600" b="1" dirty="0" smtClean="0"/>
              <a:t> ,</a:t>
            </a:r>
            <a:r>
              <a:rPr lang="bn-BD" sz="3600" b="1" dirty="0" smtClean="0"/>
              <a:t>প্রমাণ কর যে</a:t>
            </a:r>
            <a:r>
              <a:rPr lang="en-US" sz="3600" b="1" dirty="0" smtClean="0"/>
              <a:t>, </a:t>
            </a:r>
            <a:r>
              <a:rPr lang="en-US" sz="3600" b="1" dirty="0" smtClean="0">
                <a:latin typeface="Anik"/>
              </a:rPr>
              <a:t>&lt;</a:t>
            </a:r>
            <a:r>
              <a:rPr lang="bn-BD" sz="3600" b="1" dirty="0" smtClean="0"/>
              <a:t> </a:t>
            </a:r>
            <a:r>
              <a:rPr lang="en-US" sz="3600" b="1" dirty="0" smtClean="0"/>
              <a:t>BOC=</a:t>
            </a:r>
            <a:r>
              <a:rPr lang="en-US" sz="3600" b="1" dirty="0" smtClean="0">
                <a:latin typeface="Anik"/>
              </a:rPr>
              <a:t>&lt; </a:t>
            </a:r>
            <a:r>
              <a:rPr lang="en-US" sz="3600" b="1" dirty="0" smtClean="0"/>
              <a:t>EDF</a:t>
            </a:r>
            <a:endParaRPr lang="en-US" sz="3600" b="1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86600" y="6019804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-59377" y="1447800"/>
            <a:ext cx="9203377" cy="3733800"/>
          </a:xfrm>
          <a:prstGeom prst="rect">
            <a:avLst/>
          </a:prstGeom>
        </p:spPr>
        <p:txBody>
          <a:bodyPr numCol="1">
            <a:prstTxWarp prst="textDoubleWave1">
              <a:avLst>
                <a:gd name="adj1" fmla="val 6250"/>
                <a:gd name="adj2" fmla="val -876"/>
              </a:avLst>
            </a:prstTxWarp>
            <a:noAutofit/>
            <a:scene3d>
              <a:camera prst="perspectiveLeft"/>
              <a:lightRig rig="threePt" dir="t"/>
            </a:scene3d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9900" b="1" dirty="0" err="1" smtClean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r>
              <a:rPr lang="en-US" sz="28700" dirty="0" smtClean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8700" dirty="0">
              <a:ln w="0"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18513617"/>
      </p:ext>
    </p:extLst>
  </p:cSld>
  <p:clrMapOvr>
    <a:masterClrMapping/>
  </p:clrMapOvr>
  <p:transition spd="slow">
    <p:wipe dir="r"/>
    <p:sndAc>
      <p:stSnd>
        <p:snd r:embed="rId2" name="applaus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discrete" valueType="str">
                                      <p:cBhvr override="childStyle"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normal"/>
                                          </p:val>
                                        </p:tav>
                                        <p:tav tm="50000">
                                          <p:val>
                                            <p:strVal val="bold"/>
                                          </p:val>
                                        </p:tav>
                                        <p:tav tm="60000">
                                          <p:val>
                                            <p:strVal val="normal"/>
                                          </p:val>
                                        </p:tav>
                                        <p:tav tm="100000">
                                          <p:val>
                                            <p:strVal val="normal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3352800"/>
            <a:ext cx="4831749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err="1">
                <a:latin typeface="NikoshBAN" pitchFamily="2" charset="0"/>
                <a:cs typeface="NikoshBAN" pitchFamily="2" charset="0"/>
              </a:rPr>
              <a:t>মোহাম্মদ</a:t>
            </a:r>
            <a:r>
              <a:rPr lang="en-US" sz="32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latin typeface="NikoshBAN" pitchFamily="2" charset="0"/>
                <a:cs typeface="NikoshBAN" pitchFamily="2" charset="0"/>
              </a:rPr>
              <a:t>বিল্লাল</a:t>
            </a:r>
            <a:r>
              <a:rPr lang="en-US" sz="32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হোসেন</a:t>
            </a:r>
            <a:endParaRPr lang="en-US" sz="3200" b="1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সহকারী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প্রধান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শিক্ষক</a:t>
            </a:r>
            <a:endParaRPr lang="en-US" sz="3200" b="1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দিঘীরপাড়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এ.সি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.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ইনষ্টিটিউশন</a:t>
            </a:r>
            <a:endParaRPr lang="en-US" sz="3200" b="1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টঙ্গীবাড়ী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মুন্সিগ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ঞ্জ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  <a:p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733800" y="0"/>
            <a:ext cx="2432076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400" b="1" dirty="0" err="1"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4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9">
            <a:extLst>
              <a:ext uri="{FF2B5EF4-FFF2-40B4-BE49-F238E27FC236}">
                <a16:creationId xmlns="" xmlns:a16="http://schemas.microsoft.com/office/drawing/2014/main" id="{C98F8E0D-58A2-4268-A116-004CEB5FDE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200" y="3200400"/>
            <a:ext cx="4342616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bn-IN" alt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শ্রেণীঃ- </a:t>
            </a:r>
            <a:r>
              <a:rPr lang="en-US" alt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৯ম</a:t>
            </a:r>
          </a:p>
          <a:p>
            <a:pPr algn="ctr"/>
            <a:r>
              <a:rPr lang="bn-IN" alt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বিষয়ঃ </a:t>
            </a:r>
            <a:r>
              <a:rPr lang="en-US" alt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গণিত</a:t>
            </a:r>
            <a:endParaRPr lang="bn-IN" altLang="en-US" sz="32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alt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অধ্যায় – </a:t>
            </a:r>
            <a:r>
              <a:rPr lang="en-GB" alt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৮ম</a:t>
            </a:r>
            <a:r>
              <a:rPr lang="bn-BD" alt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alt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IN" altLang="en-US" sz="32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alt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সময়-৫০ মিনিট</a:t>
            </a:r>
          </a:p>
          <a:p>
            <a:pPr algn="ctr"/>
            <a:r>
              <a:rPr lang="bn-IN" alt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তাঃ</a:t>
            </a:r>
            <a:r>
              <a:rPr lang="en-US" alt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২৬</a:t>
            </a:r>
            <a:r>
              <a:rPr lang="bn-IN" alt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/০</a:t>
            </a:r>
            <a:r>
              <a:rPr lang="en-US" alt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৪</a:t>
            </a:r>
            <a:r>
              <a:rPr lang="bn-IN" alt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/</a:t>
            </a:r>
            <a:r>
              <a:rPr lang="en-US" alt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২0</a:t>
            </a:r>
            <a:endParaRPr lang="en-US" altLang="en-US" sz="32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026" name="Picture 2" descr="C:\Users\bbbbggg-\Desktop\BILLAL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95400" y="685800"/>
            <a:ext cx="2286000" cy="25146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191409826"/>
      </p:ext>
    </p:extLst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"/>
          <p:cNvGrpSpPr/>
          <p:nvPr/>
        </p:nvGrpSpPr>
        <p:grpSpPr>
          <a:xfrm>
            <a:off x="457200" y="1295400"/>
            <a:ext cx="8077200" cy="5334000"/>
            <a:chOff x="1764310" y="367364"/>
            <a:chExt cx="8206406" cy="4623884"/>
          </a:xfrm>
        </p:grpSpPr>
        <p:sp>
          <p:nvSpPr>
            <p:cNvPr id="5" name="Rectangle 4"/>
            <p:cNvSpPr/>
            <p:nvPr/>
          </p:nvSpPr>
          <p:spPr>
            <a:xfrm>
              <a:off x="1836217" y="883545"/>
              <a:ext cx="4899546" cy="402608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64310" y="367364"/>
              <a:ext cx="8206406" cy="4623884"/>
            </a:xfrm>
            <a:prstGeom prst="rect">
              <a:avLst/>
            </a:prstGeom>
            <a:solidFill>
              <a:schemeClr val="bg1"/>
            </a:solidFill>
          </p:spPr>
        </p:pic>
        <p:grpSp>
          <p:nvGrpSpPr>
            <p:cNvPr id="4" name="Group 46"/>
            <p:cNvGrpSpPr/>
            <p:nvPr/>
          </p:nvGrpSpPr>
          <p:grpSpPr>
            <a:xfrm>
              <a:off x="3854622" y="763697"/>
              <a:ext cx="3870464" cy="2327310"/>
              <a:chOff x="3838291" y="1898423"/>
              <a:chExt cx="4572000" cy="3485255"/>
            </a:xfrm>
          </p:grpSpPr>
          <p:sp>
            <p:nvSpPr>
              <p:cNvPr id="9" name="Oval 8"/>
              <p:cNvSpPr/>
              <p:nvPr/>
            </p:nvSpPr>
            <p:spPr>
              <a:xfrm>
                <a:off x="3838291" y="1898423"/>
                <a:ext cx="4572000" cy="3485255"/>
              </a:xfrm>
              <a:prstGeom prst="ellipse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bg1"/>
                  </a:solidFill>
                </a:endParaRPr>
              </a:p>
            </p:txBody>
          </p:sp>
          <p:cxnSp>
            <p:nvCxnSpPr>
              <p:cNvPr id="11" name="Straight Connector 10"/>
              <p:cNvCxnSpPr/>
              <p:nvPr/>
            </p:nvCxnSpPr>
            <p:spPr>
              <a:xfrm flipH="1">
                <a:off x="6153150" y="3167585"/>
                <a:ext cx="20524" cy="468085"/>
              </a:xfrm>
              <a:prstGeom prst="line">
                <a:avLst/>
              </a:prstGeom>
              <a:ln w="76200">
                <a:solidFill>
                  <a:schemeClr val="accent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38" name="Picture 37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20972450">
                <a:off x="6348535" y="2067182"/>
                <a:ext cx="1329116" cy="667678"/>
              </a:xfrm>
              <a:prstGeom prst="rect">
                <a:avLst/>
              </a:prstGeom>
            </p:spPr>
          </p:pic>
          <p:sp>
            <p:nvSpPr>
              <p:cNvPr id="46" name="Freeform 45"/>
              <p:cNvSpPr/>
              <p:nvPr/>
            </p:nvSpPr>
            <p:spPr>
              <a:xfrm>
                <a:off x="6124575" y="2456017"/>
                <a:ext cx="1383997" cy="1013928"/>
              </a:xfrm>
              <a:custGeom>
                <a:avLst/>
                <a:gdLst>
                  <a:gd name="connsiteX0" fmla="*/ 0 w 1371601"/>
                  <a:gd name="connsiteY0" fmla="*/ 885825 h 885825"/>
                  <a:gd name="connsiteX1" fmla="*/ 1371600 w 1371601"/>
                  <a:gd name="connsiteY1" fmla="*/ 0 h 885825"/>
                  <a:gd name="connsiteX2" fmla="*/ 0 w 1371601"/>
                  <a:gd name="connsiteY2" fmla="*/ 885825 h 8858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371601" h="885825">
                    <a:moveTo>
                      <a:pt x="0" y="885825"/>
                    </a:moveTo>
                    <a:lnTo>
                      <a:pt x="1371600" y="0"/>
                    </a:lnTo>
                    <a:cubicBezTo>
                      <a:pt x="1373187" y="1587"/>
                      <a:pt x="0" y="885825"/>
                      <a:pt x="0" y="885825"/>
                    </a:cubicBezTo>
                    <a:close/>
                  </a:path>
                </a:pathLst>
              </a:custGeom>
              <a:ln w="28575">
                <a:solidFill>
                  <a:schemeClr val="accent4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48" name="TextBox 47"/>
          <p:cNvSpPr txBox="1"/>
          <p:nvPr/>
        </p:nvSpPr>
        <p:spPr>
          <a:xfrm>
            <a:off x="762000" y="0"/>
            <a:ext cx="7391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ছবিতে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দেখতে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পাচ্ছো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8" name="Oval 17"/>
          <p:cNvSpPr/>
          <p:nvPr/>
        </p:nvSpPr>
        <p:spPr>
          <a:xfrm>
            <a:off x="3276600" y="1752600"/>
            <a:ext cx="2902849" cy="232731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21706752"/>
      </p:ext>
    </p:extLst>
  </p:cSld>
  <p:clrMapOvr>
    <a:masterClrMapping/>
  </p:clrMapOvr>
  <p:transition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3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2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24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2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2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/>
      <p:bldP spid="48" grpId="1"/>
      <p:bldP spid="18" grpId="0" animBg="1"/>
      <p:bldP spid="18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ertical Scroll 5"/>
          <p:cNvSpPr/>
          <p:nvPr/>
        </p:nvSpPr>
        <p:spPr>
          <a:xfrm>
            <a:off x="1066800" y="296981"/>
            <a:ext cx="6858000" cy="822715"/>
          </a:xfrm>
          <a:prstGeom prst="verticalScroll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bn-BD" sz="6600" b="1" spc="50" dirty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আজকের পাঠ</a:t>
            </a:r>
            <a:endParaRPr lang="en-US" sz="6600" b="1" spc="50" dirty="0">
              <a:ln w="11430"/>
              <a:solidFill>
                <a:schemeClr val="tx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" pitchFamily="2" charset="0"/>
              <a:cs typeface="Nikosh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057400" y="1981200"/>
            <a:ext cx="5410200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900" dirty="0" err="1" smtClean="0">
                <a:latin typeface="NikoshBAN" pitchFamily="2" charset="0"/>
                <a:cs typeface="NikoshBAN" pitchFamily="2" charset="0"/>
              </a:rPr>
              <a:t>বৃত্ত</a:t>
            </a:r>
            <a:r>
              <a:rPr lang="en-US" sz="199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199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29193155"/>
      </p:ext>
    </p:extLst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9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" dur="5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89BF0C4E-6C74-443C-858A-7AA02036F194}"/>
              </a:ext>
            </a:extLst>
          </p:cNvPr>
          <p:cNvSpPr txBox="1"/>
          <p:nvPr/>
        </p:nvSpPr>
        <p:spPr>
          <a:xfrm>
            <a:off x="2743200" y="381000"/>
            <a:ext cx="2849503" cy="769441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76200">
            <a:solidFill>
              <a:schemeClr val="tx1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  <a:softEdge rad="635000"/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066800" y="16002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0" y="1600200"/>
            <a:ext cx="891540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শেষে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শিক্ষার্থীরা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---</a:t>
            </a:r>
          </a:p>
          <a:p>
            <a:pPr marL="285750" indent="-285750"/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বৃত্তের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সংজ্ঞা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দিতে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285750" indent="-285750"/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বৃত্তের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বিভিন্ন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অংশ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ব্যাখ্যা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285750" indent="-285750"/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৩।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e„Ë¯’ †</a:t>
            </a:r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KvY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ও </a:t>
            </a:r>
            <a:r>
              <a:rPr lang="en-US" sz="4800" b="1" dirty="0" smtClean="0">
                <a:latin typeface="SutonnyMJ" pitchFamily="2" charset="0"/>
                <a:cs typeface="SutonnyMJ" pitchFamily="2" charset="0"/>
              </a:rPr>
              <a:t>†K›`ª¯’ †</a:t>
            </a:r>
            <a:r>
              <a:rPr lang="en-US" sz="4800" b="1" dirty="0" err="1" smtClean="0">
                <a:latin typeface="SutonnyMJ" pitchFamily="2" charset="0"/>
                <a:cs typeface="SutonnyMJ" pitchFamily="2" charset="0"/>
              </a:rPr>
              <a:t>KvY</a:t>
            </a:r>
            <a:r>
              <a:rPr lang="en-US" sz="4800" b="1" dirty="0" smtClean="0">
                <a:latin typeface="SutonnyMJ" pitchFamily="2" charset="0"/>
                <a:cs typeface="SutonnyMJ" pitchFamily="2" charset="0"/>
              </a:rPr>
              <a:t> 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কি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তা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বলতে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পারবে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।</a:t>
            </a:r>
          </a:p>
          <a:p>
            <a:pPr marL="285750" indent="-285750"/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৪।বৃওের </a:t>
            </a: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একই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চাপের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উপর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bn-IN" sz="3200" b="1" dirty="0" smtClean="0">
                <a:latin typeface="NikoshBAN" pitchFamily="2" charset="0"/>
                <a:cs typeface="NikoshBAN" pitchFamily="2" charset="0"/>
              </a:rPr>
              <a:t>দন্ডায়মান কেন্দ্রস্থ কোণ বৃত্তস্থ কোণের </a:t>
            </a:r>
            <a:r>
              <a:rPr lang="bn-IN" sz="3200" b="1" dirty="0" smtClean="0">
                <a:latin typeface="NikoshBAN" pitchFamily="2" charset="0"/>
                <a:cs typeface="NikoshBAN" pitchFamily="2" charset="0"/>
              </a:rPr>
              <a:t>দ্বিগুন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।</a:t>
            </a:r>
            <a:endParaRPr lang="en-US" sz="3200" b="1" dirty="0" smtClean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2108111"/>
      </p:ext>
    </p:extLst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82880" y="3513815"/>
            <a:ext cx="877824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3600" b="1" dirty="0" smtClean="0">
                <a:latin typeface="NikoshBAN" pitchFamily="2" charset="0"/>
                <a:cs typeface="NikoshBAN" pitchFamily="2" charset="0"/>
              </a:rPr>
              <a:t>বৃত্তঃ নির্দিষ্ট </a:t>
            </a:r>
            <a:r>
              <a:rPr lang="bn-IN" sz="3600" b="1" dirty="0">
                <a:latin typeface="NikoshBAN" pitchFamily="2" charset="0"/>
                <a:cs typeface="NikoshBAN" pitchFamily="2" charset="0"/>
              </a:rPr>
              <a:t>বিন্দু থেকে সমদুরত্ব বজায় রেখে কোনো বিন্দু যে আবদ্ধ পথ চিত্রিত করে তাই বৃত্ত </a:t>
            </a:r>
            <a:r>
              <a:rPr lang="bn-IN" sz="3600" b="1" dirty="0" smtClean="0">
                <a:latin typeface="NikoshBAN" pitchFamily="2" charset="0"/>
                <a:cs typeface="NikoshBAN" pitchFamily="2" charset="0"/>
              </a:rPr>
              <a:t>।</a:t>
            </a:r>
            <a:endParaRPr lang="bn-IN" sz="3600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074" name="Picture 2" descr="C:\Users\Tumpa\Desktop\brrit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0996" y="633047"/>
            <a:ext cx="2433711" cy="229691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444811143"/>
      </p:ext>
    </p:extLst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117156" y="3412814"/>
            <a:ext cx="9017391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3200" b="1" dirty="0">
                <a:latin typeface="NikoshBAN" pitchFamily="2" charset="0"/>
                <a:cs typeface="NikoshBAN" pitchFamily="2" charset="0"/>
              </a:rPr>
              <a:t>ব্যাসঃ বৃত্তের কোনো জ্যা যদি কেন্দ্র দিয়ে যায়,তবে জ্যাটিকে বৃত্তের ব্যাস বলে </a:t>
            </a:r>
            <a:r>
              <a:rPr lang="bn-IN" sz="3200" b="1" dirty="0" smtClean="0">
                <a:latin typeface="NikoshBAN" pitchFamily="2" charset="0"/>
                <a:cs typeface="NikoshBAN" pitchFamily="2" charset="0"/>
              </a:rPr>
              <a:t>। অর্থাৎ, বৃত্তের কেন্দ্রগামী যেকোনো জ্যা হলো ব্যাস। 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098" name="Picture 2" descr="C:\Users\Tumpa\Desktop\vcx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1324" y="388604"/>
            <a:ext cx="3165230" cy="274166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ound Single Corner Rectangle 2"/>
          <p:cNvSpPr/>
          <p:nvPr/>
        </p:nvSpPr>
        <p:spPr>
          <a:xfrm rot="13877915">
            <a:off x="3857838" y="1193293"/>
            <a:ext cx="345200" cy="599660"/>
          </a:xfrm>
          <a:prstGeom prst="round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ounded Rectangle 3"/>
          <p:cNvSpPr/>
          <p:nvPr/>
        </p:nvSpPr>
        <p:spPr>
          <a:xfrm rot="12781744">
            <a:off x="4098441" y="2152711"/>
            <a:ext cx="881646" cy="41868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06787" y="5218348"/>
            <a:ext cx="8131127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3200" b="1" dirty="0" smtClean="0">
                <a:latin typeface="NikoshBAN" pitchFamily="2" charset="0"/>
                <a:cs typeface="NikoshBAN" pitchFamily="2" charset="0"/>
              </a:rPr>
              <a:t>ব্যাসার্ধঃ কেন্দ্র থেকে পরিধি পর্যন্ত দূরত্বকে বৃত্তের ব্যাসার্ধ বলে। 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67872743"/>
      </p:ext>
    </p:extLst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1.30435E-6 L 0.58073 -0.00208 " pathEditMode="relative" rAng="0" ptsTypes="AA">
                                      <p:cBhvr>
                                        <p:cTn id="1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028" y="-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4.19056E-6 L 0.52518 -0.00625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250" y="-32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3" grpId="0" animBg="1"/>
      <p:bldP spid="3" grpId="1" animBg="1"/>
      <p:bldP spid="4" grpId="0" animBg="1"/>
      <p:bldP spid="4" grpId="1" animBg="1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9144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n-US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just"/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কেন্দ্রঃ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বৃত্তের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প্রত্যেক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ব্যাসের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মধ্যবিন্দুই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কেন্দ্র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algn="just"/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বৃত্তের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জ্যাঃ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বৃত্তের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দুইটি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ভিন্ন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বিন্দুর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সংযোজক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রেখাংশকে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বৃত্তের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জ্যা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228600" y="2209800"/>
            <a:ext cx="3934925" cy="3440480"/>
            <a:chOff x="2645769" y="464694"/>
            <a:chExt cx="3934925" cy="3440480"/>
          </a:xfrm>
        </p:grpSpPr>
        <p:sp>
          <p:nvSpPr>
            <p:cNvPr id="6" name="TextBox 5"/>
            <p:cNvSpPr txBox="1"/>
            <p:nvPr/>
          </p:nvSpPr>
          <p:spPr>
            <a:xfrm>
              <a:off x="4332162" y="464694"/>
              <a:ext cx="404735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A</a:t>
              </a:r>
              <a:endParaRPr lang="en-US" sz="32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grpSp>
          <p:nvGrpSpPr>
            <p:cNvPr id="7" name="Group 17"/>
            <p:cNvGrpSpPr/>
            <p:nvPr/>
          </p:nvGrpSpPr>
          <p:grpSpPr>
            <a:xfrm>
              <a:off x="2645769" y="929549"/>
              <a:ext cx="3934925" cy="2975625"/>
              <a:chOff x="2645769" y="929549"/>
              <a:chExt cx="3934925" cy="2975625"/>
            </a:xfrm>
          </p:grpSpPr>
          <p:sp>
            <p:nvSpPr>
              <p:cNvPr id="8" name="Oval 7"/>
              <p:cNvSpPr/>
              <p:nvPr/>
            </p:nvSpPr>
            <p:spPr>
              <a:xfrm>
                <a:off x="3072987" y="929549"/>
                <a:ext cx="3117952" cy="2975625"/>
              </a:xfrm>
              <a:prstGeom prst="ellipse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Oval 3"/>
              <p:cNvSpPr/>
              <p:nvPr/>
            </p:nvSpPr>
            <p:spPr>
              <a:xfrm>
                <a:off x="4549517" y="2376947"/>
                <a:ext cx="164892" cy="179883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2645769" y="2218089"/>
                <a:ext cx="404735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B</a:t>
                </a:r>
                <a:endParaRPr lang="en-US" sz="32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6175959" y="2189108"/>
                <a:ext cx="404735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C</a:t>
                </a:r>
                <a:endParaRPr lang="en-US" sz="32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  <p:cxnSp>
            <p:nvCxnSpPr>
              <p:cNvPr id="12" name="Straight Connector 11"/>
              <p:cNvCxnSpPr/>
              <p:nvPr/>
            </p:nvCxnSpPr>
            <p:spPr>
              <a:xfrm>
                <a:off x="3072987" y="2462332"/>
                <a:ext cx="3117952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3" name="Group 12"/>
          <p:cNvGrpSpPr/>
          <p:nvPr/>
        </p:nvGrpSpPr>
        <p:grpSpPr>
          <a:xfrm>
            <a:off x="4800600" y="2286000"/>
            <a:ext cx="3934925" cy="3459530"/>
            <a:chOff x="6563699" y="1208144"/>
            <a:chExt cx="3934925" cy="3459530"/>
          </a:xfrm>
        </p:grpSpPr>
        <p:grpSp>
          <p:nvGrpSpPr>
            <p:cNvPr id="14" name="Group 19"/>
            <p:cNvGrpSpPr/>
            <p:nvPr/>
          </p:nvGrpSpPr>
          <p:grpSpPr>
            <a:xfrm>
              <a:off x="6563699" y="1208144"/>
              <a:ext cx="3934925" cy="3459530"/>
              <a:chOff x="2645769" y="445644"/>
              <a:chExt cx="3934925" cy="3459530"/>
            </a:xfrm>
          </p:grpSpPr>
          <p:sp>
            <p:nvSpPr>
              <p:cNvPr id="16" name="TextBox 15"/>
              <p:cNvSpPr txBox="1"/>
              <p:nvPr/>
            </p:nvSpPr>
            <p:spPr>
              <a:xfrm>
                <a:off x="4465512" y="445644"/>
                <a:ext cx="404735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A</a:t>
                </a:r>
                <a:endParaRPr lang="en-US" sz="32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  <p:grpSp>
            <p:nvGrpSpPr>
              <p:cNvPr id="17" name="Group 21"/>
              <p:cNvGrpSpPr/>
              <p:nvPr/>
            </p:nvGrpSpPr>
            <p:grpSpPr>
              <a:xfrm>
                <a:off x="2645769" y="929549"/>
                <a:ext cx="3934925" cy="2975625"/>
                <a:chOff x="2645769" y="929549"/>
                <a:chExt cx="3934925" cy="2975625"/>
              </a:xfrm>
            </p:grpSpPr>
            <p:sp>
              <p:nvSpPr>
                <p:cNvPr id="18" name="Oval 17"/>
                <p:cNvSpPr/>
                <p:nvPr/>
              </p:nvSpPr>
              <p:spPr>
                <a:xfrm>
                  <a:off x="3072987" y="929549"/>
                  <a:ext cx="3117952" cy="2975625"/>
                </a:xfrm>
                <a:prstGeom prst="ellipse">
                  <a:avLst/>
                </a:prstGeom>
                <a:noFill/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" name="Oval 18"/>
                <p:cNvSpPr/>
                <p:nvPr/>
              </p:nvSpPr>
              <p:spPr>
                <a:xfrm>
                  <a:off x="4549517" y="2376947"/>
                  <a:ext cx="164892" cy="179883"/>
                </a:xfrm>
                <a:prstGeom prst="ellipse">
                  <a:avLst/>
                </a:prstGeom>
                <a:solidFill>
                  <a:schemeClr val="tx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" name="TextBox 19"/>
                <p:cNvSpPr txBox="1"/>
                <p:nvPr/>
              </p:nvSpPr>
              <p:spPr>
                <a:xfrm>
                  <a:off x="2645769" y="2218089"/>
                  <a:ext cx="404735" cy="5847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3200" dirty="0" smtClean="0">
                      <a:latin typeface="NikoshBAN" panose="02000000000000000000" pitchFamily="2" charset="0"/>
                      <a:cs typeface="NikoshBAN" panose="02000000000000000000" pitchFamily="2" charset="0"/>
                    </a:rPr>
                    <a:t>B</a:t>
                  </a:r>
                  <a:endParaRPr lang="en-US" sz="3200" dirty="0">
                    <a:latin typeface="NikoshBAN" panose="02000000000000000000" pitchFamily="2" charset="0"/>
                    <a:cs typeface="NikoshBAN" panose="02000000000000000000" pitchFamily="2" charset="0"/>
                  </a:endParaRPr>
                </a:p>
              </p:txBody>
            </p:sp>
            <p:sp>
              <p:nvSpPr>
                <p:cNvPr id="21" name="TextBox 20"/>
                <p:cNvSpPr txBox="1"/>
                <p:nvPr/>
              </p:nvSpPr>
              <p:spPr>
                <a:xfrm>
                  <a:off x="6175959" y="2189108"/>
                  <a:ext cx="404735" cy="5847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3200" dirty="0" smtClean="0">
                      <a:latin typeface="NikoshBAN" panose="02000000000000000000" pitchFamily="2" charset="0"/>
                      <a:cs typeface="NikoshBAN" panose="02000000000000000000" pitchFamily="2" charset="0"/>
                    </a:rPr>
                    <a:t>C</a:t>
                  </a:r>
                  <a:endParaRPr lang="en-US" sz="3200" dirty="0">
                    <a:latin typeface="NikoshBAN" panose="02000000000000000000" pitchFamily="2" charset="0"/>
                    <a:cs typeface="NikoshBAN" panose="02000000000000000000" pitchFamily="2" charset="0"/>
                  </a:endParaRPr>
                </a:p>
              </p:txBody>
            </p:sp>
          </p:grpSp>
        </p:grpSp>
        <p:cxnSp>
          <p:nvCxnSpPr>
            <p:cNvPr id="15" name="Straight Connector 14"/>
            <p:cNvCxnSpPr>
              <a:stCxn id="20" idx="3"/>
              <a:endCxn id="18" idx="0"/>
            </p:cNvCxnSpPr>
            <p:nvPr/>
          </p:nvCxnSpPr>
          <p:spPr>
            <a:xfrm flipV="1">
              <a:off x="6968434" y="1692049"/>
              <a:ext cx="1581459" cy="158092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TextBox 21"/>
          <p:cNvSpPr txBox="1"/>
          <p:nvPr/>
        </p:nvSpPr>
        <p:spPr>
          <a:xfrm>
            <a:off x="1" y="5903893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চিত্রে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 O </a:t>
            </a:r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কেন্দ্র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বিশিষ্ট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ABC </a:t>
            </a:r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বৃত্তের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ব্যাসBC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জ্যা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AB।</a:t>
            </a:r>
            <a:endParaRPr lang="en-US" sz="2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363915"/>
            <a:ext cx="8915400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5200" b="1" dirty="0" smtClean="0">
                <a:latin typeface="SutonnyMJ" pitchFamily="2" charset="0"/>
                <a:cs typeface="SutonnyMJ" pitchFamily="2" charset="0"/>
              </a:rPr>
              <a:t>`</a:t>
            </a:r>
            <a:r>
              <a:rPr lang="en-US" sz="5200" b="1" dirty="0" err="1" smtClean="0">
                <a:latin typeface="SutonnyMJ" pitchFamily="2" charset="0"/>
                <a:cs typeface="SutonnyMJ" pitchFamily="2" charset="0"/>
              </a:rPr>
              <a:t>yBwU</a:t>
            </a:r>
            <a:r>
              <a:rPr lang="en-US" sz="52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5200" b="1" dirty="0" err="1" smtClean="0">
                <a:latin typeface="SutonnyMJ" pitchFamily="2" charset="0"/>
                <a:cs typeface="SutonnyMJ" pitchFamily="2" charset="0"/>
              </a:rPr>
              <a:t>R¨v</a:t>
            </a:r>
            <a:r>
              <a:rPr lang="en-US" sz="52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5200" b="1" dirty="0" err="1" smtClean="0">
                <a:latin typeface="SutonnyMJ" pitchFamily="2" charset="0"/>
                <a:cs typeface="SutonnyMJ" pitchFamily="2" charset="0"/>
              </a:rPr>
              <a:t>ci¯úi‡K</a:t>
            </a:r>
            <a:r>
              <a:rPr lang="en-US" sz="5200" b="1" dirty="0" smtClean="0">
                <a:latin typeface="SutonnyMJ" pitchFamily="2" charset="0"/>
                <a:cs typeface="SutonnyMJ" pitchFamily="2" charset="0"/>
              </a:rPr>
              <a:t> e„‡</a:t>
            </a:r>
            <a:r>
              <a:rPr lang="en-US" sz="5200" b="1" dirty="0" err="1" smtClean="0">
                <a:latin typeface="SutonnyMJ" pitchFamily="2" charset="0"/>
                <a:cs typeface="SutonnyMJ" pitchFamily="2" charset="0"/>
              </a:rPr>
              <a:t>Ëi</a:t>
            </a:r>
            <a:r>
              <a:rPr lang="en-US" sz="52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5200" b="1" dirty="0" err="1" smtClean="0">
                <a:latin typeface="SutonnyMJ" pitchFamily="2" charset="0"/>
                <a:cs typeface="SutonnyMJ" pitchFamily="2" charset="0"/>
              </a:rPr>
              <a:t>Dci</a:t>
            </a:r>
            <a:r>
              <a:rPr lang="en-US" sz="5200" b="1" dirty="0" smtClean="0">
                <a:latin typeface="SutonnyMJ" pitchFamily="2" charset="0"/>
                <a:cs typeface="SutonnyMJ" pitchFamily="2" charset="0"/>
              </a:rPr>
              <a:t>¯’ †</a:t>
            </a:r>
            <a:r>
              <a:rPr lang="en-US" sz="5200" b="1" dirty="0" err="1" smtClean="0">
                <a:latin typeface="SutonnyMJ" pitchFamily="2" charset="0"/>
                <a:cs typeface="SutonnyMJ" pitchFamily="2" charset="0"/>
              </a:rPr>
              <a:t>Kvb</a:t>
            </a:r>
            <a:r>
              <a:rPr lang="en-US" sz="52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5200" b="1" dirty="0" err="1" smtClean="0">
                <a:latin typeface="SutonnyMJ" pitchFamily="2" charset="0"/>
                <a:cs typeface="SutonnyMJ" pitchFamily="2" charset="0"/>
              </a:rPr>
              <a:t>we›`y‡Z</a:t>
            </a:r>
            <a:r>
              <a:rPr lang="en-US" sz="5200" b="1" dirty="0" smtClean="0">
                <a:latin typeface="SutonnyMJ" pitchFamily="2" charset="0"/>
                <a:cs typeface="SutonnyMJ" pitchFamily="2" charset="0"/>
              </a:rPr>
              <a:t> †Q` </a:t>
            </a:r>
            <a:r>
              <a:rPr lang="en-US" sz="5200" b="1" dirty="0" err="1" smtClean="0">
                <a:latin typeface="SutonnyMJ" pitchFamily="2" charset="0"/>
                <a:cs typeface="SutonnyMJ" pitchFamily="2" charset="0"/>
              </a:rPr>
              <a:t>Ki‡j</a:t>
            </a:r>
            <a:r>
              <a:rPr lang="en-US" sz="52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5200" b="1" dirty="0" err="1" smtClean="0">
                <a:latin typeface="SutonnyMJ" pitchFamily="2" charset="0"/>
                <a:cs typeface="SutonnyMJ" pitchFamily="2" charset="0"/>
              </a:rPr>
              <a:t>Drcbœ</a:t>
            </a:r>
            <a:r>
              <a:rPr lang="en-US" sz="5200" b="1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5200" b="1" dirty="0" err="1" smtClean="0">
                <a:latin typeface="SutonnyMJ" pitchFamily="2" charset="0"/>
                <a:cs typeface="SutonnyMJ" pitchFamily="2" charset="0"/>
              </a:rPr>
              <a:t>Kvb‡K</a:t>
            </a:r>
            <a:r>
              <a:rPr lang="en-US" sz="52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5200" b="1" dirty="0" err="1" smtClean="0">
                <a:latin typeface="SutonnyMJ" pitchFamily="2" charset="0"/>
                <a:cs typeface="SutonnyMJ" pitchFamily="2" charset="0"/>
              </a:rPr>
              <a:t>e„Ë</a:t>
            </a:r>
            <a:r>
              <a:rPr lang="en-US" sz="5200" b="1" dirty="0" smtClean="0">
                <a:latin typeface="SutonnyMJ" pitchFamily="2" charset="0"/>
                <a:cs typeface="SutonnyMJ" pitchFamily="2" charset="0"/>
              </a:rPr>
              <a:t>¯’ †</a:t>
            </a:r>
            <a:r>
              <a:rPr lang="en-US" sz="5200" b="1" dirty="0" err="1" smtClean="0">
                <a:latin typeface="SutonnyMJ" pitchFamily="2" charset="0"/>
                <a:cs typeface="SutonnyMJ" pitchFamily="2" charset="0"/>
              </a:rPr>
              <a:t>KvY</a:t>
            </a:r>
            <a:r>
              <a:rPr lang="en-US" sz="52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5200" b="1" dirty="0" smtClean="0">
                <a:latin typeface="Times New Roman" pitchFamily="18" charset="0"/>
                <a:cs typeface="Times New Roman" pitchFamily="18" charset="0"/>
              </a:rPr>
              <a:t>(Inscribed angle) </a:t>
            </a:r>
            <a:r>
              <a:rPr lang="en-US" sz="5200" b="1" dirty="0" err="1" smtClean="0">
                <a:latin typeface="SutonnyMJ" pitchFamily="2" charset="0"/>
                <a:cs typeface="SutonnyMJ" pitchFamily="2" charset="0"/>
              </a:rPr>
              <a:t>e‡j</a:t>
            </a:r>
            <a:r>
              <a:rPr lang="en-US" sz="5200" b="1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pPr algn="just"/>
            <a:endParaRPr lang="en-US" sz="5200" b="1" dirty="0" smtClean="0">
              <a:latin typeface="SutonnyMJ" pitchFamily="2" charset="0"/>
              <a:cs typeface="SutonnyMJ" pitchFamily="2" charset="0"/>
            </a:endParaRPr>
          </a:p>
          <a:p>
            <a:pPr algn="just"/>
            <a:r>
              <a:rPr lang="en-US" sz="5200" b="1" dirty="0" smtClean="0">
                <a:latin typeface="SutonnyMJ" pitchFamily="2" charset="0"/>
                <a:cs typeface="SutonnyMJ" pitchFamily="2" charset="0"/>
              </a:rPr>
              <a:t>†</a:t>
            </a:r>
            <a:r>
              <a:rPr lang="en-US" sz="5200" b="1" dirty="0" err="1" smtClean="0">
                <a:latin typeface="SutonnyMJ" pitchFamily="2" charset="0"/>
                <a:cs typeface="SutonnyMJ" pitchFamily="2" charset="0"/>
              </a:rPr>
              <a:t>Kvb</a:t>
            </a:r>
            <a:r>
              <a:rPr lang="en-US" sz="52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5200" b="1" dirty="0" err="1" smtClean="0">
                <a:latin typeface="SutonnyMJ" pitchFamily="2" charset="0"/>
                <a:cs typeface="SutonnyMJ" pitchFamily="2" charset="0"/>
              </a:rPr>
              <a:t>Pv‡ci</a:t>
            </a:r>
            <a:r>
              <a:rPr lang="en-US" sz="52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5200" b="1" dirty="0" err="1" smtClean="0">
                <a:latin typeface="SutonnyMJ" pitchFamily="2" charset="0"/>
                <a:cs typeface="SutonnyMJ" pitchFamily="2" charset="0"/>
              </a:rPr>
              <a:t>Dci</a:t>
            </a:r>
            <a:r>
              <a:rPr lang="en-US" sz="5200" b="1" dirty="0" smtClean="0">
                <a:latin typeface="SutonnyMJ" pitchFamily="2" charset="0"/>
                <a:cs typeface="SutonnyMJ" pitchFamily="2" charset="0"/>
              </a:rPr>
              <a:t> `</a:t>
            </a:r>
            <a:r>
              <a:rPr lang="en-US" sz="5200" b="1" dirty="0" err="1" smtClean="0">
                <a:latin typeface="SutonnyMJ" pitchFamily="2" charset="0"/>
                <a:cs typeface="SutonnyMJ" pitchFamily="2" charset="0"/>
              </a:rPr>
              <a:t>Ûvqgvb</a:t>
            </a:r>
            <a:r>
              <a:rPr lang="en-US" sz="5200" b="1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5200" b="1" dirty="0" err="1" smtClean="0">
                <a:latin typeface="SutonnyMJ" pitchFamily="2" charset="0"/>
                <a:cs typeface="SutonnyMJ" pitchFamily="2" charset="0"/>
              </a:rPr>
              <a:t>Kvb</a:t>
            </a:r>
            <a:r>
              <a:rPr lang="en-US" sz="5200" b="1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5200" b="1" dirty="0" err="1" smtClean="0">
                <a:latin typeface="SutonnyMJ" pitchFamily="2" charset="0"/>
                <a:cs typeface="SutonnyMJ" pitchFamily="2" charset="0"/>
              </a:rPr>
              <a:t>Kv‡bi</a:t>
            </a:r>
            <a:r>
              <a:rPr lang="en-US" sz="52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5200" b="1" dirty="0" err="1" smtClean="0">
                <a:latin typeface="SutonnyMJ" pitchFamily="2" charset="0"/>
                <a:cs typeface="SutonnyMJ" pitchFamily="2" charset="0"/>
              </a:rPr>
              <a:t>kxl©we›`y</a:t>
            </a:r>
            <a:r>
              <a:rPr lang="en-US" sz="5200" b="1" dirty="0" smtClean="0">
                <a:latin typeface="SutonnyMJ" pitchFamily="2" charset="0"/>
                <a:cs typeface="SutonnyMJ" pitchFamily="2" charset="0"/>
              </a:rPr>
              <a:t> hw` †K‡›`ª </a:t>
            </a:r>
            <a:r>
              <a:rPr lang="en-US" sz="5200" b="1" dirty="0" err="1" smtClean="0">
                <a:latin typeface="SutonnyMJ" pitchFamily="2" charset="0"/>
                <a:cs typeface="SutonnyMJ" pitchFamily="2" charset="0"/>
              </a:rPr>
              <a:t>Aew¯’Z</a:t>
            </a:r>
            <a:r>
              <a:rPr lang="en-US" sz="52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5200" b="1" dirty="0" err="1" smtClean="0">
                <a:latin typeface="SutonnyMJ" pitchFamily="2" charset="0"/>
                <a:cs typeface="SutonnyMJ" pitchFamily="2" charset="0"/>
              </a:rPr>
              <a:t>nq</a:t>
            </a:r>
            <a:r>
              <a:rPr lang="en-US" sz="52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5200" b="1" dirty="0" err="1" smtClean="0">
                <a:latin typeface="SutonnyMJ" pitchFamily="2" charset="0"/>
                <a:cs typeface="SutonnyMJ" pitchFamily="2" charset="0"/>
              </a:rPr>
              <a:t>Z‡e</a:t>
            </a:r>
            <a:r>
              <a:rPr lang="en-US" sz="5200" b="1" dirty="0" smtClean="0">
                <a:latin typeface="SutonnyMJ" pitchFamily="2" charset="0"/>
                <a:cs typeface="SutonnyMJ" pitchFamily="2" charset="0"/>
              </a:rPr>
              <a:t> H †</a:t>
            </a:r>
            <a:r>
              <a:rPr lang="en-US" sz="5200" b="1" dirty="0" err="1" smtClean="0">
                <a:latin typeface="SutonnyMJ" pitchFamily="2" charset="0"/>
                <a:cs typeface="SutonnyMJ" pitchFamily="2" charset="0"/>
              </a:rPr>
              <a:t>KvY‡K</a:t>
            </a:r>
            <a:r>
              <a:rPr lang="en-US" sz="5200" b="1" dirty="0" smtClean="0">
                <a:latin typeface="SutonnyMJ" pitchFamily="2" charset="0"/>
                <a:cs typeface="SutonnyMJ" pitchFamily="2" charset="0"/>
              </a:rPr>
              <a:t> †K›`ª¯’ †</a:t>
            </a:r>
            <a:r>
              <a:rPr lang="en-US" sz="5200" b="1" dirty="0" err="1" smtClean="0">
                <a:latin typeface="SutonnyMJ" pitchFamily="2" charset="0"/>
                <a:cs typeface="SutonnyMJ" pitchFamily="2" charset="0"/>
              </a:rPr>
              <a:t>KvY</a:t>
            </a:r>
            <a:r>
              <a:rPr lang="en-US" sz="52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5200" b="1" dirty="0" smtClean="0">
                <a:latin typeface="Times New Roman" pitchFamily="18" charset="0"/>
                <a:cs typeface="Times New Roman" pitchFamily="18" charset="0"/>
              </a:rPr>
              <a:t>(Central angle) </a:t>
            </a:r>
            <a:r>
              <a:rPr lang="en-US" sz="5200" b="1" dirty="0" err="1" smtClean="0">
                <a:latin typeface="SutonnyMJ" pitchFamily="2" charset="0"/>
                <a:cs typeface="SutonnyMJ" pitchFamily="2" charset="0"/>
              </a:rPr>
              <a:t>e‡j</a:t>
            </a:r>
            <a:r>
              <a:rPr lang="en-US" sz="5200" b="1" dirty="0" smtClean="0">
                <a:latin typeface="SutonnyMJ" pitchFamily="2" charset="0"/>
                <a:cs typeface="SutonnyMJ" pitchFamily="2" charset="0"/>
              </a:rPr>
              <a:t>|</a:t>
            </a:r>
          </a:p>
        </p:txBody>
      </p:sp>
    </p:spTree>
  </p:cSld>
  <p:clrMapOvr>
    <a:masterClrMapping/>
  </p:clrMapOvr>
  <p:transition>
    <p:wedge/>
  </p:transition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1702</TotalTime>
  <Words>398</Words>
  <Application>Microsoft Office PowerPoint</Application>
  <PresentationFormat>On-screen Show (4:3)</PresentationFormat>
  <Paragraphs>64</Paragraphs>
  <Slides>16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Civic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দলীয় কাজ</vt:lpstr>
      <vt:lpstr>Slide 14</vt:lpstr>
      <vt:lpstr>Slide 15</vt:lpstr>
      <vt:lpstr>Slide 16</vt:lpstr>
    </vt:vector>
  </TitlesOfParts>
  <Company>Deftones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ছবিগুলো লক্ষ্য করঃ</dc:title>
  <dc:creator>DILKHUSA</dc:creator>
  <cp:lastModifiedBy>bbbbggg-</cp:lastModifiedBy>
  <cp:revision>283</cp:revision>
  <dcterms:created xsi:type="dcterms:W3CDTF">2012-03-16T00:00:02Z</dcterms:created>
  <dcterms:modified xsi:type="dcterms:W3CDTF">2020-07-03T03:53:57Z</dcterms:modified>
</cp:coreProperties>
</file>