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578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8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1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45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71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90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87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0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58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40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DCDAA2FB-D5BD-4CF2-A8F1-FE17F5184CEC}" type="datetimeFigureOut">
              <a:rPr lang="en-US" smtClean="0"/>
              <a:t>03-Jul-20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9897B932-DE54-4D85-BCAA-254AD8FBA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8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38000">
              <a:srgbClr val="00B0F0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04800" y="797692"/>
            <a:ext cx="86106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15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Welcome</a:t>
            </a:r>
            <a:endParaRPr lang="en-US" sz="115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" name="Picture 2" descr="C:\Users\User\Pictures\Flower\images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1" y="170651"/>
            <a:ext cx="613230" cy="62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\Pictures\Flower\images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22571" y="203731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User\Pictures\Flower\images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User\Pictures\Flower\images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User\Desktop\images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0" y="2826654"/>
            <a:ext cx="8240484" cy="302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259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49000">
              <a:schemeClr val="bg1">
                <a:lumMod val="85000"/>
              </a:schemeClr>
            </a:gs>
            <a:gs pos="100000">
              <a:srgbClr val="7030A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9" y="381000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614" y="395514"/>
            <a:ext cx="627900" cy="84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12652" y="4591334"/>
            <a:ext cx="5707039" cy="10872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9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Read the text, others listen to   </a:t>
            </a: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him/her. Put finger on line.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245133" y="1053152"/>
            <a:ext cx="7218431" cy="3382370"/>
            <a:chOff x="457199" y="419075"/>
            <a:chExt cx="3126318" cy="2129249"/>
          </a:xfrm>
        </p:grpSpPr>
        <p:grpSp>
          <p:nvGrpSpPr>
            <p:cNvPr id="6" name="Group 10"/>
            <p:cNvGrpSpPr/>
            <p:nvPr/>
          </p:nvGrpSpPr>
          <p:grpSpPr>
            <a:xfrm>
              <a:off x="2135717" y="518194"/>
              <a:ext cx="1447800" cy="1051759"/>
              <a:chOff x="2212187" y="518194"/>
              <a:chExt cx="1447800" cy="1051759"/>
            </a:xfrm>
          </p:grpSpPr>
          <p:sp>
            <p:nvSpPr>
              <p:cNvPr id="8" name="Cloud Callout 7"/>
              <p:cNvSpPr/>
              <p:nvPr/>
            </p:nvSpPr>
            <p:spPr>
              <a:xfrm rot="2300763">
                <a:off x="2314416" y="518194"/>
                <a:ext cx="1153140" cy="1051759"/>
              </a:xfrm>
              <a:prstGeom prst="cloudCallout">
                <a:avLst/>
              </a:prstGeom>
              <a:solidFill>
                <a:srgbClr val="FAF6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212187" y="694582"/>
                <a:ext cx="1447800" cy="523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Student’s       </a:t>
                </a:r>
              </a:p>
              <a:p>
                <a:r>
                  <a:rPr lang="en-US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:r>
                  <a:rPr lang="en-US" sz="2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Reading</a:t>
                </a:r>
                <a:r>
                  <a:rPr lang="en-US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</a:t>
                </a:r>
                <a:endPara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199" y="419075"/>
              <a:ext cx="1553029" cy="2129249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</p:grpSp>
      <p:pic>
        <p:nvPicPr>
          <p:cNvPr id="10" name="Picture 2" descr="C:\Users\User\Pictures\Flower\images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Pictures\Flower\images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796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49000">
              <a:srgbClr val="FF0000"/>
            </a:gs>
            <a:gs pos="100000">
              <a:srgbClr val="7030A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9" y="381000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614" y="395514"/>
            <a:ext cx="627900" cy="84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5800" y="3858363"/>
            <a:ext cx="7772400" cy="1932837"/>
          </a:xfrm>
          <a:prstGeom prst="rect">
            <a:avLst/>
          </a:prstGeom>
          <a:solidFill>
            <a:srgbClr val="F0ECF4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b="1" dirty="0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a) There are ------ municipalities in </a:t>
            </a:r>
            <a:r>
              <a:rPr lang="en-US" sz="2800" b="1" dirty="0" err="1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Kishoregang</a:t>
            </a:r>
            <a:r>
              <a:rPr lang="en-US" sz="2800" b="1" dirty="0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sz="2800" b="1" dirty="0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b)  The river ------  flows through the town.</a:t>
            </a:r>
          </a:p>
          <a:p>
            <a:pPr>
              <a:lnSpc>
                <a:spcPct val="130000"/>
              </a:lnSpc>
            </a:pPr>
            <a:r>
              <a:rPr lang="en-US" sz="32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c) It is about ------- kilometers from Dhaka.</a:t>
            </a:r>
            <a:endParaRPr lang="en-US" sz="3200" b="1" dirty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24200" y="3072825"/>
            <a:ext cx="26670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Fill in blanks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78424" y="533400"/>
            <a:ext cx="5708176" cy="1950493"/>
            <a:chOff x="3704304" y="366272"/>
            <a:chExt cx="3306096" cy="1336302"/>
          </a:xfrm>
        </p:grpSpPr>
        <p:sp>
          <p:nvSpPr>
            <p:cNvPr id="7" name="TextBox 6"/>
            <p:cNvSpPr txBox="1"/>
            <p:nvPr/>
          </p:nvSpPr>
          <p:spPr>
            <a:xfrm>
              <a:off x="3704304" y="742890"/>
              <a:ext cx="1676400" cy="400635"/>
            </a:xfrm>
            <a:prstGeom prst="rect">
              <a:avLst/>
            </a:prstGeom>
            <a:solidFill>
              <a:srgbClr val="FFFFCC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Pair Work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0212" y="366272"/>
              <a:ext cx="1500188" cy="1336302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pic>
        <p:nvPicPr>
          <p:cNvPr id="9" name="Picture 2" descr="C:\Users\User\Pictures\Flower\images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Pictures\Flower\images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634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9000">
              <a:srgbClr val="FF0000"/>
            </a:gs>
            <a:gs pos="100000">
              <a:srgbClr val="7030A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9" y="381000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394" y="395514"/>
            <a:ext cx="648120" cy="87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2655" y="4056891"/>
            <a:ext cx="7772400" cy="1932837"/>
          </a:xfrm>
          <a:prstGeom prst="rect">
            <a:avLst/>
          </a:prstGeom>
          <a:solidFill>
            <a:srgbClr val="F0ECF4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b="1" dirty="0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a) How many </a:t>
            </a:r>
            <a:r>
              <a:rPr lang="en-US" sz="2800" b="1" dirty="0" err="1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Upazilas</a:t>
            </a:r>
            <a:r>
              <a:rPr lang="en-US" sz="2800" b="1" dirty="0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are there in </a:t>
            </a:r>
            <a:r>
              <a:rPr lang="en-US" sz="2800" b="1" dirty="0" err="1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Kishoregang</a:t>
            </a:r>
            <a:r>
              <a:rPr lang="en-US" sz="2800" b="1" dirty="0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800" b="1" dirty="0" smtClean="0"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b) How does the name </a:t>
            </a:r>
            <a:r>
              <a:rPr lang="en-US" sz="28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Kishoregang</a:t>
            </a:r>
            <a:r>
              <a:rPr lang="en-US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come from?</a:t>
            </a:r>
          </a:p>
          <a:p>
            <a:pPr>
              <a:lnSpc>
                <a:spcPct val="130000"/>
              </a:lnSpc>
            </a:pPr>
            <a:r>
              <a:rPr lang="en-US" sz="32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c) Where is the </a:t>
            </a:r>
            <a:r>
              <a:rPr lang="en-US" sz="3200" b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shiva</a:t>
            </a:r>
            <a:r>
              <a:rPr lang="en-US" sz="32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temple </a:t>
            </a:r>
            <a:r>
              <a:rPr lang="en-US" sz="3200" b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Chandrabati</a:t>
            </a:r>
            <a:r>
              <a:rPr lang="en-US" sz="32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97558" y="3383200"/>
            <a:ext cx="7062594" cy="457200"/>
          </a:xfrm>
          <a:prstGeom prst="roundRect">
            <a:avLst/>
          </a:prstGeom>
          <a:solidFill>
            <a:srgbClr val="FAFBD5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Answer the following questions (orally)</a:t>
            </a:r>
            <a:endParaRPr lang="en-US" sz="2800" b="1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25138" y="381000"/>
            <a:ext cx="6169925" cy="2397383"/>
            <a:chOff x="2923460" y="457200"/>
            <a:chExt cx="4034552" cy="1342426"/>
          </a:xfrm>
        </p:grpSpPr>
        <p:sp>
          <p:nvSpPr>
            <p:cNvPr id="7" name="Horizontal Scroll 6"/>
            <p:cNvSpPr/>
            <p:nvPr/>
          </p:nvSpPr>
          <p:spPr>
            <a:xfrm>
              <a:off x="2923460" y="769132"/>
              <a:ext cx="1981200" cy="535022"/>
            </a:xfrm>
            <a:prstGeom prst="horizontalScroll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rgbClr val="66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 work</a:t>
              </a:r>
              <a:endPara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2" descr="C:\Users\User\Desktop\class-5\New folder\esl-unit-group-work1.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457200"/>
              <a:ext cx="2005012" cy="1342426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pic>
        <p:nvPicPr>
          <p:cNvPr id="9" name="Picture 2" descr="C:\Users\User\Pictures\Flower\images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Pictures\Flower\images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359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2060"/>
            </a:gs>
            <a:gs pos="49000">
              <a:srgbClr val="FF0000"/>
            </a:gs>
            <a:gs pos="100000">
              <a:srgbClr val="7030A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9" y="381000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515" y="395514"/>
            <a:ext cx="669999" cy="90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63067" y="1990310"/>
            <a:ext cx="7221013" cy="4093428"/>
          </a:xfrm>
          <a:prstGeom prst="rect">
            <a:avLst/>
          </a:prstGeom>
          <a:solidFill>
            <a:srgbClr val="FAFBD5"/>
          </a:solidFill>
          <a:ln w="28575">
            <a:solidFill>
              <a:srgbClr val="6600CC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Kishoreganj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Upazilla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municipalities              Districts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Largest                       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jangalbari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celebrate                      Mosque 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71064" y="668210"/>
            <a:ext cx="360187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Word Bingo (game)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433014" y="2165808"/>
            <a:ext cx="1676400" cy="533400"/>
            <a:chOff x="838200" y="4434348"/>
            <a:chExt cx="1676400" cy="533400"/>
          </a:xfrm>
        </p:grpSpPr>
        <p:cxnSp>
          <p:nvCxnSpPr>
            <p:cNvPr id="7" name="Straight Arrow Connector 6"/>
            <p:cNvCxnSpPr/>
            <p:nvPr/>
          </p:nvCxnSpPr>
          <p:spPr>
            <a:xfrm flipV="1"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6006153" y="3303608"/>
            <a:ext cx="1676400" cy="533400"/>
            <a:chOff x="838200" y="4434348"/>
            <a:chExt cx="1676400" cy="533400"/>
          </a:xfrm>
        </p:grpSpPr>
        <p:cxnSp>
          <p:nvCxnSpPr>
            <p:cNvPr id="10" name="Straight Arrow Connector 9"/>
            <p:cNvCxnSpPr/>
            <p:nvPr/>
          </p:nvCxnSpPr>
          <p:spPr>
            <a:xfrm flipV="1"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313028" y="5467886"/>
            <a:ext cx="1676400" cy="533400"/>
            <a:chOff x="838200" y="4434348"/>
            <a:chExt cx="1676400" cy="533400"/>
          </a:xfrm>
        </p:grpSpPr>
        <p:cxnSp>
          <p:nvCxnSpPr>
            <p:cNvPr id="13" name="Straight Arrow Connector 12"/>
            <p:cNvCxnSpPr/>
            <p:nvPr/>
          </p:nvCxnSpPr>
          <p:spPr>
            <a:xfrm flipV="1"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771674" y="2226018"/>
            <a:ext cx="1676400" cy="533400"/>
            <a:chOff x="838200" y="4434348"/>
            <a:chExt cx="1676400" cy="533400"/>
          </a:xfrm>
        </p:grpSpPr>
        <p:cxnSp>
          <p:nvCxnSpPr>
            <p:cNvPr id="16" name="Straight Arrow Connector 15"/>
            <p:cNvCxnSpPr/>
            <p:nvPr/>
          </p:nvCxnSpPr>
          <p:spPr>
            <a:xfrm flipV="1"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6055363" y="5501769"/>
            <a:ext cx="1676400" cy="533400"/>
            <a:chOff x="838200" y="4434348"/>
            <a:chExt cx="1676400" cy="533400"/>
          </a:xfrm>
        </p:grpSpPr>
        <p:cxnSp>
          <p:nvCxnSpPr>
            <p:cNvPr id="19" name="Straight Arrow Connector 18"/>
            <p:cNvCxnSpPr/>
            <p:nvPr/>
          </p:nvCxnSpPr>
          <p:spPr>
            <a:xfrm flipV="1"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1438132" y="3448021"/>
            <a:ext cx="1676400" cy="533400"/>
            <a:chOff x="838200" y="4434348"/>
            <a:chExt cx="1676400" cy="533400"/>
          </a:xfrm>
        </p:grpSpPr>
        <p:cxnSp>
          <p:nvCxnSpPr>
            <p:cNvPr id="22" name="Straight Arrow Connector 21"/>
            <p:cNvCxnSpPr/>
            <p:nvPr/>
          </p:nvCxnSpPr>
          <p:spPr>
            <a:xfrm flipV="1"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6006153" y="4633976"/>
            <a:ext cx="1676400" cy="533400"/>
            <a:chOff x="838200" y="4434348"/>
            <a:chExt cx="1676400" cy="533400"/>
          </a:xfrm>
        </p:grpSpPr>
        <p:cxnSp>
          <p:nvCxnSpPr>
            <p:cNvPr id="25" name="Straight Arrow Connector 24"/>
            <p:cNvCxnSpPr/>
            <p:nvPr/>
          </p:nvCxnSpPr>
          <p:spPr>
            <a:xfrm flipV="1"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1094664" y="4590118"/>
            <a:ext cx="1676400" cy="533400"/>
            <a:chOff x="838200" y="4434348"/>
            <a:chExt cx="1676400" cy="533400"/>
          </a:xfrm>
        </p:grpSpPr>
        <p:cxnSp>
          <p:nvCxnSpPr>
            <p:cNvPr id="28" name="Straight Arrow Connector 27"/>
            <p:cNvCxnSpPr/>
            <p:nvPr/>
          </p:nvCxnSpPr>
          <p:spPr>
            <a:xfrm flipV="1"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838200" y="4434348"/>
              <a:ext cx="1676400" cy="5334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" descr="C:\Users\User\Pictures\Flower\images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User\Pictures\Flower\images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389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49000">
              <a:srgbClr val="0070C0"/>
            </a:gs>
            <a:gs pos="100000">
              <a:schemeClr val="accent2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9" y="381000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614" y="395514"/>
            <a:ext cx="627900" cy="84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371600" y="395514"/>
            <a:ext cx="6407623" cy="3657599"/>
            <a:chOff x="2514600" y="609600"/>
            <a:chExt cx="4191000" cy="285633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3976" y="1371600"/>
              <a:ext cx="2796048" cy="209433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6" name="Oval 5"/>
            <p:cNvSpPr/>
            <p:nvPr/>
          </p:nvSpPr>
          <p:spPr>
            <a:xfrm>
              <a:off x="2514600" y="609600"/>
              <a:ext cx="4191000" cy="533400"/>
            </a:xfrm>
            <a:prstGeom prst="ellipse">
              <a:avLst/>
            </a:prstGeom>
            <a:solidFill>
              <a:srgbClr val="FAFBD5"/>
            </a:solidFill>
            <a:ln w="12700">
              <a:solidFill>
                <a:srgbClr val="66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Students silent reading</a:t>
              </a:r>
              <a:endPara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Curved Left Arrow 6"/>
            <p:cNvSpPr/>
            <p:nvPr/>
          </p:nvSpPr>
          <p:spPr>
            <a:xfrm>
              <a:off x="6096000" y="1219200"/>
              <a:ext cx="533400" cy="1066800"/>
            </a:xfrm>
            <a:prstGeom prst="curvedLeftArrow">
              <a:avLst>
                <a:gd name="adj1" fmla="val 0"/>
                <a:gd name="adj2" fmla="val 41639"/>
                <a:gd name="adj3" fmla="val 25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Cloud 7"/>
          <p:cNvSpPr/>
          <p:nvPr/>
        </p:nvSpPr>
        <p:spPr>
          <a:xfrm>
            <a:off x="1931159" y="4571728"/>
            <a:ext cx="5616054" cy="1856368"/>
          </a:xfrm>
          <a:prstGeom prst="cloud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Read the text silently. 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User\Pictures\Flower\images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Pictures\Flower\images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29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49000">
              <a:srgbClr val="FFC000"/>
            </a:gs>
            <a:gs pos="100000">
              <a:srgbClr val="00B0F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9" y="381000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614" y="395514"/>
            <a:ext cx="627900" cy="84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4471903"/>
            <a:ext cx="6746543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How many villages are there in </a:t>
            </a:r>
          </a:p>
          <a:p>
            <a:r>
              <a:rPr lang="en-US" sz="3200" b="1" dirty="0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Kishoreganj</a:t>
            </a:r>
            <a:r>
              <a:rPr lang="en-US" sz="3200" b="1" dirty="0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US" sz="3200" b="1" dirty="0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2. Where is the fort of </a:t>
            </a:r>
            <a:r>
              <a:rPr lang="en-US" sz="3200" b="1" dirty="0" err="1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Isah</a:t>
            </a:r>
            <a:r>
              <a:rPr lang="en-US" sz="3200" b="1" dirty="0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Khan?</a:t>
            </a:r>
            <a:endParaRPr lang="en-US" sz="3200" b="1" dirty="0">
              <a:solidFill>
                <a:srgbClr val="0DB3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86217" y="3701955"/>
            <a:ext cx="6660108" cy="460612"/>
          </a:xfrm>
          <a:prstGeom prst="roundRect">
            <a:avLst/>
          </a:prstGeom>
          <a:solidFill>
            <a:srgbClr val="FAFBD5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Write the answer the following questions.</a:t>
            </a:r>
            <a:endParaRPr lang="en-US" sz="2800" b="1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43000" y="605599"/>
            <a:ext cx="6745406" cy="2537949"/>
            <a:chOff x="2413160" y="400665"/>
            <a:chExt cx="4368640" cy="1756601"/>
          </a:xfrm>
        </p:grpSpPr>
        <p:sp>
          <p:nvSpPr>
            <p:cNvPr id="7" name="Horizontal Scroll 6"/>
            <p:cNvSpPr/>
            <p:nvPr/>
          </p:nvSpPr>
          <p:spPr>
            <a:xfrm>
              <a:off x="2413160" y="609600"/>
              <a:ext cx="2768440" cy="533400"/>
            </a:xfrm>
            <a:prstGeom prst="horizontalScroll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FF905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Written test/Evaluation  </a:t>
              </a:r>
              <a:r>
                <a:rPr lang="en-US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(IW)</a:t>
              </a:r>
              <a:endPara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28" t="12507" b="7137"/>
            <a:stretch/>
          </p:blipFill>
          <p:spPr>
            <a:xfrm>
              <a:off x="5257800" y="400665"/>
              <a:ext cx="1524000" cy="1756601"/>
            </a:xfrm>
            <a:prstGeom prst="rect">
              <a:avLst/>
            </a:prstGeom>
          </p:spPr>
        </p:pic>
      </p:grpSp>
      <p:pic>
        <p:nvPicPr>
          <p:cNvPr id="9" name="Picture 2" descr="C:\Users\User\Pictures\Flower\images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Pictures\Flower\images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750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49000">
              <a:srgbClr val="7030A0"/>
            </a:gs>
            <a:gs pos="100000">
              <a:srgbClr val="0070C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262614"/>
            <a:ext cx="1371601" cy="32265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8" y="3262615"/>
            <a:ext cx="1526382" cy="31806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90600" y="838200"/>
            <a:ext cx="70104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617408" y="3133725"/>
            <a:ext cx="5989188" cy="2733675"/>
            <a:chOff x="1676400" y="2743200"/>
            <a:chExt cx="5989188" cy="273367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2200" y="4343400"/>
              <a:ext cx="4048125" cy="1133475"/>
            </a:xfrm>
            <a:prstGeom prst="rect">
              <a:avLst/>
            </a:prstGeom>
          </p:spPr>
        </p:pic>
        <p:grpSp>
          <p:nvGrpSpPr>
            <p:cNvPr id="7" name="Group 11"/>
            <p:cNvGrpSpPr/>
            <p:nvPr/>
          </p:nvGrpSpPr>
          <p:grpSpPr>
            <a:xfrm>
              <a:off x="1676400" y="2743200"/>
              <a:ext cx="5989188" cy="2596204"/>
              <a:chOff x="1676400" y="3499796"/>
              <a:chExt cx="5989188" cy="2596204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803094">
                <a:off x="3673703" y="3728489"/>
                <a:ext cx="1927022" cy="1469635"/>
              </a:xfrm>
              <a:prstGeom prst="rect">
                <a:avLst/>
              </a:prstGeom>
            </p:spPr>
          </p:pic>
          <p:grpSp>
            <p:nvGrpSpPr>
              <p:cNvPr id="9" name="Group 9"/>
              <p:cNvGrpSpPr/>
              <p:nvPr/>
            </p:nvGrpSpPr>
            <p:grpSpPr>
              <a:xfrm>
                <a:off x="1676400" y="3781280"/>
                <a:ext cx="5989188" cy="2314720"/>
                <a:chOff x="1554612" y="2969022"/>
                <a:chExt cx="5989188" cy="2314720"/>
              </a:xfrm>
            </p:grpSpPr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00684">
                  <a:off x="3962400" y="2969022"/>
                  <a:ext cx="3581400" cy="2003931"/>
                </a:xfrm>
                <a:prstGeom prst="rect">
                  <a:avLst/>
                </a:prstGeom>
              </p:spPr>
            </p:pic>
            <p:pic>
              <p:nvPicPr>
                <p:cNvPr id="11" name="Picture 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2448963">
                  <a:off x="1554612" y="3279811"/>
                  <a:ext cx="3581400" cy="2003931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12" name="Picture 2" descr="C:\Users\User\Pictures\Flower\images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User\Pictures\Flower\images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545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49000">
              <a:srgbClr val="FFC000"/>
            </a:gs>
            <a:gs pos="100000">
              <a:srgbClr val="00B05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09372" y="259960"/>
            <a:ext cx="3977780" cy="523219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Teacher’s Introduction</a:t>
            </a:r>
          </a:p>
        </p:txBody>
      </p:sp>
      <p:pic>
        <p:nvPicPr>
          <p:cNvPr id="3" name="Picture 3" descr="C:\Users\User\Pictures\Flower\images29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09" y="5869013"/>
            <a:ext cx="4171643" cy="68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\Pictures\Flower\images29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42972" y="5554637"/>
            <a:ext cx="4133850" cy="80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7522">
            <a:off x="299757" y="376510"/>
            <a:ext cx="928915" cy="5648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45580">
            <a:off x="7881595" y="417369"/>
            <a:ext cx="943428" cy="5611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86552" y="2800224"/>
            <a:ext cx="5943600" cy="280076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schemeClr val="tx2">
                <a:lumMod val="75000"/>
                <a:lumOff val="25000"/>
                <a:alpha val="40000"/>
              </a:scheme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Shanjoy Biswas</a:t>
            </a:r>
          </a:p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Assistant Teacher</a:t>
            </a:r>
          </a:p>
          <a:p>
            <a:pPr algn="ctr"/>
            <a:r>
              <a:rPr lang="en-US" sz="2800" dirty="0" err="1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Harta</a:t>
            </a:r>
            <a:r>
              <a:rPr lang="en-US" sz="2800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Government Primary School</a:t>
            </a:r>
          </a:p>
          <a:p>
            <a:pPr algn="ctr"/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Wazirpur,Barishal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01712-479462</a:t>
            </a:r>
          </a:p>
          <a:p>
            <a:pPr algn="ctr"/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shanjoybiswas@gmail.com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69" y="868209"/>
            <a:ext cx="1846985" cy="1846985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029167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49000">
              <a:srgbClr val="FFC000"/>
            </a:gs>
            <a:gs pos="100000">
              <a:srgbClr val="C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939225"/>
            <a:ext cx="388620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tx1"/>
            </a:solidFill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Lesson Introduction</a:t>
            </a:r>
            <a:endParaRPr lang="en-US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9" y="381000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\Pictures\Flower\images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614" y="395514"/>
            <a:ext cx="627900" cy="84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403830" y="2133600"/>
            <a:ext cx="8315628" cy="2971800"/>
            <a:chOff x="447372" y="1981200"/>
            <a:chExt cx="8315628" cy="2286000"/>
          </a:xfrm>
        </p:grpSpPr>
        <p:sp>
          <p:nvSpPr>
            <p:cNvPr id="6" name="Flowchart: Alternate Process 5"/>
            <p:cNvSpPr/>
            <p:nvPr/>
          </p:nvSpPr>
          <p:spPr>
            <a:xfrm>
              <a:off x="447372" y="1981200"/>
              <a:ext cx="4168170" cy="2286000"/>
            </a:xfrm>
            <a:prstGeom prst="flowChartAlternateProcess">
              <a:avLst/>
            </a:prstGeom>
            <a:blipFill>
              <a:blip r:embed="rId4"/>
              <a:tile tx="0" ty="0" sx="100000" sy="100000" flip="none" algn="tl"/>
            </a:blip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Class : </a:t>
              </a:r>
              <a:r>
                <a:rPr lang="en-US" sz="4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Five.</a:t>
              </a:r>
              <a:endPara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600" dirty="0">
                  <a:solidFill>
                    <a:srgbClr val="02D82B"/>
                  </a:solidFill>
                  <a:latin typeface="Times New Roman" pitchFamily="18" charset="0"/>
                  <a:cs typeface="Times New Roman" pitchFamily="18" charset="0"/>
                </a:rPr>
                <a:t>Subject : </a:t>
              </a:r>
              <a:r>
                <a:rPr lang="en-US" sz="3600" dirty="0" smtClean="0">
                  <a:solidFill>
                    <a:srgbClr val="02D82B"/>
                  </a:solidFill>
                  <a:latin typeface="Times New Roman" pitchFamily="18" charset="0"/>
                  <a:cs typeface="Times New Roman" pitchFamily="18" charset="0"/>
                </a:rPr>
                <a:t>English.</a:t>
              </a:r>
              <a:endParaRPr lang="en-US" sz="3600" dirty="0">
                <a:solidFill>
                  <a:srgbClr val="02D82B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6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Title: </a:t>
              </a:r>
              <a:r>
                <a:rPr lang="en-US" sz="28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My Home District</a:t>
              </a:r>
            </a:p>
            <a:p>
              <a:r>
                <a:rPr lang="en-US" sz="28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2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(Class-5/Unit-10/Lesson-1-2)</a:t>
              </a:r>
              <a:endPara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lowchart: Alternate Process 6"/>
            <p:cNvSpPr/>
            <p:nvPr/>
          </p:nvSpPr>
          <p:spPr>
            <a:xfrm>
              <a:off x="4767942" y="1981200"/>
              <a:ext cx="3995058" cy="2285999"/>
            </a:xfrm>
            <a:prstGeom prst="flowChartAlternateProcess">
              <a:avLst/>
            </a:prstGeom>
            <a:blipFill>
              <a:blip r:embed="rId4"/>
              <a:tile tx="0" ty="0" sx="100000" sy="100000" flip="none" algn="tl"/>
            </a:blip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Today’s 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Lesson</a:t>
              </a:r>
              <a:r>
                <a:rPr lang="en-US" sz="32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r>
                <a:rPr lang="en-US" sz="2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2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(The name of my home district  </a:t>
              </a:r>
            </a:p>
            <a:p>
              <a:r>
                <a:rPr lang="en-US" sz="2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   ……….temple of </a:t>
              </a:r>
              <a:r>
                <a:rPr lang="en-US" sz="20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Chandrabati</a:t>
              </a:r>
              <a:r>
                <a:rPr lang="en-US" sz="2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.)</a:t>
              </a:r>
              <a:endParaRPr lang="en-US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2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Time</a:t>
              </a:r>
              <a:r>
                <a:rPr lang="en-US" sz="32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: 45 minutes.</a:t>
              </a:r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2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Date:  </a:t>
              </a:r>
              <a:r>
                <a:rPr lang="en-US" sz="32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03-07-2020. </a:t>
              </a:r>
              <a:endPara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Picture 7" descr="imag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5410200"/>
            <a:ext cx="84582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98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49000">
              <a:schemeClr val="accent1"/>
            </a:gs>
            <a:gs pos="100000">
              <a:srgbClr val="C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rved Up Ribbon 1"/>
          <p:cNvSpPr/>
          <p:nvPr/>
        </p:nvSpPr>
        <p:spPr>
          <a:xfrm>
            <a:off x="1569494" y="394565"/>
            <a:ext cx="5854888" cy="660780"/>
          </a:xfrm>
          <a:prstGeom prst="ellipseRibbon2">
            <a:avLst>
              <a:gd name="adj1" fmla="val 20310"/>
              <a:gd name="adj2" fmla="val 67663"/>
              <a:gd name="adj3" fmla="val 7143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Learning outcomes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5800" y="2326958"/>
            <a:ext cx="7696200" cy="2702242"/>
            <a:chOff x="762000" y="2829818"/>
            <a:chExt cx="7696200" cy="2702242"/>
          </a:xfrm>
          <a:effectLst/>
        </p:grpSpPr>
        <p:sp>
          <p:nvSpPr>
            <p:cNvPr id="4" name="TextBox 3"/>
            <p:cNvSpPr txBox="1"/>
            <p:nvPr/>
          </p:nvSpPr>
          <p:spPr>
            <a:xfrm>
              <a:off x="762000" y="3962400"/>
              <a:ext cx="7696200" cy="156966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* to ask question  and answer with the help of </a:t>
              </a:r>
            </a:p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   the text information. </a:t>
              </a:r>
            </a:p>
            <a:p>
              <a:pPr lvl="0"/>
              <a:r>
                <a:rPr lang="en-US" sz="32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* to read the text with correct pronunciation.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2667000" y="2829818"/>
              <a:ext cx="3810000" cy="584775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Students will be able-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46" y="400277"/>
            <a:ext cx="616854" cy="966641"/>
          </a:xfrm>
          <a:prstGeom prst="rect">
            <a:avLst/>
          </a:prstGeom>
          <a:effectLst>
            <a:reflection blurRad="6350" stA="0" endPos="40000" dist="1016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94565"/>
            <a:ext cx="630140" cy="974004"/>
          </a:xfrm>
          <a:prstGeom prst="rect">
            <a:avLst/>
          </a:prstGeom>
          <a:effectLst>
            <a:reflection blurRad="6350" stA="0" endPos="40000" dist="101600" dir="5400000" sy="-100000" algn="bl" rotWithShape="0"/>
          </a:effectLst>
        </p:spPr>
      </p:pic>
      <p:pic>
        <p:nvPicPr>
          <p:cNvPr id="8" name="Picture 2" descr="C:\Users\User\Pictures\Flower\images6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8" b="58223"/>
          <a:stretch/>
        </p:blipFill>
        <p:spPr bwMode="auto">
          <a:xfrm>
            <a:off x="342735" y="6019799"/>
            <a:ext cx="696807" cy="47992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Pictures\Flower\images6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8" b="58223"/>
          <a:stretch/>
        </p:blipFill>
        <p:spPr bwMode="auto">
          <a:xfrm rot="10800000">
            <a:off x="8106228" y="6019800"/>
            <a:ext cx="696807" cy="47992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836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9000">
              <a:srgbClr val="C00000"/>
            </a:gs>
            <a:gs pos="100000">
              <a:srgbClr val="FFC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43" y="266944"/>
            <a:ext cx="664925" cy="89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227" y="237017"/>
            <a:ext cx="687055" cy="9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6769" y="969020"/>
            <a:ext cx="7467599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Title Declaration by asking some Questions.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705080"/>
            <a:ext cx="7772400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* What is the name of your village?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* What is the name of your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Upazila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* What is the name of your District/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Zila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887416"/>
            <a:ext cx="77724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Home District means in which District you were born or live as a child.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User\Pictures\Flower\images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Pictures\Flower\images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099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2060"/>
            </a:gs>
            <a:gs pos="49000">
              <a:schemeClr val="bg1"/>
            </a:gs>
            <a:gs pos="100000">
              <a:srgbClr val="FF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9" y="381000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95514"/>
            <a:ext cx="547914" cy="74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838200" y="1828797"/>
            <a:ext cx="7543800" cy="3048000"/>
            <a:chOff x="2543735" y="4932626"/>
            <a:chExt cx="5462502" cy="711252"/>
          </a:xfrm>
        </p:grpSpPr>
        <p:pic>
          <p:nvPicPr>
            <p:cNvPr id="5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7625" y="5219667"/>
              <a:ext cx="2626744" cy="42421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543735" y="4932626"/>
              <a:ext cx="5462502" cy="280097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 w="127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My Home District</a:t>
              </a:r>
              <a:endPara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" name="Picture 2" descr="C:\Users\User\Pictures\Flower\images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Pictures\Flower\images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021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49000">
              <a:schemeClr val="tx1">
                <a:lumMod val="95000"/>
                <a:lumOff val="5000"/>
              </a:schemeClr>
            </a:gs>
            <a:gs pos="100000">
              <a:srgbClr val="FF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68" y="224814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82" y="224814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8181" y="381000"/>
            <a:ext cx="2963839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Elicit new words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08602" y="1093984"/>
            <a:ext cx="5726796" cy="2427659"/>
            <a:chOff x="1670291" y="1066800"/>
            <a:chExt cx="5568709" cy="1752600"/>
          </a:xfrm>
        </p:grpSpPr>
        <p:pic>
          <p:nvPicPr>
            <p:cNvPr id="6" name="Picture 5" descr="3711480_139113_206ac144bd_p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53000" y="1066800"/>
              <a:ext cx="2286000" cy="1752600"/>
            </a:xfrm>
            <a:prstGeom prst="rect">
              <a:avLst/>
            </a:prstGeom>
            <a:ln>
              <a:solidFill>
                <a:srgbClr val="7C00A8"/>
              </a:solidFill>
            </a:ln>
          </p:spPr>
        </p:pic>
        <p:pic>
          <p:nvPicPr>
            <p:cNvPr id="7" name="Picture 6" descr="Dhaka-earthquake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70291" y="1066800"/>
              <a:ext cx="2977909" cy="1752600"/>
            </a:xfrm>
            <a:prstGeom prst="rect">
              <a:avLst/>
            </a:prstGeom>
            <a:ln>
              <a:solidFill>
                <a:srgbClr val="7C00A8"/>
              </a:solidFill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1409700" y="3642292"/>
            <a:ext cx="6400800" cy="46166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Urban area of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upazila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district or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divition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level.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26118" y="4267608"/>
            <a:ext cx="2691764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"/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Municipalities</a:t>
            </a:r>
            <a:endParaRPr lang="en-US" sz="3200" b="1" cap="none" spc="0" dirty="0">
              <a:ln w="1905"/>
              <a:solidFill>
                <a:srgbClr val="06C6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5056065"/>
            <a:ext cx="73152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M-u-n-</a:t>
            </a:r>
            <a:r>
              <a:rPr lang="en-US" sz="4000" b="1" dirty="0" err="1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-c-</a:t>
            </a:r>
            <a:r>
              <a:rPr lang="en-US" sz="4000" b="1" dirty="0" err="1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-p-a-l-</a:t>
            </a:r>
            <a:r>
              <a:rPr lang="en-US" sz="4000" b="1" dirty="0" err="1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-t-</a:t>
            </a:r>
            <a:r>
              <a:rPr lang="en-US" sz="4000" b="1" dirty="0" err="1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-e-s</a:t>
            </a:r>
            <a:endParaRPr lang="en-US" sz="40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5468" y="6007082"/>
            <a:ext cx="6933063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live in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Brahmanbaria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municipalities.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C:\Users\User\Pictures\Flower\images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User\Pictures\Flower\images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374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49000">
              <a:srgbClr val="00B050"/>
            </a:gs>
            <a:gs pos="100000">
              <a:srgbClr val="00206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9" y="381000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712" y="395514"/>
            <a:ext cx="629801" cy="85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13879" y="381000"/>
            <a:ext cx="2950191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Elicit new words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" y="3036036"/>
            <a:ext cx="8001000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These were the houses of very rich man .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 have a lot of land or property they are called landlord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3386" y="4064913"/>
            <a:ext cx="1951176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"/>
                <a:solidFill>
                  <a:srgbClr val="06C6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Land lord</a:t>
            </a:r>
            <a:endParaRPr lang="en-US" sz="3200" b="1" cap="none" spc="0" dirty="0">
              <a:ln w="1905"/>
              <a:solidFill>
                <a:srgbClr val="06C6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13879" y="4847568"/>
            <a:ext cx="305709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L-a-n-d  l-o-r-d</a:t>
            </a:r>
            <a:endParaRPr lang="en-US" sz="32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6202" y="5630223"/>
            <a:ext cx="6365543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My grandfather was a land lord in our area.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52600" y="1066799"/>
            <a:ext cx="5603543" cy="1867469"/>
            <a:chOff x="1752600" y="1066800"/>
            <a:chExt cx="5490025" cy="1600200"/>
          </a:xfrm>
        </p:grpSpPr>
        <p:pic>
          <p:nvPicPr>
            <p:cNvPr id="10" name="Picture 9" descr="mahera-zamindar-bari-5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2600" y="1066800"/>
              <a:ext cx="2590800" cy="1599456"/>
            </a:xfrm>
            <a:prstGeom prst="rect">
              <a:avLst/>
            </a:prstGeom>
          </p:spPr>
        </p:pic>
        <p:pic>
          <p:nvPicPr>
            <p:cNvPr id="11" name="Picture 10" descr="mahera-zamindar-bari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8200" y="1066800"/>
              <a:ext cx="2594425" cy="1600200"/>
            </a:xfrm>
            <a:prstGeom prst="rect">
              <a:avLst/>
            </a:prstGeom>
          </p:spPr>
        </p:pic>
      </p:grpSp>
      <p:pic>
        <p:nvPicPr>
          <p:cNvPr id="12" name="Picture 2" descr="C:\Users\User\Pictures\Flower\images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User\Pictures\Flower\images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918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9000">
              <a:srgbClr val="00B050"/>
            </a:gs>
            <a:gs pos="100000">
              <a:srgbClr val="C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Flower\images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63" y="272833"/>
            <a:ext cx="638632" cy="8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Pictures\Flower\images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47864"/>
            <a:ext cx="657096" cy="88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676402" y="1009100"/>
            <a:ext cx="6337203" cy="3181902"/>
            <a:chOff x="519157" y="694680"/>
            <a:chExt cx="3381025" cy="172163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157" y="694680"/>
              <a:ext cx="1382244" cy="1721633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6" name="Cloud Callout 5"/>
            <p:cNvSpPr/>
            <p:nvPr/>
          </p:nvSpPr>
          <p:spPr>
            <a:xfrm rot="2300763">
              <a:off x="2052171" y="1004741"/>
              <a:ext cx="1848011" cy="1144578"/>
            </a:xfrm>
            <a:prstGeom prst="cloudCallout">
              <a:avLst/>
            </a:prstGeom>
            <a:solidFill>
              <a:srgbClr val="FAF6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45657" y="1014507"/>
              <a:ext cx="1447800" cy="999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Teacher’s       </a:t>
              </a:r>
            </a:p>
            <a:p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Reading…</a:t>
              </a:r>
            </a:p>
            <a:p>
              <a:endPara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(Standing </a:t>
              </a:r>
              <a:r>
                <a:rPr lang="en-US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infront</a:t>
              </a:r>
              <a:r>
                <a:rPr lang="en-US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of </a:t>
              </a:r>
            </a:p>
            <a:p>
              <a:r>
                <a:rPr lang="en-US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students)</a:t>
              </a:r>
              <a:endPara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38200" y="5136989"/>
            <a:ext cx="7391400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at page no-38. I am reading the text. You all just listen to me. Don’t read with me. Put finger on line.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8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2900082"/>
              </p:ext>
            </p:extLst>
          </p:nvPr>
        </p:nvGraphicFramePr>
        <p:xfrm>
          <a:off x="5171364" y="4098843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Packager Shell Object" showAsIcon="1" r:id="rId5" imgW="914400" imgH="771480" progId="Package">
                  <p:embed/>
                </p:oleObj>
              </mc:Choice>
              <mc:Fallback>
                <p:oleObj name="Packager Shell Object" showAsIcon="1" r:id="rId5" imgW="914400" imgH="77148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1364" y="4098843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 descr="C:\Users\User\Pictures\Flower\images6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2267">
            <a:off x="206629" y="6033028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Pictures\Flower\images6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15677" y="6020977"/>
            <a:ext cx="599723" cy="6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256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114</TotalTime>
  <Words>405</Words>
  <Application>Microsoft Office PowerPoint</Application>
  <PresentationFormat>On-screen Show (4:3)</PresentationFormat>
  <Paragraphs>76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Corbel</vt:lpstr>
      <vt:lpstr>Times New Roman</vt:lpstr>
      <vt:lpstr>Basis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Shanjoy Biswas</dc:creator>
  <cp:lastModifiedBy>Shanjoy Biswas</cp:lastModifiedBy>
  <cp:revision>41</cp:revision>
  <dcterms:created xsi:type="dcterms:W3CDTF">2020-07-03T05:17:10Z</dcterms:created>
  <dcterms:modified xsi:type="dcterms:W3CDTF">2020-07-03T07:12:16Z</dcterms:modified>
</cp:coreProperties>
</file>