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3" r:id="rId3"/>
    <p:sldId id="264" r:id="rId4"/>
    <p:sldId id="278" r:id="rId5"/>
    <p:sldId id="272" r:id="rId6"/>
    <p:sldId id="260" r:id="rId7"/>
    <p:sldId id="266" r:id="rId8"/>
    <p:sldId id="261" r:id="rId9"/>
    <p:sldId id="265" r:id="rId10"/>
    <p:sldId id="262" r:id="rId11"/>
    <p:sldId id="267" r:id="rId12"/>
    <p:sldId id="268" r:id="rId13"/>
    <p:sldId id="269" r:id="rId14"/>
    <p:sldId id="277" r:id="rId15"/>
    <p:sldId id="273" r:id="rId16"/>
    <p:sldId id="27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6600"/>
    <a:srgbClr val="009999"/>
    <a:srgbClr val="FFCC99"/>
    <a:srgbClr val="000099"/>
    <a:srgbClr val="FF3300"/>
    <a:srgbClr val="00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5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F9D-761D-4595-B857-9DDE00D61BFD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D80-4820-4F31-8389-F604484D3D1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E580-E2BD-48EB-90F8-78ACFBED6F4C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FB7D-5480-4007-8634-9FC010C01D6B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239-0EA6-4E19-B5D3-6047FF71829A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698-E16B-430F-A38C-10B8171C5013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8C62-DA03-4465-A45E-0B155F6C4C3E}" type="datetime1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9F9-91DF-4661-BD90-7E331CDDD7A9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44C-20C5-4182-B2EE-32A577DE78FE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2A2B-6BF6-456E-8263-E8BE3689CE30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0572-208E-455E-A56E-35AD2F0A1108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236-0ED8-42E7-A284-85AA9E9D2C30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5.jpe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6.jpeg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28.jp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image" Target="../media/image21.gif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122-A834-4AC9-B481-608732064A6D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8716107" y="441721"/>
            <a:ext cx="2028305" cy="1506774"/>
          </a:xfrm>
          <a:prstGeom prst="star32">
            <a:avLst/>
          </a:prstGeom>
          <a:gradFill flip="none" rotWithShape="1">
            <a:gsLst>
              <a:gs pos="100000">
                <a:srgbClr val="7030A0"/>
              </a:gs>
              <a:gs pos="89000">
                <a:srgbClr val="00B050"/>
              </a:gs>
              <a:gs pos="23000">
                <a:schemeClr val="bg1"/>
              </a:gs>
              <a:gs pos="57000">
                <a:srgbClr val="006600"/>
              </a:gs>
              <a:gs pos="100000">
                <a:schemeClr val="tx1"/>
              </a:gs>
              <a:gs pos="61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51" y="487970"/>
            <a:ext cx="7481454" cy="5438163"/>
          </a:xfrm>
          <a:prstGeom prst="star5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437" y="2325699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6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330495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7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9474" y="2330495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8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8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14074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7" grpId="0" animBg="1"/>
      <p:bldP spid="3" grpId="0"/>
      <p:bldP spid="3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01384" y="2308308"/>
            <a:ext cx="8035809" cy="192884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তার পাশে আছে জবা </a:t>
            </a:r>
            <a:r>
              <a:rPr lang="bn-BD" sz="3600" dirty="0" smtClean="0"/>
              <a:t>ফুলের </a:t>
            </a:r>
          </a:p>
          <a:p>
            <a:r>
              <a:rPr lang="bn-BD" sz="3600" dirty="0" smtClean="0"/>
              <a:t>ঝোপ</a:t>
            </a:r>
            <a:r>
              <a:rPr lang="bn-BD" sz="3600" dirty="0"/>
              <a:t>। </a:t>
            </a:r>
            <a:r>
              <a:rPr lang="bn-BD" sz="3600" dirty="0" smtClean="0"/>
              <a:t>জবার </a:t>
            </a:r>
            <a:r>
              <a:rPr lang="bn-BD" sz="3600" dirty="0"/>
              <a:t>রঙ লাল।</a:t>
            </a:r>
            <a:endParaRPr lang="bn-BD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4AC9-A002-4B28-ABB7-E103C30862CF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3372" y="64958"/>
            <a:ext cx="276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4" y="1080621"/>
            <a:ext cx="1526291" cy="1227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53400" y="5011615"/>
            <a:ext cx="2702092" cy="1527297"/>
            <a:chOff x="3039232" y="2460568"/>
            <a:chExt cx="2702092" cy="2189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32" y="2460568"/>
              <a:ext cx="2702092" cy="2189019"/>
            </a:xfrm>
            <a:prstGeom prst="doubleWav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292192" y="2964638"/>
              <a:ext cx="2092239" cy="1108601"/>
            </a:xfrm>
            <a:prstGeom prst="doubleWave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" y="2173045"/>
            <a:ext cx="2669132" cy="18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9AB-2069-4E02-95D9-80C60A4F3CF2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3055" y="358665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84" y="1374328"/>
            <a:ext cx="1781175" cy="1644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0475" y="3247579"/>
            <a:ext cx="7688994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তার পাশে আছে জবা ফুলের </a:t>
            </a:r>
          </a:p>
          <a:p>
            <a:r>
              <a:rPr lang="bn-BD" sz="3600" dirty="0"/>
              <a:t>ঝোপ। জবার রঙ লাল।</a:t>
            </a:r>
            <a:endParaRPr lang="bn-BD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10093934" y="4645427"/>
            <a:ext cx="2028305" cy="1506774"/>
          </a:xfrm>
          <a:prstGeom prst="star32">
            <a:avLst/>
          </a:prstGeom>
          <a:gradFill flip="none" rotWithShape="1">
            <a:gsLst>
              <a:gs pos="76106">
                <a:srgbClr val="009999"/>
              </a:gs>
              <a:gs pos="25000">
                <a:schemeClr val="accent6">
                  <a:lumMod val="40000"/>
                  <a:lumOff val="60000"/>
                </a:schemeClr>
              </a:gs>
              <a:gs pos="55000">
                <a:schemeClr val="accent6">
                  <a:lumMod val="40000"/>
                  <a:lumOff val="60000"/>
                </a:schemeClr>
              </a:gs>
              <a:gs pos="30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725" y="3205525"/>
            <a:ext cx="2807689" cy="1355718"/>
            <a:chOff x="462635" y="2750142"/>
            <a:chExt cx="5087137" cy="1847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35" y="2750142"/>
              <a:ext cx="2466975" cy="1847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610" y="2750142"/>
              <a:ext cx="2620162" cy="184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chemeClr val="tx1"/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A848-8298-49F4-997D-A7B1058A456F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4289" y="1205977"/>
            <a:ext cx="6523123" cy="230642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000" dirty="0" smtClean="0">
                <a:blipFill>
                  <a:blip r:embed="rId2"/>
                  <a:tile tx="0" ty="0" sx="100000" sy="100000" flip="none" algn="tl"/>
                </a:blipFill>
              </a:rPr>
              <a:t>শিক্ষার্থীদের</a:t>
            </a:r>
            <a:r>
              <a:rPr lang="bn-BD" sz="6000" dirty="0" smtClean="0"/>
              <a:t> বোর্ড </a:t>
            </a:r>
            <a:r>
              <a:rPr lang="bn-BD" sz="6000" dirty="0" smtClean="0">
                <a:solidFill>
                  <a:srgbClr val="006600"/>
                </a:solidFill>
              </a:rPr>
              <a:t>ব্যবহারঃ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71" y="2811590"/>
            <a:ext cx="10475723" cy="337651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600" dirty="0" smtClean="0"/>
              <a:t>রুবির,</a:t>
            </a:r>
            <a:r>
              <a:rPr lang="bn-BD" sz="6600" dirty="0"/>
              <a:t> </a:t>
            </a:r>
            <a:r>
              <a:rPr lang="bn-BD" sz="6600" dirty="0" smtClean="0"/>
              <a:t>একটি, বাগান, রকম,</a:t>
            </a:r>
            <a:endParaRPr lang="en-US" sz="6600" dirty="0" smtClean="0"/>
          </a:p>
          <a:p>
            <a:r>
              <a:rPr lang="bn-BD" sz="6600" dirty="0" smtClean="0"/>
              <a:t> </a:t>
            </a:r>
            <a:r>
              <a:rPr lang="en-US" sz="6600" dirty="0" smtClean="0"/>
              <a:t>    </a:t>
            </a:r>
            <a:r>
              <a:rPr lang="bn-BD" sz="6600" dirty="0" smtClean="0"/>
              <a:t>ফুলের, গোলাপের,</a:t>
            </a:r>
            <a:r>
              <a:rPr lang="en-US" sz="6600" dirty="0" smtClean="0"/>
              <a:t> </a:t>
            </a:r>
            <a:r>
              <a:rPr lang="bn-BD" sz="6600" dirty="0" smtClean="0"/>
              <a:t>হলুদ , গাঁধার,জবা,ঝোপ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9567"/>
            <a:ext cx="2095500" cy="2095500"/>
          </a:xfrm>
          <a:prstGeom prst="rect">
            <a:avLst/>
          </a:prstGeom>
        </p:spPr>
      </p:pic>
      <p:sp>
        <p:nvSpPr>
          <p:cNvPr id="12" name="32-Point Star 11"/>
          <p:cNvSpPr/>
          <p:nvPr/>
        </p:nvSpPr>
        <p:spPr>
          <a:xfrm rot="21392358">
            <a:off x="9795103" y="4720138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BDB-C06E-452B-A870-00F07DB9D8BC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কার একটি বাগান আছে?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3548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বাগানে কী আছে?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 একদিকে কী আছে?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79000">
                <a:srgbClr val="7030A0"/>
              </a:gs>
              <a:gs pos="23000">
                <a:srgbClr val="00B0F0"/>
              </a:gs>
              <a:gs pos="100000">
                <a:schemeClr val="tx1"/>
              </a:gs>
              <a:gs pos="6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 জবার রং কেমন?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6AE1-2D01-47BF-9FC8-BA9BE6ABCC5E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5512" y="340500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(পাঠ ৪</a:t>
            </a:r>
            <a:r>
              <a:rPr lang="bn-BD" sz="6000" dirty="0" smtClean="0"/>
              <a:t>৪)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153795" y="3941195"/>
            <a:ext cx="4724326" cy="2699590"/>
            <a:chOff x="8014337" y="3804771"/>
            <a:chExt cx="2574355" cy="1805706"/>
          </a:xfrm>
          <a:gradFill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41000">
                <a:srgbClr val="00B0F0"/>
              </a:gs>
              <a:gs pos="29000">
                <a:srgbClr val="7030A0"/>
              </a:gs>
              <a:gs pos="40000">
                <a:srgbClr val="00B050"/>
              </a:gs>
            </a:gsLst>
            <a:path path="circle">
              <a:fillToRect l="100000" t="100000"/>
            </a:path>
          </a:gradFill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7" y="3804771"/>
              <a:ext cx="2574355" cy="1805706"/>
            </a:xfrm>
            <a:prstGeom prst="irregularSeal1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8657603" y="4481112"/>
              <a:ext cx="1629576" cy="514673"/>
            </a:xfrm>
            <a:prstGeom prst="irregularSeal1">
              <a:avLst/>
            </a:prstGeom>
            <a:grp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08735" y="3805094"/>
            <a:ext cx="4717060" cy="3398570"/>
            <a:chOff x="-371361" y="388595"/>
            <a:chExt cx="3175462" cy="192855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71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TextBox 23"/>
            <p:cNvSpPr txBox="1"/>
            <p:nvPr/>
          </p:nvSpPr>
          <p:spPr>
            <a:xfrm>
              <a:off x="-371361" y="388595"/>
              <a:ext cx="3175462" cy="1928551"/>
            </a:xfrm>
            <a:prstGeom prst="star6">
              <a:avLst/>
            </a:prstGeom>
            <a:grp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59" y="1095676"/>
              <a:ext cx="1077422" cy="514389"/>
            </a:xfrm>
            <a:prstGeom prst="star6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919197" y="448654"/>
            <a:ext cx="74349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</a:rPr>
              <a:t> </a:t>
            </a:r>
            <a:r>
              <a:rPr lang="bn-BD" sz="6000" dirty="0" smtClean="0">
                <a:solidFill>
                  <a:srgbClr val="FF0000"/>
                </a:solidFill>
              </a:rPr>
              <a:t>        </a:t>
            </a:r>
            <a:r>
              <a:rPr lang="bn-BD" sz="3200" dirty="0" smtClean="0">
                <a:solidFill>
                  <a:srgbClr val="A50021"/>
                </a:solidFill>
              </a:rPr>
              <a:t>পাঠ </a:t>
            </a:r>
            <a:r>
              <a:rPr lang="bn-BD" sz="3200" dirty="0">
                <a:solidFill>
                  <a:srgbClr val="A50021"/>
                </a:solidFill>
              </a:rPr>
              <a:t>৪৬</a:t>
            </a:r>
            <a:endParaRPr lang="en-US" sz="3200" dirty="0">
              <a:solidFill>
                <a:srgbClr val="A50021"/>
              </a:solidFill>
            </a:endParaRPr>
          </a:p>
          <a:p>
            <a:r>
              <a:rPr lang="bn-BD" sz="6000" dirty="0">
                <a:solidFill>
                  <a:srgbClr val="FF0000"/>
                </a:solidFill>
              </a:rPr>
              <a:t>     রুবির </a:t>
            </a:r>
            <a:r>
              <a:rPr lang="bn-BD" sz="6000" dirty="0" smtClean="0">
                <a:solidFill>
                  <a:srgbClr val="FF0000"/>
                </a:solidFill>
              </a:rPr>
              <a:t>বাগান </a:t>
            </a:r>
            <a:endParaRPr lang="bn-BD" sz="6000" dirty="0">
              <a:solidFill>
                <a:srgbClr val="FF0000"/>
              </a:solidFill>
            </a:endParaRPr>
          </a:p>
          <a:p>
            <a:r>
              <a:rPr lang="bn-BD" sz="3600" dirty="0"/>
              <a:t>রুবির একটি বাগান আছে। সেখানে নানা রকম ফুলের গাছ। একদিকে লাল গোলাপের সারি। আরেক দিকে হলুদ গাঁদার গাছ। তার পাশে আছে জবা ফুলের ঝোপ। জবার রঙ লাল।</a:t>
            </a:r>
            <a:endParaRPr lang="bn-BD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3" y="2479431"/>
            <a:ext cx="3630584" cy="24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16" grpId="0"/>
      <p:bldP spid="16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FF0-12EE-403C-9C96-0354EDEFF153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</a:rPr>
              <a:t> পাঠ্যাংশঃ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“রুবির একটি বাগান... জবার রং লাল”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067253" y="1325445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chemeClr val="bg1"/>
              </a:gs>
              <a:gs pos="25000">
                <a:schemeClr val="accent6">
                  <a:lumMod val="40000"/>
                  <a:lumOff val="60000"/>
                </a:schemeClr>
              </a:gs>
              <a:gs pos="97000">
                <a:srgbClr val="7030A0"/>
              </a:gs>
              <a:gs pos="4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24884" y="2422715"/>
            <a:ext cx="4087802" cy="2775445"/>
            <a:chOff x="3324884" y="2422715"/>
            <a:chExt cx="4087802" cy="2775445"/>
          </a:xfrm>
        </p:grpSpPr>
        <p:grpSp>
          <p:nvGrpSpPr>
            <p:cNvPr id="10" name="Group 9"/>
            <p:cNvGrpSpPr/>
            <p:nvPr/>
          </p:nvGrpSpPr>
          <p:grpSpPr>
            <a:xfrm>
              <a:off x="3324884" y="2422715"/>
              <a:ext cx="4087802" cy="2775445"/>
              <a:chOff x="3789467" y="2981723"/>
              <a:chExt cx="3772667" cy="209185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9467" y="2981723"/>
                <a:ext cx="3734740" cy="209185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450514" y="3373954"/>
                <a:ext cx="2111620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r>
                  <a:rPr lang="bn-BD" sz="3200" dirty="0" smtClean="0">
                    <a:blipFill>
                      <a:blip r:embed="rId5"/>
                      <a:tile tx="0" ty="0" sx="100000" sy="100000" flip="none" algn="tl"/>
                    </a:blipFill>
                  </a:rPr>
                  <a:t>বাড়ির কাজঃ</a:t>
                </a:r>
                <a:endParaRPr lang="en-US" sz="3200" dirty="0">
                  <a:blipFill>
                    <a:blip r:embed="rId5"/>
                    <a:tile tx="0" ty="0" sx="100000" sy="100000" flip="none" algn="tl"/>
                  </a:blip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31021" y="3289609"/>
                <a:ext cx="2111620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bn-BD" sz="3200" dirty="0" smtClean="0">
                    <a:blipFill>
                      <a:blip r:embed="rId5"/>
                      <a:tile tx="0" ty="0" sx="100000" sy="100000" flip="none" algn="tl"/>
                    </a:blipFill>
                  </a:rPr>
                  <a:t>বাড়ির কাজঃ</a:t>
                </a:r>
                <a:endParaRPr lang="en-US" sz="3200" dirty="0">
                  <a:blipFill>
                    <a:blip r:embed="rId5"/>
                    <a:tile tx="0" ty="0" sx="100000" sy="100000" flip="none" algn="tl"/>
                  </a:blipFill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72" b="28766"/>
            <a:stretch/>
          </p:blipFill>
          <p:spPr>
            <a:xfrm>
              <a:off x="5840333" y="3810437"/>
              <a:ext cx="1345775" cy="632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8600" y="2076111"/>
            <a:ext cx="5057651" cy="2970628"/>
            <a:chOff x="2958030" y="1752972"/>
            <a:chExt cx="7232031" cy="4267698"/>
          </a:xfrm>
        </p:grpSpPr>
        <p:sp>
          <p:nvSpPr>
            <p:cNvPr id="3" name="Rounded Rectangle 2"/>
            <p:cNvSpPr/>
            <p:nvPr/>
          </p:nvSpPr>
          <p:spPr>
            <a:xfrm>
              <a:off x="3465135" y="1860883"/>
              <a:ext cx="6173786" cy="405187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7" descr="tumblr_mz1f1neoiN1sm5kr4o1_500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030" y="1752972"/>
              <a:ext cx="7232031" cy="4267698"/>
            </a:xfrm>
            <a:prstGeom prst="star5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55380" y="1539201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>
                  <a:blip r:embed="rId5"/>
                  <a:tile tx="0" ty="0" sx="100000" sy="100000" flip="none" algn="tl"/>
                </a:blipFill>
              </a:rPr>
              <a:t>ধন্যবাদ</a:t>
            </a:r>
            <a:endParaRPr lang="en-US" dirty="0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9298521" y="4576104"/>
            <a:ext cx="1952844" cy="1478010"/>
          </a:xfrm>
          <a:prstGeom prst="star32">
            <a:avLst/>
          </a:prstGeom>
          <a:gradFill flip="none" rotWithShape="1">
            <a:gsLst>
              <a:gs pos="80000">
                <a:srgbClr val="7030A0"/>
              </a:gs>
              <a:gs pos="37000">
                <a:schemeClr val="accent4">
                  <a:lumMod val="0"/>
                  <a:lumOff val="100000"/>
                </a:schemeClr>
              </a:gs>
              <a:gs pos="84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FB501694-7064-4B2E-9B9C-A343F3F614B0}" type="datetime1">
              <a:rPr lang="en-US" smtClean="0"/>
              <a:t>7/2/2020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875593" y="606850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3"/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20116488">
            <a:off x="3486969" y="2249039"/>
            <a:ext cx="5736165" cy="3139321"/>
            <a:chOff x="3809671" y="43670"/>
            <a:chExt cx="5736165" cy="3139321"/>
          </a:xfrm>
        </p:grpSpPr>
        <p:sp>
          <p:nvSpPr>
            <p:cNvPr id="9" name="TextBox 8"/>
            <p:cNvSpPr txBox="1"/>
            <p:nvPr/>
          </p:nvSpPr>
          <p:spPr>
            <a:xfrm>
              <a:off x="4461290" y="43670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hlinkClick r:id="rId5"/>
                </a:rPr>
                <a:t>www.google.com</a:t>
              </a:r>
              <a:endParaRPr lang="bn-BD" sz="3600" dirty="0" smtClean="0"/>
            </a:p>
            <a:p>
              <a:r>
                <a:rPr lang="bn-BD" sz="3600" dirty="0" smtClean="0">
                  <a:hlinkClick r:id="rId6"/>
                </a:rPr>
                <a:t>www.youtube.com</a:t>
              </a:r>
              <a:endParaRPr lang="bn-BD" sz="3600" dirty="0" smtClean="0"/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(প্রথম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1" y="2178995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B99-8F91-4A4D-A4F1-E2F840844DBD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17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 rot="19506231">
            <a:off x="3322664" y="2144531"/>
            <a:ext cx="6054786" cy="3351128"/>
          </a:xfrm>
          <a:prstGeom prst="cub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35617" y="2768159"/>
            <a:ext cx="3685923" cy="4031485"/>
            <a:chOff x="-221427" y="3763190"/>
            <a:chExt cx="2693323" cy="2396852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5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121762" y="5105836"/>
              <a:ext cx="2092239" cy="1054206"/>
            </a:xfrm>
            <a:prstGeom prst="star5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3A2-759F-41BB-8FCE-59F6B8195D5C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309301"/>
            <a:ext cx="1290558" cy="1214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82273" y="3082373"/>
            <a:ext cx="4140847" cy="3402134"/>
            <a:chOff x="5807231" y="1221180"/>
            <a:chExt cx="3175462" cy="21739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49" y="1933871"/>
              <a:ext cx="357627" cy="665578"/>
            </a:xfrm>
            <a:prstGeom prst="star32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07231" y="1221180"/>
              <a:ext cx="3175462" cy="2173908"/>
            </a:xfrm>
            <a:prstGeom prst="star32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B05-6DBD-4415-B3DB-3D9D550BBC24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6248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রুবির বাগান। পাঠ্যাংশঃ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(“রুবির একটি বাগান আছে...জবার রং লাল।”)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 rot="18236108">
            <a:off x="9503966" y="3892567"/>
            <a:ext cx="2028305" cy="1360864"/>
          </a:xfrm>
          <a:prstGeom prst="star32">
            <a:avLst/>
          </a:prstGeom>
          <a:gradFill flip="none" rotWithShape="1">
            <a:gsLst>
              <a:gs pos="46000">
                <a:srgbClr val="009999"/>
              </a:gs>
              <a:gs pos="69000">
                <a:schemeClr val="tx1"/>
              </a:gs>
              <a:gs pos="40000">
                <a:srgbClr val="7030A0"/>
              </a:gs>
              <a:gs pos="49000">
                <a:srgbClr val="0070C0"/>
              </a:gs>
              <a:gs pos="50000">
                <a:schemeClr val="accent6">
                  <a:lumMod val="20000"/>
                  <a:lumOff val="80000"/>
                </a:schemeClr>
              </a:gs>
              <a:gs pos="41000">
                <a:srgbClr val="92D050"/>
              </a:gs>
              <a:gs pos="45000">
                <a:schemeClr val="bg1"/>
              </a:gs>
              <a:gs pos="32000">
                <a:srgbClr val="FF0000"/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2298" y="772102"/>
            <a:ext cx="4037347" cy="2249286"/>
            <a:chOff x="902298" y="772102"/>
            <a:chExt cx="4037347" cy="2249286"/>
          </a:xfrm>
        </p:grpSpPr>
        <p:grpSp>
          <p:nvGrpSpPr>
            <p:cNvPr id="12" name="Group 11"/>
            <p:cNvGrpSpPr/>
            <p:nvPr/>
          </p:nvGrpSpPr>
          <p:grpSpPr>
            <a:xfrm>
              <a:off x="902298" y="772102"/>
              <a:ext cx="4037347" cy="2249286"/>
              <a:chOff x="566541" y="1328608"/>
              <a:chExt cx="4037347" cy="2249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14"/>
              <a:stretch/>
            </p:blipFill>
            <p:spPr>
              <a:xfrm>
                <a:off x="566541" y="1328608"/>
                <a:ext cx="4037347" cy="224928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94878" y="1676494"/>
                <a:ext cx="1290336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dirty="0">
                    <a:solidFill>
                      <a:srgbClr val="FF0000"/>
                    </a:solidFill>
                  </a:rPr>
                  <a:t> </a:t>
                </a:r>
                <a:r>
                  <a:rPr lang="bn-BD" sz="1400" dirty="0" smtClean="0">
                    <a:solidFill>
                      <a:srgbClr val="FF0000"/>
                    </a:solidFill>
                  </a:rPr>
                  <a:t>       </a:t>
                </a:r>
                <a:r>
                  <a:rPr lang="bn-BD" sz="800" dirty="0" smtClean="0">
                    <a:solidFill>
                      <a:srgbClr val="A50021"/>
                    </a:solidFill>
                  </a:rPr>
                  <a:t>পাঠ ৪৬</a:t>
                </a:r>
                <a:endParaRPr lang="en-US" sz="800" dirty="0">
                  <a:solidFill>
                    <a:srgbClr val="A50021"/>
                  </a:solidFill>
                </a:endParaRPr>
              </a:p>
              <a:p>
                <a:r>
                  <a:rPr lang="bn-BD" sz="1400" dirty="0" smtClean="0">
                    <a:solidFill>
                      <a:srgbClr val="FF0000"/>
                    </a:solidFill>
                  </a:rPr>
                  <a:t>     রুবির বাগান</a:t>
                </a:r>
              </a:p>
              <a:p>
                <a:r>
                  <a:rPr lang="bn-BD" sz="900" dirty="0" smtClean="0"/>
                  <a:t>রুবির একটি বাগান আছে। সেখানে নানা রকম ফুলের গাছ। একদিকে লাল গোলাপের সারি। আরেক দিকে হলুদ গাঁদার গাছ। তার পাশে আছে জবা ফুলের ঝোপ। জবার রঙ লাল।</a:t>
                </a:r>
                <a:endParaRPr lang="bn-BD" sz="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69368" y="2021305"/>
                <a:ext cx="1469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আমার বাংলা বই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66817" y="2453251"/>
                <a:ext cx="1074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শ্রেণিঃ প্রথম 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423110" y="2397261"/>
              <a:ext cx="931665" cy="15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" dirty="0" smtClean="0">
                  <a:latin typeface="NikoshBAN" pitchFamily="2" charset="0"/>
                  <a:cs typeface="NikoshBAN" pitchFamily="2" charset="0"/>
                </a:rPr>
                <a:t>জাতীয় শিক্ষাক্রম ও পাঠ্যপুস্তক বোর্ড, বাংলাদেশ </a:t>
              </a:r>
              <a:endParaRPr lang="bn-BD" sz="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53" y="2250018"/>
              <a:ext cx="449109" cy="408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1913" y="4077804"/>
            <a:ext cx="8671560" cy="11693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85D7-CA23-4E31-8268-F7AC9CEBEE51}" type="datetime1">
              <a:rPr lang="en-US" smtClean="0"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71171" y="611835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4" name="32-Point Star 13"/>
          <p:cNvSpPr/>
          <p:nvPr/>
        </p:nvSpPr>
        <p:spPr>
          <a:xfrm>
            <a:off x="8457048" y="5109884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82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9659" y="3832057"/>
            <a:ext cx="8536068" cy="179135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91913" y="868910"/>
            <a:ext cx="8058855" cy="2774935"/>
            <a:chOff x="3904269" y="2563777"/>
            <a:chExt cx="8766568" cy="18042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269" y="2607013"/>
              <a:ext cx="2743200" cy="17404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066" y="2607013"/>
              <a:ext cx="2935771" cy="17609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727" y="2563777"/>
              <a:ext cx="2866020" cy="180420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491913" y="935408"/>
            <a:ext cx="8058855" cy="2656793"/>
            <a:chOff x="1626130" y="1197922"/>
            <a:chExt cx="9611874" cy="1856514"/>
          </a:xfrm>
        </p:grpSpPr>
        <p:grpSp>
          <p:nvGrpSpPr>
            <p:cNvPr id="22" name="Group 21"/>
            <p:cNvGrpSpPr/>
            <p:nvPr/>
          </p:nvGrpSpPr>
          <p:grpSpPr>
            <a:xfrm>
              <a:off x="1626130" y="1197922"/>
              <a:ext cx="6225037" cy="1851539"/>
              <a:chOff x="1626130" y="1197922"/>
              <a:chExt cx="6225037" cy="185153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6130" y="1220661"/>
                <a:ext cx="3254640" cy="18288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147" y="1197922"/>
                <a:ext cx="2866020" cy="1828800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544" y="1225636"/>
              <a:ext cx="3282460" cy="18288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819055" y="999894"/>
            <a:ext cx="2456569" cy="2512965"/>
            <a:chOff x="4038600" y="2057400"/>
            <a:chExt cx="2438400" cy="2773680"/>
          </a:xfrm>
        </p:grpSpPr>
        <p:grpSp>
          <p:nvGrpSpPr>
            <p:cNvPr id="27" name="Group 26"/>
            <p:cNvGrpSpPr/>
            <p:nvPr/>
          </p:nvGrpSpPr>
          <p:grpSpPr>
            <a:xfrm>
              <a:off x="4038600" y="2057400"/>
              <a:ext cx="2438400" cy="2773680"/>
              <a:chOff x="4038600" y="2057400"/>
              <a:chExt cx="1569720" cy="179832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48" t="16470" r="47518" b="56863"/>
              <a:stretch/>
            </p:blipFill>
            <p:spPr>
              <a:xfrm>
                <a:off x="4038600" y="2057400"/>
                <a:ext cx="1569720" cy="1798320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4038602" y="2270760"/>
                <a:ext cx="274700" cy="3992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7102" y="3398520"/>
                <a:ext cx="406358" cy="274320"/>
              </a:xfrm>
              <a:prstGeom prst="rect">
                <a:avLst/>
              </a:prstGeom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4038600" y="2389580"/>
              <a:ext cx="587964" cy="211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46087" y="4044916"/>
            <a:ext cx="8998986" cy="74954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এটি কার বাগান?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03" y="857239"/>
            <a:ext cx="3597945" cy="27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9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9" grpId="0"/>
      <p:bldP spid="11" grpId="0"/>
      <p:bldP spid="14" grpId="0" animBg="1"/>
      <p:bldP spid="30" grpId="0"/>
      <p:bldP spid="30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70" y="1844240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আমাদের দেশের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39946" y="2516224"/>
            <a:ext cx="1068224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শুদ্ধ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“রুবির একটি বাগান... জবার রং লাল” </a:t>
            </a:r>
            <a:r>
              <a:rPr lang="bn-BD" sz="3200" dirty="0" smtClean="0"/>
              <a:t>অংশটুকু </a:t>
            </a:r>
            <a:r>
              <a:rPr lang="bn-BD" sz="3200" dirty="0"/>
              <a:t>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6317" y="4031202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96370" y="3203420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8EA4-0D13-4CF5-A7A5-5A840D24173E}" type="datetime1">
              <a:rPr lang="en-US" smtClean="0"/>
              <a:t>7/2/2020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866344" y="3369543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5" name="Rectangle 3"/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6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2744" y="2250058"/>
            <a:ext cx="8925059" cy="204640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</a:rPr>
              <a:t> রুবির বাগান</a:t>
            </a:r>
          </a:p>
          <a:p>
            <a:r>
              <a:rPr lang="bn-BD" sz="3600" dirty="0"/>
              <a:t>রুবির একটি বাগান আছে। </a:t>
            </a:r>
            <a:endParaRPr lang="bn-BD" sz="3600" dirty="0" smtClean="0"/>
          </a:p>
          <a:p>
            <a:r>
              <a:rPr lang="bn-BD" sz="3600" dirty="0" smtClean="0"/>
              <a:t>সেখানে </a:t>
            </a:r>
            <a:r>
              <a:rPr lang="bn-BD" sz="3600" dirty="0"/>
              <a:t>নানা রকম ফুলের গাছ।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188-4142-40C2-B363-EAD9DA9E6F15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6464" y="346758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27" y="1234395"/>
            <a:ext cx="999799" cy="82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11776" y="3422305"/>
            <a:ext cx="4140847" cy="3402134"/>
            <a:chOff x="5807231" y="1221180"/>
            <a:chExt cx="3175462" cy="21739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49" y="1933871"/>
              <a:ext cx="357627" cy="665578"/>
            </a:xfrm>
            <a:prstGeom prst="star32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07231" y="1221180"/>
              <a:ext cx="3175462" cy="2173908"/>
            </a:xfrm>
            <a:prstGeom prst="star32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3"/>
          <a:stretch/>
        </p:blipFill>
        <p:spPr>
          <a:xfrm>
            <a:off x="0" y="2060620"/>
            <a:ext cx="2592744" cy="17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217E-71F2-4F7D-A9A2-598A564D8CCA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9937" y="252984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59" y="1268648"/>
            <a:ext cx="1781175" cy="164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7061" y="3061426"/>
            <a:ext cx="10206739" cy="17528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 </a:t>
            </a:r>
            <a:r>
              <a:rPr lang="bn-BD" sz="6000" dirty="0">
                <a:solidFill>
                  <a:srgbClr val="FF0000"/>
                </a:solidFill>
              </a:rPr>
              <a:t>রুবির বাগান</a:t>
            </a:r>
          </a:p>
          <a:p>
            <a:r>
              <a:rPr lang="bn-BD" sz="3600" dirty="0"/>
              <a:t>রুবির একটি বাগান আছে। </a:t>
            </a:r>
          </a:p>
          <a:p>
            <a:r>
              <a:rPr lang="bn-BD" sz="3600" dirty="0"/>
              <a:t>সেখানে নানা রকম ফুলের গাছ।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260790" y="4849576"/>
            <a:ext cx="2028305" cy="1506774"/>
          </a:xfrm>
          <a:prstGeom prst="star32">
            <a:avLst/>
          </a:prstGeom>
          <a:gradFill flip="none" rotWithShape="1">
            <a:gsLst>
              <a:gs pos="84000">
                <a:srgbClr val="53B7A4"/>
              </a:gs>
              <a:gs pos="47000">
                <a:schemeClr val="bg1"/>
              </a:gs>
              <a:gs pos="76000">
                <a:srgbClr val="7030A0"/>
              </a:gs>
              <a:gs pos="87000">
                <a:srgbClr val="7030A0"/>
              </a:gs>
              <a:gs pos="56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1" y="1587913"/>
            <a:ext cx="2466975" cy="13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668" y="2416310"/>
            <a:ext cx="6922243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একদিকে লাল গোলাপের সারি। </a:t>
            </a:r>
            <a:endParaRPr lang="bn-BD" sz="3600" dirty="0" smtClean="0"/>
          </a:p>
          <a:p>
            <a:r>
              <a:rPr lang="bn-BD" sz="3600" dirty="0" smtClean="0"/>
              <a:t>আরেক </a:t>
            </a:r>
            <a:r>
              <a:rPr lang="bn-BD" sz="3600" dirty="0"/>
              <a:t>দিকে হলুদ গাঁদার গাছ।</a:t>
            </a:r>
            <a:endParaRPr lang="bn-BD" sz="3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7602" y="296940"/>
            <a:ext cx="3162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67" y="1312603"/>
            <a:ext cx="1233089" cy="1103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14347" y="4642338"/>
            <a:ext cx="2096111" cy="2079137"/>
            <a:chOff x="3534428" y="531177"/>
            <a:chExt cx="2829350" cy="216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pentagon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8" y="1822997"/>
              <a:ext cx="2092239" cy="646331"/>
            </a:xfrm>
            <a:prstGeom prst="pentagon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6" y="1675334"/>
            <a:ext cx="3084326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038" r="2805"/>
          <a:stretch/>
        </p:blipFill>
        <p:spPr>
          <a:xfrm>
            <a:off x="1280159" y="3679115"/>
            <a:ext cx="2441987" cy="15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2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2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5BB3-F364-4BAD-BFD2-7A00B57F4D08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6811" y="345786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8" y="1371108"/>
            <a:ext cx="1781175" cy="1603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6428" y="2929621"/>
            <a:ext cx="6809067" cy="20731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একদিকে লাল গোলাপের সারি। </a:t>
            </a:r>
          </a:p>
          <a:p>
            <a:r>
              <a:rPr lang="bn-BD" sz="3600" dirty="0"/>
              <a:t>আরেক দিকে হলুদ গাঁদার গাছ।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325495" y="5214701"/>
            <a:ext cx="2028305" cy="1506774"/>
          </a:xfrm>
          <a:prstGeom prst="star32">
            <a:avLst/>
          </a:prstGeom>
          <a:gradFill flip="none" rotWithShape="1">
            <a:gsLst>
              <a:gs pos="39000">
                <a:schemeClr val="bg1"/>
              </a:gs>
              <a:gs pos="100000">
                <a:schemeClr val="tx1"/>
              </a:gs>
              <a:gs pos="92000">
                <a:srgbClr val="7030A0"/>
              </a:gs>
              <a:gs pos="6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1" t="59812" b="13794"/>
          <a:stretch/>
        </p:blipFill>
        <p:spPr>
          <a:xfrm>
            <a:off x="171262" y="1948476"/>
            <a:ext cx="2345166" cy="1538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2" y="3667864"/>
            <a:ext cx="2206025" cy="117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544</Words>
  <Application>Microsoft Office PowerPoint</Application>
  <PresentationFormat>Widescreen</PresentationFormat>
  <Paragraphs>167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239</cp:revision>
  <dcterms:created xsi:type="dcterms:W3CDTF">2020-04-11T07:17:33Z</dcterms:created>
  <dcterms:modified xsi:type="dcterms:W3CDTF">2020-07-02T17:46:22Z</dcterms:modified>
</cp:coreProperties>
</file>