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9" r:id="rId2"/>
    <p:sldId id="256" r:id="rId3"/>
    <p:sldId id="257" r:id="rId4"/>
    <p:sldId id="268" r:id="rId5"/>
    <p:sldId id="263" r:id="rId6"/>
    <p:sldId id="269" r:id="rId7"/>
    <p:sldId id="270" r:id="rId8"/>
    <p:sldId id="271" r:id="rId9"/>
    <p:sldId id="272" r:id="rId10"/>
    <p:sldId id="273" r:id="rId11"/>
    <p:sldId id="274" r:id="rId12"/>
    <p:sldId id="275" r:id="rId13"/>
    <p:sldId id="276" r:id="rId14"/>
    <p:sldId id="277" r:id="rId15"/>
    <p:sldId id="278" r:id="rId16"/>
    <p:sldId id="260"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1140"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A8E824-E4A3-494F-85E6-9BBC25C4183B}"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130268333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A8E824-E4A3-494F-85E6-9BBC25C4183B}"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222748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A8E824-E4A3-494F-85E6-9BBC25C4183B}"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74869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A8E824-E4A3-494F-85E6-9BBC25C4183B}"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1625863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A8E824-E4A3-494F-85E6-9BBC25C4183B}"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4957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A8E824-E4A3-494F-85E6-9BBC25C4183B}"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1087530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A8E824-E4A3-494F-85E6-9BBC25C4183B}"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870547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A8E824-E4A3-494F-85E6-9BBC25C4183B}"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97984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A8E824-E4A3-494F-85E6-9BBC25C4183B}"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1212497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A8E824-E4A3-494F-85E6-9BBC25C4183B}"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3925776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A8E824-E4A3-494F-85E6-9BBC25C4183B}" type="datetimeFigureOut">
              <a:rPr lang="en-US" smtClean="0"/>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2833666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A8E824-E4A3-494F-85E6-9BBC25C4183B}" type="datetimeFigureOut">
              <a:rPr lang="en-US" smtClean="0"/>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1297223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A8E824-E4A3-494F-85E6-9BBC25C4183B}" type="datetimeFigureOut">
              <a:rPr lang="en-US" smtClean="0"/>
              <a:t>7/30/2020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2274365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8E824-E4A3-494F-85E6-9BBC25C4183B}" type="datetimeFigureOut">
              <a:rPr lang="en-US" smtClean="0"/>
              <a:t>7/30/2020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307508449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A8E824-E4A3-494F-85E6-9BBC25C4183B}" type="datetimeFigureOut">
              <a:rPr lang="en-US" smtClean="0"/>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68355799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161EC-34B5-4885-ABC9-8247B3333439}" type="slidenum">
              <a:rPr lang="en-US" smtClean="0"/>
              <a:t>‹#›</a:t>
            </a:fld>
            <a:endParaRPr lang="en-US"/>
          </a:p>
        </p:txBody>
      </p:sp>
      <p:sp>
        <p:nvSpPr>
          <p:cNvPr id="5" name="Date Placeholder 4"/>
          <p:cNvSpPr>
            <a:spLocks noGrp="1"/>
          </p:cNvSpPr>
          <p:nvPr>
            <p:ph type="dt" sz="half" idx="10"/>
          </p:nvPr>
        </p:nvSpPr>
        <p:spPr/>
        <p:txBody>
          <a:bodyPr/>
          <a:lstStyle/>
          <a:p>
            <a:fld id="{34A8E824-E4A3-494F-85E6-9BBC25C4183B}" type="datetimeFigureOut">
              <a:rPr lang="en-US" smtClean="0"/>
              <a:t>7/30/2020</a:t>
            </a:fld>
            <a:endParaRPr lang="en-US"/>
          </a:p>
        </p:txBody>
      </p:sp>
    </p:spTree>
    <p:extLst>
      <p:ext uri="{BB962C8B-B14F-4D97-AF65-F5344CB8AC3E}">
        <p14:creationId xmlns:p14="http://schemas.microsoft.com/office/powerpoint/2010/main" val="175660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A8E824-E4A3-494F-85E6-9BBC25C4183B}" type="datetimeFigureOut">
              <a:rPr lang="en-US" smtClean="0"/>
              <a:t>7/30/2020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1161EC-34B5-4885-ABC9-8247B3333439}" type="slidenum">
              <a:rPr lang="en-US" smtClean="0"/>
              <a:t>‹#›</a:t>
            </a:fld>
            <a:endParaRPr lang="en-US"/>
          </a:p>
        </p:txBody>
      </p:sp>
    </p:spTree>
    <p:extLst>
      <p:ext uri="{BB962C8B-B14F-4D97-AF65-F5344CB8AC3E}">
        <p14:creationId xmlns:p14="http://schemas.microsoft.com/office/powerpoint/2010/main" val="400047574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Oval 1">
            <a:extLst>
              <a:ext uri="{FF2B5EF4-FFF2-40B4-BE49-F238E27FC236}">
                <a16:creationId xmlns:a16="http://schemas.microsoft.com/office/drawing/2014/main" id="{50A4DD24-A014-478E-BC52-A849AF656C6E}"/>
              </a:ext>
            </a:extLst>
          </p:cNvPr>
          <p:cNvSpPr/>
          <p:nvPr/>
        </p:nvSpPr>
        <p:spPr>
          <a:xfrm>
            <a:off x="476705" y="0"/>
            <a:ext cx="6851560" cy="4146997"/>
          </a:xfrm>
          <a:prstGeom prst="wedgeEllipseCallou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4EA9EC8-8E3F-4B03-8B16-4FCBD1AA3182}"/>
              </a:ext>
            </a:extLst>
          </p:cNvPr>
          <p:cNvSpPr/>
          <p:nvPr/>
        </p:nvSpPr>
        <p:spPr>
          <a:xfrm>
            <a:off x="981254" y="991581"/>
            <a:ext cx="5493087" cy="1754326"/>
          </a:xfrm>
          <a:prstGeom prst="rect">
            <a:avLst/>
          </a:prstGeom>
          <a:noFill/>
        </p:spPr>
        <p:txBody>
          <a:bodyPr wrap="square" lIns="91440" tIns="45720" rIns="91440" bIns="45720">
            <a:spAutoFit/>
          </a:bodyPr>
          <a:lstStyle/>
          <a:p>
            <a:pPr algn="ctr"/>
            <a:r>
              <a:rPr lang="as-IN" sz="5400" dirty="0">
                <a:ln w="0"/>
                <a:effectLst>
                  <a:reflection blurRad="6350" stA="53000" endA="300" endPos="35500" dir="5400000" sy="-90000" algn="bl" rotWithShape="0"/>
                </a:effectLst>
              </a:rPr>
              <a:t>বিসমিল্লাহির রাহমানির রাহিম</a:t>
            </a:r>
            <a:endParaRPr lang="en-US" sz="5400" b="0" cap="none" spc="0" dirty="0">
              <a:ln w="0"/>
              <a:effectLst>
                <a:reflection blurRad="6350" stA="53000" endA="300" endPos="35500" dir="5400000" sy="-90000" algn="bl" rotWithShape="0"/>
              </a:effectLst>
            </a:endParaRPr>
          </a:p>
        </p:txBody>
      </p:sp>
    </p:spTree>
    <p:extLst>
      <p:ext uri="{BB962C8B-B14F-4D97-AF65-F5344CB8AC3E}">
        <p14:creationId xmlns:p14="http://schemas.microsoft.com/office/powerpoint/2010/main" val="8192139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Down 1">
            <a:extLst>
              <a:ext uri="{FF2B5EF4-FFF2-40B4-BE49-F238E27FC236}">
                <a16:creationId xmlns:a16="http://schemas.microsoft.com/office/drawing/2014/main" id="{14B9F209-7CDB-4146-ADA4-AB1DEB8853CF}"/>
              </a:ext>
            </a:extLst>
          </p:cNvPr>
          <p:cNvSpPr/>
          <p:nvPr/>
        </p:nvSpPr>
        <p:spPr>
          <a:xfrm rot="16200000">
            <a:off x="3816625" y="-1355035"/>
            <a:ext cx="4081670" cy="91970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71503B8-2DA7-494D-B953-11CCB16F9CCB}"/>
              </a:ext>
            </a:extLst>
          </p:cNvPr>
          <p:cNvSpPr/>
          <p:nvPr/>
        </p:nvSpPr>
        <p:spPr>
          <a:xfrm>
            <a:off x="2095543" y="2967335"/>
            <a:ext cx="8000908" cy="523220"/>
          </a:xfrm>
          <a:prstGeom prst="rect">
            <a:avLst/>
          </a:prstGeom>
          <a:noFill/>
        </p:spPr>
        <p:txBody>
          <a:bodyPr wrap="none" lIns="91440" tIns="45720" rIns="91440" bIns="45720">
            <a:spAutoFit/>
          </a:bodyPr>
          <a:lstStyle/>
          <a:p>
            <a:pPr algn="ctr"/>
            <a:r>
              <a:rPr lang="as-IN" sz="2800" dirty="0"/>
              <a:t>বিভিন্ন নিস্ক্রিীয় গ্যাসের ব্যবহার নিম্নে বর্ণনা করা হলোঃ</a:t>
            </a:r>
            <a:endParaRPr lang="en-US" sz="72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75164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72E438-CCAA-4E4E-A367-DB544574669D}"/>
              </a:ext>
            </a:extLst>
          </p:cNvPr>
          <p:cNvSpPr/>
          <p:nvPr/>
        </p:nvSpPr>
        <p:spPr>
          <a:xfrm>
            <a:off x="546108" y="1028343"/>
            <a:ext cx="8639033" cy="5847755"/>
          </a:xfrm>
          <a:prstGeom prst="rect">
            <a:avLst/>
          </a:prstGeom>
          <a:noFill/>
        </p:spPr>
        <p:txBody>
          <a:bodyPr wrap="square" lIns="91440" tIns="45720" rIns="91440" bIns="45720">
            <a:spAutoFit/>
          </a:bodyPr>
          <a:lstStyle/>
          <a:p>
            <a:r>
              <a:rPr lang="as-IN" sz="2000" b="1" dirty="0"/>
              <a:t>হিলিয়াম</a:t>
            </a:r>
            <a:r>
              <a:rPr lang="as-IN" sz="2000" dirty="0"/>
              <a:t>[সম্পাদনা]</a:t>
            </a:r>
            <a:endParaRPr lang="as-IN" sz="2000" b="1" dirty="0"/>
          </a:p>
          <a:p>
            <a:r>
              <a:rPr lang="as-IN" sz="2000" dirty="0"/>
              <a:t>(১) বেলুন ও আকাশ যানে হিলিয়াম ব্যবহৃত হয়। এটি হাইড্রোজেন অপেক্ষা ভারী হলেও এর উত্তোলন ক্ষমতা হাইড্রোজেনের প্রায় কাছাকাছি (৯২%) অথচ এটি আদাহ্য ও অপেক্ষাকৃত কম ব্যাপনীয় (</a:t>
            </a:r>
            <a:r>
              <a:rPr lang="en-US" sz="2000" dirty="0"/>
              <a:t>less diffusible)। </a:t>
            </a:r>
            <a:r>
              <a:rPr lang="as-IN" sz="2000" dirty="0"/>
              <a:t>এজন্য এ কাজে হাইড্রোজেন অপেক্ষা হিলিয়াম অধিক উপযোগী।</a:t>
            </a:r>
            <a:br>
              <a:rPr lang="as-IN" sz="2000" dirty="0"/>
            </a:br>
            <a:r>
              <a:rPr lang="as-IN" sz="2000" dirty="0"/>
              <a:t>(২) রক্তে হিলিয়াম অপেক্ষা নাইট্রোজেন অধিকতর দ্রবণীয়। এই জন্য ডুবুরী যন্ত্রে বায়ুর পরিবর্তে অক্সিজেনের সাথে মিশ্রিত অবস্থায় হিলিয়াম (২০% ঙ২ ও ৮০% ঐব) ব্যবহৃত হয়। এতে সমুদ্রের তলদেশে উচ্চ চাপে বায়ুতে শ্বাস-প্রশ্বাসের যে অসুবিধা হয় তা দূরীভূত হয়। কারণ উচ্চ চাপে বায়ুতে নাইট্রোজেন রক্তে দ্রবীভূত হয়ে যায় আর পানির উপরে উঠা মাত্রই চাপ কমে যায়, ফলে দ্রবীভূত নাইট্রোজেন বের হয়ে আসে এবং রক্তের মধ্যে বুদ্বুদ্ সৃষ্টি করে। এতে অকস্মাৎ ব্যথা সৃষ্টি হয়। হিলিয়াম যুক্তি অক্সিজেন ব্যবহারে এই অসুবিধা হয় না।</a:t>
            </a:r>
            <a:br>
              <a:rPr lang="as-IN" sz="2000" dirty="0"/>
            </a:br>
            <a:r>
              <a:rPr lang="as-IN" sz="2000" dirty="0"/>
              <a:t>(৩) হাঁপানী প্রভৃতি রোগে শ্বাসকার্যের সহায়তার জন্য হিলিয়াম মিশ্রিত অক্সিজেন ব্যবহৃত হয়।</a:t>
            </a:r>
            <a:br>
              <a:rPr lang="as-IN" sz="2000" dirty="0"/>
            </a:br>
            <a:r>
              <a:rPr lang="as-IN" sz="2000" dirty="0"/>
              <a:t>(৪) নিম্ন তাপমাত্রার গবেষণাকার্যে তরল হিলিয়াম (স্ফুটনাঙ্ক ৪.১ </a:t>
            </a:r>
            <a:r>
              <a:rPr lang="en-US" sz="2000" dirty="0"/>
              <a:t>K) </a:t>
            </a:r>
            <a:r>
              <a:rPr lang="as-IN" sz="2000" dirty="0"/>
              <a:t>ব্যবহৃত হয়।</a:t>
            </a:r>
            <a:br>
              <a:rPr lang="as-IN" sz="2000" dirty="0"/>
            </a:br>
            <a:r>
              <a:rPr lang="as-IN" sz="2000" dirty="0"/>
              <a:t>(৫) নিম্ন তাপমাত্রা পরিমাপে ব্যবহৃত গ্যাস থার্মোমিটারে হিলিয়াম ব্যবহৃত হয়</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7891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3A8212-2BE6-4FF9-9407-44BC2167D399}"/>
              </a:ext>
            </a:extLst>
          </p:cNvPr>
          <p:cNvSpPr/>
          <p:nvPr/>
        </p:nvSpPr>
        <p:spPr>
          <a:xfrm>
            <a:off x="663764" y="1028343"/>
            <a:ext cx="8496277" cy="5232202"/>
          </a:xfrm>
          <a:prstGeom prst="rect">
            <a:avLst/>
          </a:prstGeom>
          <a:noFill/>
        </p:spPr>
        <p:txBody>
          <a:bodyPr wrap="square" lIns="91440" tIns="45720" rIns="91440" bIns="45720">
            <a:spAutoFit/>
          </a:bodyPr>
          <a:lstStyle/>
          <a:p>
            <a:r>
              <a:rPr lang="as-IN" sz="2000" b="1" dirty="0"/>
              <a:t>নিয়ন</a:t>
            </a:r>
            <a:r>
              <a:rPr lang="as-IN" sz="2000" dirty="0"/>
              <a:t>[সম্পাদনা]</a:t>
            </a:r>
            <a:endParaRPr lang="bn-BD" sz="2000" dirty="0"/>
          </a:p>
          <a:p>
            <a:endParaRPr lang="as-IN" sz="2000" b="1" dirty="0"/>
          </a:p>
          <a:p>
            <a:r>
              <a:rPr lang="as-IN" sz="2000" dirty="0"/>
              <a:t>(১) নিয়ন প্রধানত আলোক উৎপাদন ও আলোকসজ্জায় ব্যবহৃত হয়। নিয়ন-টিউবে এটি অত্যুজ্জ্বল লাল আলো উৎপাদন করে। এটি পারদ (মারকারি) বাষ্পের সাথে মিশ্রিত থাকলে সবুজ বা নীল আলো পাওয়া যায়। নিয়ন গ্যাস বা তার বিভিন্ন মিশ্রণের সাথে বিভিন্ন বর্ণের কাচ ব্যবহার করে আলোর বৈচিত সৃষ্টি করা সম্ভব। নিয়ন আলো কুয়াসার মধ্যেও দেখা যায় -এই জন্য বৈমানিকগণ আলোক-সংকেতরূপে এই আলো ব্যবহার করে থাকেন।</a:t>
            </a:r>
            <a:br>
              <a:rPr lang="as-IN" sz="2000" dirty="0"/>
            </a:br>
            <a:r>
              <a:rPr lang="as-IN" sz="2000" dirty="0"/>
              <a:t>(২) নিয়নের সাহায্যে প্রতিপ্রভ নলে আলোর বৈচিত্র্য সৃষ্টি করে ব্যবসায় ক্ষেত্রে রকমারি বিজ্ঞাপনে নিয়ন যথেষ্ট পরিমাণে ব্যবহৃত হয়।</a:t>
            </a:r>
            <a:br>
              <a:rPr lang="as-IN" sz="2000" dirty="0"/>
            </a:br>
            <a:r>
              <a:rPr lang="as-IN" sz="2000" dirty="0"/>
              <a:t>(৩) কোন নিদিষ্ট বিভব সীমা (</a:t>
            </a:r>
            <a:r>
              <a:rPr lang="en-US" sz="2000" dirty="0"/>
              <a:t>voltage limit) </a:t>
            </a:r>
            <a:r>
              <a:rPr lang="as-IN" sz="2000" dirty="0"/>
              <a:t>অতিক্রান্ত না হওয়া পর্যন্ত নিয়ন-হিলিয়াম মিশ্রণ বিদ্যুৎ পরিবহন করে না। এই মাত্রা অর্থাৎ উচ্চ বিভব প্রয়োগ হলে এটি বিদ্যুৎ পরিবাহী। কাজেই ভোল্টমিটার ও রেকটিফায়ার প্রভৃতি যন্ত্রের সংরক্ষণে এই মিশ্রণ ব্যবহৃত হয়।</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3261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2C71F4-3EF6-463F-8531-D3EE1F106D66}"/>
              </a:ext>
            </a:extLst>
          </p:cNvPr>
          <p:cNvSpPr/>
          <p:nvPr/>
        </p:nvSpPr>
        <p:spPr>
          <a:xfrm>
            <a:off x="378581" y="740918"/>
            <a:ext cx="9671797" cy="4801314"/>
          </a:xfrm>
          <a:prstGeom prst="rect">
            <a:avLst/>
          </a:prstGeom>
          <a:noFill/>
        </p:spPr>
        <p:txBody>
          <a:bodyPr wrap="square" lIns="91440" tIns="45720" rIns="91440" bIns="45720">
            <a:spAutoFit/>
          </a:bodyPr>
          <a:lstStyle/>
          <a:p>
            <a:r>
              <a:rPr lang="as-IN" sz="2800" b="1" dirty="0"/>
              <a:t>আর্গন</a:t>
            </a:r>
            <a:r>
              <a:rPr lang="as-IN" sz="2800" dirty="0"/>
              <a:t>[সম্পাদনা]</a:t>
            </a:r>
            <a:endParaRPr lang="bn-BD" sz="2800" dirty="0"/>
          </a:p>
          <a:p>
            <a:endParaRPr lang="as-IN" sz="2800" b="1" dirty="0"/>
          </a:p>
          <a:p>
            <a:r>
              <a:rPr lang="as-IN" sz="2800" dirty="0"/>
              <a:t>(১) আর্গন প্রধানত ইলেকট্রিক বাল্ব পূরণে ব্যবহৃত হয়। বাল্বে আর্গন থাকার দরুন টাংস্টেন সূত্র (</a:t>
            </a:r>
            <a:r>
              <a:rPr lang="en-US" sz="2800" dirty="0"/>
              <a:t>tungsten filament) </a:t>
            </a:r>
            <a:r>
              <a:rPr lang="as-IN" sz="2800" dirty="0"/>
              <a:t>সহজে বাষ্পীভূত হয় না ফলে বালবের পরমায়ু অনেকাংশে বর্ধিত হয়।</a:t>
            </a:r>
            <a:br>
              <a:rPr lang="as-IN" sz="2800" dirty="0"/>
            </a:br>
            <a:r>
              <a:rPr lang="as-IN" sz="2800" dirty="0"/>
              <a:t>(২) রেডিও-এর বাল্ব ও রেকটিফায়ার-এ আর্গন ব্যবহৃত হয়।</a:t>
            </a:r>
            <a:br>
              <a:rPr lang="as-IN" sz="2800" dirty="0"/>
            </a:br>
            <a:r>
              <a:rPr lang="as-IN" sz="2800" dirty="0"/>
              <a:t>(৩) ঝালাই-এর কাজে নিষ্ক্রিয় পরিবেশ সৃষ্টি করতে আর্গন ব্যবহৃত হয়।</a:t>
            </a:r>
            <a:br>
              <a:rPr lang="as-IN" sz="2800" dirty="0"/>
            </a:br>
            <a:r>
              <a:rPr lang="as-IN" sz="2800" dirty="0"/>
              <a:t>(৪) গ্যাস ক্লোমাটোগ্রাফীতেও এর ব্যবহার আছে।</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30032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DC7B3C-785A-4178-937A-0DF917C6BABD}"/>
              </a:ext>
            </a:extLst>
          </p:cNvPr>
          <p:cNvSpPr/>
          <p:nvPr/>
        </p:nvSpPr>
        <p:spPr>
          <a:xfrm>
            <a:off x="308683" y="769566"/>
            <a:ext cx="11337885" cy="4370427"/>
          </a:xfrm>
          <a:prstGeom prst="rect">
            <a:avLst/>
          </a:prstGeom>
          <a:noFill/>
        </p:spPr>
        <p:txBody>
          <a:bodyPr wrap="square" lIns="91440" tIns="45720" rIns="91440" bIns="45720">
            <a:spAutoFit/>
          </a:bodyPr>
          <a:lstStyle/>
          <a:p>
            <a:r>
              <a:rPr lang="as-IN" sz="2800" b="1" dirty="0"/>
              <a:t>ক্রিপটন</a:t>
            </a:r>
            <a:r>
              <a:rPr lang="as-IN" sz="2800" dirty="0"/>
              <a:t>[সম্পাদনা]</a:t>
            </a:r>
            <a:endParaRPr lang="bn-BD" sz="2800" dirty="0"/>
          </a:p>
          <a:p>
            <a:endParaRPr lang="as-IN" sz="2800" b="1" dirty="0"/>
          </a:p>
          <a:p>
            <a:r>
              <a:rPr lang="as-IN" sz="2800" dirty="0"/>
              <a:t>(১) আর্গনের মত ক্রিপটনও টিউব বাতিতে ব্যবহৃত হয়।</a:t>
            </a:r>
            <a:br>
              <a:rPr lang="as-IN" sz="2800" dirty="0"/>
            </a:br>
            <a:r>
              <a:rPr lang="as-IN" sz="2800" dirty="0"/>
              <a:t>(২) কসমিক রশ্মি পরিমাপে আয়নীকরণ প্রকোষ্ঠে (</a:t>
            </a:r>
            <a:r>
              <a:rPr lang="en-US" sz="2800" dirty="0" err="1"/>
              <a:t>Ionisation</a:t>
            </a:r>
            <a:r>
              <a:rPr lang="en-US" sz="2800" dirty="0"/>
              <a:t> chamber) </a:t>
            </a:r>
            <a:r>
              <a:rPr lang="as-IN" sz="2800" dirty="0"/>
              <a:t>ক্রিপটন ব্যবহৃত হয়।</a:t>
            </a:r>
            <a:br>
              <a:rPr lang="as-IN" sz="2800" dirty="0"/>
            </a:br>
            <a:r>
              <a:rPr lang="as-IN" sz="2800" dirty="0"/>
              <a:t>(৩) ক্রিপটন পারমাণবিক দীপ (</a:t>
            </a:r>
            <a:r>
              <a:rPr lang="en-US" sz="2800" dirty="0"/>
              <a:t>Krypton atomic lamp) </a:t>
            </a:r>
            <a:r>
              <a:rPr lang="as-IN" sz="2800" dirty="0"/>
              <a:t>নির্মাণে </a:t>
            </a:r>
            <a:r>
              <a:rPr lang="en-US" sz="2800" dirty="0"/>
              <a:t>Kr 85-</a:t>
            </a:r>
            <a:r>
              <a:rPr lang="as-IN" sz="2800" dirty="0"/>
              <a:t>এর ব্যবহার আছে।</a:t>
            </a:r>
            <a:br>
              <a:rPr lang="as-IN" sz="2800" dirty="0"/>
            </a:br>
            <a:r>
              <a:rPr lang="as-IN" sz="2800" dirty="0"/>
              <a:t>(৪) খনি-শ্রমিকদের ‘ক্যাপ-ল্যাম্পে’ ক্রিপটন ব্যবহার করা হয়।</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7225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D440CB9-B2B3-41C0-A991-0BEA532DBFA4}"/>
              </a:ext>
            </a:extLst>
          </p:cNvPr>
          <p:cNvSpPr/>
          <p:nvPr/>
        </p:nvSpPr>
        <p:spPr>
          <a:xfrm>
            <a:off x="651646" y="865818"/>
            <a:ext cx="11283679" cy="5847755"/>
          </a:xfrm>
          <a:prstGeom prst="rect">
            <a:avLst/>
          </a:prstGeom>
          <a:noFill/>
        </p:spPr>
        <p:txBody>
          <a:bodyPr wrap="square" lIns="91440" tIns="45720" rIns="91440" bIns="45720">
            <a:spAutoFit/>
          </a:bodyPr>
          <a:lstStyle/>
          <a:p>
            <a:r>
              <a:rPr lang="as-IN" sz="3200" b="1" dirty="0"/>
              <a:t>জেনন</a:t>
            </a:r>
            <a:r>
              <a:rPr lang="as-IN" sz="3200" dirty="0"/>
              <a:t>[সম্পাদনা]</a:t>
            </a:r>
            <a:endParaRPr lang="as-IN" sz="3200" b="1" dirty="0"/>
          </a:p>
          <a:p>
            <a:r>
              <a:rPr lang="as-IN" sz="3200" dirty="0"/>
              <a:t>(১) দ্রুত গতিসম্পন্ন ফ্লাশ-লাইটে জেনন আছে।</a:t>
            </a:r>
            <a:br>
              <a:rPr lang="as-IN" sz="3200" dirty="0"/>
            </a:br>
            <a:r>
              <a:rPr lang="as-IN" sz="3200" dirty="0"/>
              <a:t>(২) নিউট্রন </a:t>
            </a:r>
            <a:r>
              <a:rPr lang="en-US" sz="3200" dirty="0"/>
              <a:t>Y-</a:t>
            </a:r>
            <a:r>
              <a:rPr lang="as-IN" sz="3200" dirty="0"/>
              <a:t>রশ্মি ও নিরপেক্ষ মেসন (</a:t>
            </a:r>
            <a:r>
              <a:rPr lang="en-US" sz="3200" dirty="0"/>
              <a:t>meson) </a:t>
            </a:r>
            <a:r>
              <a:rPr lang="as-IN" sz="3200" dirty="0"/>
              <a:t>শনাক্তকরণে বুদ্বুদ্ প্রকোষ্ট (</a:t>
            </a:r>
            <a:r>
              <a:rPr lang="en-US" sz="3200" dirty="0"/>
              <a:t>Bubble chamber) </a:t>
            </a:r>
            <a:r>
              <a:rPr lang="as-IN" sz="3200" dirty="0"/>
              <a:t>তৈরি করতে এটি ব্যবহৃত হয়।</a:t>
            </a:r>
            <a:br>
              <a:rPr lang="as-IN" sz="3200" dirty="0"/>
            </a:br>
            <a:endParaRPr lang="as-IN" sz="3200" dirty="0"/>
          </a:p>
          <a:p>
            <a:r>
              <a:rPr lang="as-IN" sz="3200" b="1" dirty="0"/>
              <a:t>রেডন</a:t>
            </a:r>
            <a:r>
              <a:rPr lang="as-IN" sz="3200" dirty="0"/>
              <a:t>[সম্পাদনা]</a:t>
            </a:r>
            <a:endParaRPr lang="as-IN" sz="3200" b="1" dirty="0"/>
          </a:p>
          <a:p>
            <a:r>
              <a:rPr lang="as-IN" sz="3200" dirty="0"/>
              <a:t>(১) রেডিও-থ্যারাপি চিকিৎসায় শরীরে ক্ষতিকর বৃদ্ধি নাশে এটি ব্যবহৃত হয়।</a:t>
            </a:r>
            <a:br>
              <a:rPr lang="as-IN" sz="3200" dirty="0"/>
            </a:br>
            <a:r>
              <a:rPr lang="as-IN" sz="3200" dirty="0"/>
              <a:t>(২) ক্যানসারের মত দুরারোগ্য ব্যাধি নিরসনেও রেডন ব্যবহৃত হয়।</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4534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 calcmode="lin" valueType="num">
                                      <p:cBhvr additive="base">
                                        <p:cTn id="1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agnetic Disk 1">
            <a:extLst>
              <a:ext uri="{FF2B5EF4-FFF2-40B4-BE49-F238E27FC236}">
                <a16:creationId xmlns:a16="http://schemas.microsoft.com/office/drawing/2014/main" id="{32A6C1E4-1914-4688-85C4-F40B21F3DCD6}"/>
              </a:ext>
            </a:extLst>
          </p:cNvPr>
          <p:cNvSpPr/>
          <p:nvPr/>
        </p:nvSpPr>
        <p:spPr>
          <a:xfrm>
            <a:off x="386365" y="450760"/>
            <a:ext cx="2949262" cy="1751527"/>
          </a:xfrm>
          <a:prstGeom prst="flowChartMagneticDisk">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C8CA006-4252-4EF5-AC32-752F0227B281}"/>
              </a:ext>
            </a:extLst>
          </p:cNvPr>
          <p:cNvSpPr/>
          <p:nvPr/>
        </p:nvSpPr>
        <p:spPr>
          <a:xfrm>
            <a:off x="62710" y="1072896"/>
            <a:ext cx="3596573" cy="769441"/>
          </a:xfrm>
          <a:prstGeom prst="rect">
            <a:avLst/>
          </a:prstGeom>
          <a:noFill/>
        </p:spPr>
        <p:txBody>
          <a:bodyPr wrap="square" lIns="91440" tIns="45720" rIns="91440" bIns="45720">
            <a:spAutoFit/>
          </a:bodyPr>
          <a:lstStyle/>
          <a:p>
            <a:pPr algn="ctr"/>
            <a:r>
              <a:rPr lang="as-IN" sz="4400" dirty="0">
                <a:ln w="0"/>
                <a:effectLst>
                  <a:outerShdw blurRad="38100" dist="19050" dir="2700000" algn="tl" rotWithShape="0">
                    <a:schemeClr val="dk1">
                      <a:alpha val="40000"/>
                    </a:schemeClr>
                  </a:outerShdw>
                </a:effectLst>
              </a:rPr>
              <a:t>বাড়ির কাজ</a:t>
            </a:r>
            <a:endParaRPr lang="en-US" sz="4400" b="0" cap="none" spc="0" dirty="0">
              <a:ln w="0"/>
              <a:solidFill>
                <a:schemeClr val="tx1"/>
              </a:solidFill>
              <a:effectLst>
                <a:outerShdw blurRad="38100" dist="19050" dir="2700000" algn="tl" rotWithShape="0">
                  <a:schemeClr val="dk1">
                    <a:alpha val="40000"/>
                  </a:schemeClr>
                </a:outerShdw>
              </a:effectLst>
            </a:endParaRPr>
          </a:p>
        </p:txBody>
      </p:sp>
      <p:sp>
        <p:nvSpPr>
          <p:cNvPr id="3" name="Rectangle 2">
            <a:extLst>
              <a:ext uri="{FF2B5EF4-FFF2-40B4-BE49-F238E27FC236}">
                <a16:creationId xmlns:a16="http://schemas.microsoft.com/office/drawing/2014/main" id="{30FA7638-8219-47FC-BFF3-89ADE30C6F90}"/>
              </a:ext>
            </a:extLst>
          </p:cNvPr>
          <p:cNvSpPr/>
          <p:nvPr/>
        </p:nvSpPr>
        <p:spPr>
          <a:xfrm>
            <a:off x="386365" y="3209164"/>
            <a:ext cx="11794038" cy="2554545"/>
          </a:xfrm>
          <a:prstGeom prst="rect">
            <a:avLst/>
          </a:prstGeom>
          <a:noFill/>
        </p:spPr>
        <p:txBody>
          <a:bodyPr wrap="square" lIns="91440" tIns="45720" rIns="91440" bIns="45720">
            <a:spAutoFit/>
          </a:bodyPr>
          <a:lstStyle/>
          <a:p>
            <a:r>
              <a:rPr lang="bn-BD" sz="3200" dirty="0"/>
              <a:t>১।</a:t>
            </a:r>
            <a:r>
              <a:rPr lang="as-IN" sz="3200" dirty="0">
                <a:ln w="0"/>
                <a:effectLst>
                  <a:outerShdw blurRad="38100" dist="19050" dir="2700000" algn="tl" rotWithShape="0">
                    <a:schemeClr val="dk1">
                      <a:alpha val="40000"/>
                    </a:schemeClr>
                  </a:outerShdw>
                </a:effectLst>
              </a:rPr>
              <a:t> নিষ্ক্রিয় গ্যাস</a:t>
            </a:r>
            <a:r>
              <a:rPr lang="bn-BD" sz="3200" dirty="0">
                <a:ln w="0"/>
                <a:effectLst>
                  <a:outerShdw blurRad="38100" dist="19050" dir="2700000" algn="tl" rotWithShape="0">
                    <a:schemeClr val="dk1">
                      <a:alpha val="40000"/>
                    </a:schemeClr>
                  </a:outerShdw>
                </a:effectLst>
              </a:rPr>
              <a:t> কি</a:t>
            </a:r>
            <a:r>
              <a:rPr lang="bn-BD" sz="3200" dirty="0"/>
              <a:t>?</a:t>
            </a:r>
          </a:p>
          <a:p>
            <a:pPr marL="514350" indent="-514350">
              <a:buAutoNum type="arabicPeriod"/>
            </a:pPr>
            <a:endParaRPr lang="as-IN" sz="3200" dirty="0"/>
          </a:p>
          <a:p>
            <a:r>
              <a:rPr lang="as-IN" sz="3200" dirty="0"/>
              <a:t>২</a:t>
            </a:r>
            <a:r>
              <a:rPr lang="bn-BD" sz="3200" dirty="0"/>
              <a:t>। </a:t>
            </a:r>
            <a:r>
              <a:rPr lang="as-IN" sz="3200" dirty="0">
                <a:ln w="0"/>
                <a:effectLst>
                  <a:outerShdw blurRad="38100" dist="19050" dir="2700000" algn="tl" rotWithShape="0">
                    <a:schemeClr val="dk1">
                      <a:alpha val="40000"/>
                    </a:schemeClr>
                  </a:outerShdw>
                </a:effectLst>
              </a:rPr>
              <a:t>নিষ্ক্রিয় গ্যাস</a:t>
            </a:r>
            <a:r>
              <a:rPr lang="bn-BD" sz="3200" dirty="0">
                <a:ln w="0"/>
                <a:effectLst>
                  <a:outerShdw blurRad="38100" dist="19050" dir="2700000" algn="tl" rotWithShape="0">
                    <a:schemeClr val="dk1">
                      <a:alpha val="40000"/>
                    </a:schemeClr>
                  </a:outerShdw>
                </a:effectLst>
              </a:rPr>
              <a:t> গুলোর নাম লিখ</a:t>
            </a:r>
            <a:r>
              <a:rPr lang="bn-BD" sz="3200" dirty="0"/>
              <a:t>?</a:t>
            </a:r>
          </a:p>
          <a:p>
            <a:endParaRPr lang="bn-BD" sz="3200" dirty="0"/>
          </a:p>
          <a:p>
            <a:r>
              <a:rPr lang="bn-BD" sz="3200" dirty="0"/>
              <a:t>৩।</a:t>
            </a:r>
            <a:r>
              <a:rPr lang="as-IN" sz="3200" dirty="0">
                <a:ln w="0"/>
                <a:effectLst>
                  <a:outerShdw blurRad="38100" dist="19050" dir="2700000" algn="tl" rotWithShape="0">
                    <a:schemeClr val="dk1">
                      <a:alpha val="40000"/>
                    </a:schemeClr>
                  </a:outerShdw>
                </a:effectLst>
              </a:rPr>
              <a:t> নিষ্ক্রিয় গ্যাস</a:t>
            </a:r>
            <a:r>
              <a:rPr lang="bn-BD" sz="3200" dirty="0">
                <a:ln w="0"/>
                <a:effectLst>
                  <a:outerShdw blurRad="38100" dist="19050" dir="2700000" algn="tl" rotWithShape="0">
                    <a:schemeClr val="dk1">
                      <a:alpha val="40000"/>
                    </a:schemeClr>
                  </a:outerShdw>
                </a:effectLst>
              </a:rPr>
              <a:t> গুলোর ব্যাখ্যা দেও?</a:t>
            </a:r>
            <a:endParaRPr lang="bn-BD" sz="3200" dirty="0"/>
          </a:p>
        </p:txBody>
      </p:sp>
    </p:spTree>
    <p:extLst>
      <p:ext uri="{BB962C8B-B14F-4D97-AF65-F5344CB8AC3E}">
        <p14:creationId xmlns:p14="http://schemas.microsoft.com/office/powerpoint/2010/main" val="1893273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3790E4C0-B15B-465A-8964-346442F715DE}"/>
              </a:ext>
            </a:extLst>
          </p:cNvPr>
          <p:cNvSpPr/>
          <p:nvPr/>
        </p:nvSpPr>
        <p:spPr>
          <a:xfrm>
            <a:off x="5433391" y="1510748"/>
            <a:ext cx="5976731" cy="3366052"/>
          </a:xfrm>
          <a:prstGeom prst="wedgeRoundRect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14D087C-00BA-446A-9720-1C94506FDC0D}"/>
              </a:ext>
            </a:extLst>
          </p:cNvPr>
          <p:cNvSpPr/>
          <p:nvPr/>
        </p:nvSpPr>
        <p:spPr>
          <a:xfrm>
            <a:off x="5932591" y="2644170"/>
            <a:ext cx="4563131" cy="1569660"/>
          </a:xfrm>
          <a:prstGeom prst="rect">
            <a:avLst/>
          </a:prstGeom>
          <a:noFill/>
        </p:spPr>
        <p:txBody>
          <a:bodyPr wrap="square" lIns="91440" tIns="45720" rIns="91440" bIns="45720">
            <a:spAutoFit/>
          </a:bodyPr>
          <a:lstStyle/>
          <a:p>
            <a:pPr algn="ctr"/>
            <a:r>
              <a:rPr lang="bn-BD" sz="9600" b="0" cap="none" spc="0" dirty="0">
                <a:ln w="0"/>
                <a:solidFill>
                  <a:schemeClr val="tx1"/>
                </a:solidFill>
                <a:effectLst>
                  <a:outerShdw blurRad="38100" dist="19050" dir="2700000" algn="tl" rotWithShape="0">
                    <a:schemeClr val="dk1">
                      <a:alpha val="40000"/>
                    </a:schemeClr>
                  </a:outerShdw>
                </a:effectLst>
              </a:rPr>
              <a:t>ধন্যবাদ</a:t>
            </a:r>
            <a:endParaRPr lang="en-US" sz="9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491522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CE2EF-4FF9-4E85-AD06-F82D221445F4}"/>
              </a:ext>
            </a:extLst>
          </p:cNvPr>
          <p:cNvSpPr>
            <a:spLocks noGrp="1"/>
          </p:cNvSpPr>
          <p:nvPr>
            <p:ph type="ctrTitle"/>
          </p:nvPr>
        </p:nvSpPr>
        <p:spPr>
          <a:xfrm>
            <a:off x="3472998" y="2826185"/>
            <a:ext cx="3523467" cy="714781"/>
          </a:xfrm>
        </p:spPr>
        <p:txBody>
          <a:bodyPr/>
          <a:lstStyle/>
          <a:p>
            <a:r>
              <a:rPr lang="as-IN" sz="4000" dirty="0">
                <a:highlight>
                  <a:srgbClr val="FFFF00"/>
                </a:highlight>
              </a:rPr>
              <a:t>শিক্ষক</a:t>
            </a:r>
            <a:r>
              <a:rPr lang="bn-BD" sz="4000" dirty="0">
                <a:highlight>
                  <a:srgbClr val="FFFF00"/>
                </a:highlight>
              </a:rPr>
              <a:t> </a:t>
            </a:r>
            <a:r>
              <a:rPr lang="en-US" sz="3600" dirty="0" err="1">
                <a:highlight>
                  <a:srgbClr val="FFFF00"/>
                </a:highlight>
              </a:rPr>
              <a:t>পরিচিতি</a:t>
            </a:r>
            <a:endParaRPr lang="en-US" sz="4000" dirty="0">
              <a:highlight>
                <a:srgbClr val="FFFF00"/>
              </a:highlight>
            </a:endParaRPr>
          </a:p>
        </p:txBody>
      </p:sp>
      <p:sp>
        <p:nvSpPr>
          <p:cNvPr id="4" name="Title 1">
            <a:extLst>
              <a:ext uri="{FF2B5EF4-FFF2-40B4-BE49-F238E27FC236}">
                <a16:creationId xmlns:a16="http://schemas.microsoft.com/office/drawing/2014/main" id="{4F2EE95B-A829-4778-9561-A644FC6EF7AA}"/>
              </a:ext>
            </a:extLst>
          </p:cNvPr>
          <p:cNvSpPr txBox="1">
            <a:spLocks/>
          </p:cNvSpPr>
          <p:nvPr/>
        </p:nvSpPr>
        <p:spPr>
          <a:xfrm>
            <a:off x="3472999" y="4179199"/>
            <a:ext cx="3523467" cy="714781"/>
          </a:xfrm>
          <a:prstGeom prst="rect">
            <a:avLst/>
          </a:prstGeom>
        </p:spPr>
        <p:txBody>
          <a:bodyPr vert="horz" lIns="91440" tIns="45720" rIns="91440" bIns="45720" rtlCol="0" anchor="t">
            <a:normAutofit fontScale="77500" lnSpcReduction="20000"/>
          </a:bodyPr>
          <a:lstStyle>
            <a:lvl1pPr algn="l" defTabSz="914400" rtl="0" eaLnBrk="1" latinLnBrk="0" hangingPunct="1">
              <a:lnSpc>
                <a:spcPct val="105000"/>
              </a:lnSpc>
              <a:spcBef>
                <a:spcPct val="0"/>
              </a:spcBef>
              <a:buNone/>
              <a:defRPr sz="3900" kern="1200" baseline="0">
                <a:solidFill>
                  <a:schemeClr val="bg2"/>
                </a:solidFill>
                <a:latin typeface="+mj-lt"/>
                <a:ea typeface="+mj-ea"/>
                <a:cs typeface="+mj-cs"/>
              </a:defRPr>
            </a:lvl1pPr>
          </a:lstStyle>
          <a:p>
            <a:r>
              <a:rPr lang="as-IN" dirty="0">
                <a:solidFill>
                  <a:srgbClr val="00B050"/>
                </a:solidFill>
              </a:rPr>
              <a:t>মোঃ সেলিম জাহাঙ্গী</a:t>
            </a:r>
            <a:r>
              <a:rPr lang="en-US" dirty="0">
                <a:solidFill>
                  <a:srgbClr val="00B050"/>
                </a:solidFill>
              </a:rPr>
              <a:t>র</a:t>
            </a:r>
          </a:p>
        </p:txBody>
      </p:sp>
      <p:sp>
        <p:nvSpPr>
          <p:cNvPr id="5" name="Title 1">
            <a:extLst>
              <a:ext uri="{FF2B5EF4-FFF2-40B4-BE49-F238E27FC236}">
                <a16:creationId xmlns:a16="http://schemas.microsoft.com/office/drawing/2014/main" id="{FF310327-8D3A-48E9-B219-4BDEEE9EF14C}"/>
              </a:ext>
            </a:extLst>
          </p:cNvPr>
          <p:cNvSpPr txBox="1">
            <a:spLocks/>
          </p:cNvSpPr>
          <p:nvPr/>
        </p:nvSpPr>
        <p:spPr>
          <a:xfrm>
            <a:off x="3722180" y="4593197"/>
            <a:ext cx="3523467" cy="714781"/>
          </a:xfrm>
          <a:prstGeom prst="rect">
            <a:avLst/>
          </a:prstGeom>
        </p:spPr>
        <p:txBody>
          <a:bodyPr vert="horz" lIns="91440" tIns="45720" rIns="91440" bIns="45720" rtlCol="0" anchor="t">
            <a:normAutofit/>
          </a:bodyPr>
          <a:lstStyle>
            <a:lvl1pPr algn="l" defTabSz="914400" rtl="0" eaLnBrk="1" latinLnBrk="0" hangingPunct="1">
              <a:lnSpc>
                <a:spcPct val="105000"/>
              </a:lnSpc>
              <a:spcBef>
                <a:spcPct val="0"/>
              </a:spcBef>
              <a:buNone/>
              <a:defRPr sz="3900" kern="1200" baseline="0">
                <a:solidFill>
                  <a:schemeClr val="bg2"/>
                </a:solidFill>
                <a:latin typeface="+mj-lt"/>
                <a:ea typeface="+mj-ea"/>
                <a:cs typeface="+mj-cs"/>
              </a:defRPr>
            </a:lvl1pPr>
          </a:lstStyle>
          <a:p>
            <a:r>
              <a:rPr lang="as-IN" sz="3600" dirty="0">
                <a:solidFill>
                  <a:srgbClr val="00B050"/>
                </a:solidFill>
              </a:rPr>
              <a:t>রসায়ন প্রভাষক</a:t>
            </a:r>
            <a:endParaRPr lang="en-US" sz="3600" dirty="0">
              <a:solidFill>
                <a:srgbClr val="00B050"/>
              </a:solidFill>
            </a:endParaRPr>
          </a:p>
        </p:txBody>
      </p:sp>
      <p:sp>
        <p:nvSpPr>
          <p:cNvPr id="6" name="Title 1">
            <a:extLst>
              <a:ext uri="{FF2B5EF4-FFF2-40B4-BE49-F238E27FC236}">
                <a16:creationId xmlns:a16="http://schemas.microsoft.com/office/drawing/2014/main" id="{FAC5FE9C-E66F-4B5D-BD9B-08FA582C64ED}"/>
              </a:ext>
            </a:extLst>
          </p:cNvPr>
          <p:cNvSpPr txBox="1">
            <a:spLocks/>
          </p:cNvSpPr>
          <p:nvPr/>
        </p:nvSpPr>
        <p:spPr>
          <a:xfrm>
            <a:off x="3108096" y="5154882"/>
            <a:ext cx="4632103" cy="843565"/>
          </a:xfrm>
          <a:prstGeom prst="rect">
            <a:avLst/>
          </a:prstGeom>
        </p:spPr>
        <p:txBody>
          <a:bodyPr vert="horz" lIns="91440" tIns="45720" rIns="91440" bIns="45720" rtlCol="0" anchor="t">
            <a:normAutofit/>
          </a:bodyPr>
          <a:lstStyle>
            <a:lvl1pPr algn="l" defTabSz="914400" rtl="0" eaLnBrk="1" latinLnBrk="0" hangingPunct="1">
              <a:lnSpc>
                <a:spcPct val="105000"/>
              </a:lnSpc>
              <a:spcBef>
                <a:spcPct val="0"/>
              </a:spcBef>
              <a:buNone/>
              <a:defRPr sz="3900" kern="1200" baseline="0">
                <a:solidFill>
                  <a:schemeClr val="bg2"/>
                </a:solidFill>
                <a:latin typeface="+mj-lt"/>
                <a:ea typeface="+mj-ea"/>
                <a:cs typeface="+mj-cs"/>
              </a:defRPr>
            </a:lvl1pPr>
          </a:lstStyle>
          <a:p>
            <a:r>
              <a:rPr lang="as-IN" sz="2800" dirty="0">
                <a:solidFill>
                  <a:srgbClr val="00B050"/>
                </a:solidFill>
              </a:rPr>
              <a:t>ডিমলা ইসলামিয়া ডিগ্রী কলেজ</a:t>
            </a:r>
            <a:endParaRPr lang="en-US" sz="2800" dirty="0">
              <a:solidFill>
                <a:srgbClr val="00B050"/>
              </a:solidFill>
            </a:endParaRPr>
          </a:p>
        </p:txBody>
      </p:sp>
      <p:sp>
        <p:nvSpPr>
          <p:cNvPr id="7" name="Title 1">
            <a:extLst>
              <a:ext uri="{FF2B5EF4-FFF2-40B4-BE49-F238E27FC236}">
                <a16:creationId xmlns:a16="http://schemas.microsoft.com/office/drawing/2014/main" id="{6CC12636-09A2-44AF-A051-19AD32BB854B}"/>
              </a:ext>
            </a:extLst>
          </p:cNvPr>
          <p:cNvSpPr txBox="1">
            <a:spLocks/>
          </p:cNvSpPr>
          <p:nvPr/>
        </p:nvSpPr>
        <p:spPr>
          <a:xfrm>
            <a:off x="3722180" y="5568880"/>
            <a:ext cx="4632103" cy="843565"/>
          </a:xfrm>
          <a:prstGeom prst="rect">
            <a:avLst/>
          </a:prstGeom>
        </p:spPr>
        <p:txBody>
          <a:bodyPr vert="horz" lIns="91440" tIns="45720" rIns="91440" bIns="45720" rtlCol="0" anchor="t">
            <a:normAutofit/>
          </a:bodyPr>
          <a:lstStyle>
            <a:lvl1pPr algn="l" defTabSz="914400" rtl="0" eaLnBrk="1" latinLnBrk="0" hangingPunct="1">
              <a:lnSpc>
                <a:spcPct val="105000"/>
              </a:lnSpc>
              <a:spcBef>
                <a:spcPct val="0"/>
              </a:spcBef>
              <a:buNone/>
              <a:defRPr sz="3900" kern="1200" baseline="0">
                <a:solidFill>
                  <a:schemeClr val="bg2"/>
                </a:solidFill>
                <a:latin typeface="+mj-lt"/>
                <a:ea typeface="+mj-ea"/>
                <a:cs typeface="+mj-cs"/>
              </a:defRPr>
            </a:lvl1pPr>
          </a:lstStyle>
          <a:p>
            <a:r>
              <a:rPr lang="as-IN" sz="2800" dirty="0">
                <a:solidFill>
                  <a:srgbClr val="00B050"/>
                </a:solidFill>
              </a:rPr>
              <a:t>ডিমলা নীলফামারী</a:t>
            </a:r>
            <a:endParaRPr lang="en-US" sz="2800" dirty="0">
              <a:solidFill>
                <a:srgbClr val="00B050"/>
              </a:solidFill>
            </a:endParaRPr>
          </a:p>
        </p:txBody>
      </p:sp>
      <p:sp>
        <p:nvSpPr>
          <p:cNvPr id="8" name="Title 1">
            <a:extLst>
              <a:ext uri="{FF2B5EF4-FFF2-40B4-BE49-F238E27FC236}">
                <a16:creationId xmlns:a16="http://schemas.microsoft.com/office/drawing/2014/main" id="{7E53B517-3CBE-4960-8C39-4EBB15BF933A}"/>
              </a:ext>
            </a:extLst>
          </p:cNvPr>
          <p:cNvSpPr txBox="1">
            <a:spLocks/>
          </p:cNvSpPr>
          <p:nvPr/>
        </p:nvSpPr>
        <p:spPr>
          <a:xfrm>
            <a:off x="3274216" y="6026080"/>
            <a:ext cx="4632103" cy="843565"/>
          </a:xfrm>
          <a:prstGeom prst="rect">
            <a:avLst/>
          </a:prstGeom>
        </p:spPr>
        <p:txBody>
          <a:bodyPr vert="horz" lIns="91440" tIns="45720" rIns="91440" bIns="45720" rtlCol="0" anchor="t">
            <a:normAutofit/>
          </a:bodyPr>
          <a:lstStyle>
            <a:lvl1pPr algn="l" defTabSz="914400" rtl="0" eaLnBrk="1" latinLnBrk="0" hangingPunct="1">
              <a:lnSpc>
                <a:spcPct val="105000"/>
              </a:lnSpc>
              <a:spcBef>
                <a:spcPct val="0"/>
              </a:spcBef>
              <a:buNone/>
              <a:defRPr sz="3900" kern="1200" baseline="0">
                <a:solidFill>
                  <a:schemeClr val="bg2"/>
                </a:solidFill>
                <a:latin typeface="+mj-lt"/>
                <a:ea typeface="+mj-ea"/>
                <a:cs typeface="+mj-cs"/>
              </a:defRPr>
            </a:lvl1pPr>
          </a:lstStyle>
          <a:p>
            <a:r>
              <a:rPr lang="as-IN" sz="2800" dirty="0">
                <a:solidFill>
                  <a:srgbClr val="00B050"/>
                </a:solidFill>
              </a:rPr>
              <a:t>ইমেইল</a:t>
            </a:r>
            <a:r>
              <a:rPr lang="bn-BD" sz="2800" dirty="0">
                <a:solidFill>
                  <a:srgbClr val="00B050"/>
                </a:solidFill>
              </a:rPr>
              <a:t>ঃ </a:t>
            </a:r>
            <a:r>
              <a:rPr lang="bn-BD" sz="1800" dirty="0">
                <a:solidFill>
                  <a:srgbClr val="00B050"/>
                </a:solidFill>
              </a:rPr>
              <a:t>salimzahangir07@gmail.com</a:t>
            </a:r>
            <a:endParaRPr lang="en-US" sz="2800" dirty="0">
              <a:solidFill>
                <a:srgbClr val="00B050"/>
              </a:solidFill>
            </a:endParaRPr>
          </a:p>
        </p:txBody>
      </p:sp>
      <p:pic>
        <p:nvPicPr>
          <p:cNvPr id="9" name="Picture 8">
            <a:extLst>
              <a:ext uri="{FF2B5EF4-FFF2-40B4-BE49-F238E27FC236}">
                <a16:creationId xmlns:a16="http://schemas.microsoft.com/office/drawing/2014/main" id="{C481EC12-2E72-467E-839F-4E17205BCA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6779" y="175822"/>
            <a:ext cx="2245896" cy="242774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0" name="Rectangle 9">
            <a:extLst>
              <a:ext uri="{FF2B5EF4-FFF2-40B4-BE49-F238E27FC236}">
                <a16:creationId xmlns:a16="http://schemas.microsoft.com/office/drawing/2014/main" id="{D963FB1B-B442-4DFF-80F0-426E77EFEF62}"/>
              </a:ext>
            </a:extLst>
          </p:cNvPr>
          <p:cNvSpPr/>
          <p:nvPr/>
        </p:nvSpPr>
        <p:spPr>
          <a:xfrm>
            <a:off x="9153220" y="0"/>
            <a:ext cx="3057451" cy="19691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D2748D9-7266-499D-BE10-7E8EC4669E83}"/>
              </a:ext>
            </a:extLst>
          </p:cNvPr>
          <p:cNvSpPr/>
          <p:nvPr/>
        </p:nvSpPr>
        <p:spPr>
          <a:xfrm>
            <a:off x="9153220" y="104865"/>
            <a:ext cx="3272891" cy="2585323"/>
          </a:xfrm>
          <a:prstGeom prst="rect">
            <a:avLst/>
          </a:prstGeom>
          <a:noFill/>
        </p:spPr>
        <p:txBody>
          <a:bodyPr wrap="square" lIns="91440" tIns="45720" rIns="91440" bIns="45720">
            <a:spAutoFit/>
          </a:bodyPr>
          <a:lstStyle/>
          <a:p>
            <a:r>
              <a:rPr lang="en-US" dirty="0" err="1"/>
              <a:t>আজকের</a:t>
            </a:r>
            <a:r>
              <a:rPr lang="en-US" dirty="0"/>
              <a:t> </a:t>
            </a:r>
            <a:r>
              <a:rPr lang="en-US" dirty="0" err="1"/>
              <a:t>বিষয়</a:t>
            </a:r>
            <a:r>
              <a:rPr lang="en-US" dirty="0"/>
              <a:t>: </a:t>
            </a:r>
            <a:r>
              <a:rPr lang="en-US" dirty="0" err="1"/>
              <a:t>রসায়ন</a:t>
            </a:r>
            <a:r>
              <a:rPr lang="en-US" dirty="0"/>
              <a:t> </a:t>
            </a:r>
            <a:r>
              <a:rPr lang="en-US" dirty="0" err="1"/>
              <a:t>প্রথম</a:t>
            </a:r>
            <a:r>
              <a:rPr lang="en-US" dirty="0"/>
              <a:t> </a:t>
            </a:r>
            <a:r>
              <a:rPr lang="en-US" dirty="0" err="1"/>
              <a:t>পত্র</a:t>
            </a:r>
            <a:endParaRPr lang="en-US" dirty="0"/>
          </a:p>
          <a:p>
            <a:r>
              <a:rPr lang="en-US" dirty="0" err="1"/>
              <a:t>শ্রেণি</a:t>
            </a:r>
            <a:r>
              <a:rPr lang="en-US" dirty="0"/>
              <a:t>:   </a:t>
            </a:r>
            <a:r>
              <a:rPr lang="en-US" dirty="0" err="1"/>
              <a:t>একাদশ</a:t>
            </a:r>
            <a:r>
              <a:rPr lang="en-US" dirty="0"/>
              <a:t> </a:t>
            </a:r>
          </a:p>
          <a:p>
            <a:r>
              <a:rPr lang="en-US" dirty="0" err="1"/>
              <a:t>অধ্যায়</a:t>
            </a:r>
            <a:r>
              <a:rPr lang="en-US" dirty="0"/>
              <a:t>: </a:t>
            </a:r>
            <a:r>
              <a:rPr lang="bn-BD" dirty="0"/>
              <a:t>২য়</a:t>
            </a:r>
            <a:endParaRPr lang="en-US" dirty="0"/>
          </a:p>
          <a:p>
            <a:r>
              <a:rPr lang="en-US" dirty="0" err="1"/>
              <a:t>পাঠ</a:t>
            </a:r>
            <a:r>
              <a:rPr lang="bn-BD" dirty="0"/>
              <a:t> ১</a:t>
            </a:r>
            <a:r>
              <a:rPr lang="en-US" dirty="0"/>
              <a:t>৩</a:t>
            </a:r>
          </a:p>
          <a:p>
            <a:r>
              <a:rPr lang="en-US" dirty="0" err="1"/>
              <a:t>সময়</a:t>
            </a:r>
            <a:r>
              <a:rPr lang="en-US" dirty="0"/>
              <a:t> </a:t>
            </a:r>
            <a:r>
              <a:rPr lang="bn-BD" dirty="0"/>
              <a:t>৪০</a:t>
            </a:r>
            <a:r>
              <a:rPr lang="en-US" dirty="0"/>
              <a:t> </a:t>
            </a:r>
            <a:r>
              <a:rPr lang="en-US" dirty="0" err="1"/>
              <a:t>মিনিট</a:t>
            </a:r>
            <a:r>
              <a:rPr lang="en-US" dirty="0"/>
              <a:t> </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8473865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10" grpId="0" animBg="1"/>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B91F9B-86D0-4CEB-BEFC-2F741E65F534}"/>
              </a:ext>
            </a:extLst>
          </p:cNvPr>
          <p:cNvSpPr/>
          <p:nvPr/>
        </p:nvSpPr>
        <p:spPr>
          <a:xfrm>
            <a:off x="2639943" y="141668"/>
            <a:ext cx="8204068" cy="11977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3E503719-C26C-43EF-98D5-99FBF8441727}"/>
              </a:ext>
            </a:extLst>
          </p:cNvPr>
          <p:cNvSpPr/>
          <p:nvPr/>
        </p:nvSpPr>
        <p:spPr>
          <a:xfrm>
            <a:off x="2118349" y="325036"/>
            <a:ext cx="9247256" cy="830997"/>
          </a:xfrm>
          <a:prstGeom prst="rect">
            <a:avLst/>
          </a:prstGeom>
          <a:noFill/>
        </p:spPr>
        <p:txBody>
          <a:bodyPr wrap="square" lIns="91440" tIns="45720" rIns="91440" bIns="45720">
            <a:spAutoFit/>
          </a:bodyPr>
          <a:lstStyle/>
          <a:p>
            <a:pPr algn="ctr"/>
            <a:r>
              <a:rPr lang="as-IN" sz="4800" dirty="0">
                <a:ln w="0"/>
                <a:effectLst>
                  <a:outerShdw blurRad="38100" dist="19050" dir="2700000" algn="tl" rotWithShape="0">
                    <a:schemeClr val="dk1">
                      <a:alpha val="40000"/>
                    </a:schemeClr>
                  </a:outerShdw>
                </a:effectLst>
              </a:rPr>
              <a:t>আজকের বিষয়</a:t>
            </a:r>
            <a:r>
              <a:rPr lang="en-US" sz="4800" dirty="0">
                <a:ln w="0"/>
                <a:effectLst>
                  <a:outerShdw blurRad="38100" dist="19050" dir="2700000" algn="tl" rotWithShape="0">
                    <a:schemeClr val="dk1">
                      <a:alpha val="40000"/>
                    </a:schemeClr>
                  </a:outerShdw>
                </a:effectLst>
              </a:rPr>
              <a:t>:</a:t>
            </a:r>
            <a:r>
              <a:rPr lang="as-IN" sz="4800" dirty="0">
                <a:ln w="0"/>
                <a:effectLst>
                  <a:outerShdw blurRad="38100" dist="19050" dir="2700000" algn="tl" rotWithShape="0">
                    <a:schemeClr val="dk1">
                      <a:alpha val="40000"/>
                    </a:schemeClr>
                  </a:outerShdw>
                </a:effectLst>
              </a:rPr>
              <a:t> রসায়ন প্রথম পত্র</a:t>
            </a:r>
            <a:endParaRPr lang="en-US" sz="4800" b="0" cap="none" spc="0" dirty="0">
              <a:ln w="0"/>
              <a:solidFill>
                <a:schemeClr val="tx1"/>
              </a:solidFill>
              <a:effectLst>
                <a:outerShdw blurRad="38100" dist="19050" dir="2700000" algn="tl" rotWithShape="0">
                  <a:schemeClr val="dk1">
                    <a:alpha val="40000"/>
                  </a:schemeClr>
                </a:outerShdw>
              </a:effectLst>
            </a:endParaRPr>
          </a:p>
        </p:txBody>
      </p:sp>
      <p:sp>
        <p:nvSpPr>
          <p:cNvPr id="4" name="Rectangle 3">
            <a:extLst>
              <a:ext uri="{FF2B5EF4-FFF2-40B4-BE49-F238E27FC236}">
                <a16:creationId xmlns:a16="http://schemas.microsoft.com/office/drawing/2014/main" id="{BE791E23-9A49-445A-92C8-D35490399FE8}"/>
              </a:ext>
            </a:extLst>
          </p:cNvPr>
          <p:cNvSpPr/>
          <p:nvPr/>
        </p:nvSpPr>
        <p:spPr>
          <a:xfrm>
            <a:off x="4370231" y="1674534"/>
            <a:ext cx="3451538" cy="472992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306DEF3-D5ED-4737-A562-C9CC0D1B95CB}"/>
              </a:ext>
            </a:extLst>
          </p:cNvPr>
          <p:cNvSpPr/>
          <p:nvPr/>
        </p:nvSpPr>
        <p:spPr>
          <a:xfrm>
            <a:off x="3920743" y="3660125"/>
            <a:ext cx="4004913" cy="523220"/>
          </a:xfrm>
          <a:prstGeom prst="rect">
            <a:avLst/>
          </a:prstGeom>
          <a:noFill/>
        </p:spPr>
        <p:txBody>
          <a:bodyPr wrap="square" lIns="91440" tIns="45720" rIns="91440" bIns="45720">
            <a:spAutoFit/>
          </a:bodyPr>
          <a:lstStyle/>
          <a:p>
            <a:pPr algn="ctr"/>
            <a:r>
              <a:rPr lang="as-IN" sz="2800" dirty="0">
                <a:ln w="0"/>
                <a:effectLst>
                  <a:outerShdw blurRad="38100" dist="19050" dir="2700000" algn="tl" rotWithShape="0">
                    <a:schemeClr val="dk1">
                      <a:alpha val="40000"/>
                    </a:schemeClr>
                  </a:outerShdw>
                </a:effectLst>
              </a:rPr>
              <a:t>অধ্যায়</a:t>
            </a:r>
            <a:r>
              <a:rPr lang="en-US" sz="2800" dirty="0">
                <a:ln w="0"/>
                <a:effectLst>
                  <a:outerShdw blurRad="38100" dist="19050" dir="2700000" algn="tl" rotWithShape="0">
                    <a:schemeClr val="dk1">
                      <a:alpha val="40000"/>
                    </a:schemeClr>
                  </a:outerShdw>
                </a:effectLst>
              </a:rPr>
              <a:t>:</a:t>
            </a:r>
            <a:r>
              <a:rPr lang="as-IN" sz="2800" dirty="0">
                <a:ln w="0"/>
                <a:effectLst>
                  <a:outerShdw blurRad="38100" dist="19050" dir="2700000" algn="tl" rotWithShape="0">
                    <a:schemeClr val="dk1">
                      <a:alpha val="40000"/>
                    </a:schemeClr>
                  </a:outerShdw>
                </a:effectLst>
              </a:rPr>
              <a:t> দ্বিতীয়</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6" name="Rectangle 5">
            <a:extLst>
              <a:ext uri="{FF2B5EF4-FFF2-40B4-BE49-F238E27FC236}">
                <a16:creationId xmlns:a16="http://schemas.microsoft.com/office/drawing/2014/main" id="{5A1C1D59-C0BC-4C9E-99E3-25F8A87195AD}"/>
              </a:ext>
            </a:extLst>
          </p:cNvPr>
          <p:cNvSpPr/>
          <p:nvPr/>
        </p:nvSpPr>
        <p:spPr>
          <a:xfrm>
            <a:off x="3753853" y="4426076"/>
            <a:ext cx="4004913" cy="523220"/>
          </a:xfrm>
          <a:prstGeom prst="rect">
            <a:avLst/>
          </a:prstGeom>
          <a:noFill/>
        </p:spPr>
        <p:txBody>
          <a:bodyPr wrap="square" lIns="91440" tIns="45720" rIns="91440" bIns="45720">
            <a:spAutoFit/>
          </a:bodyPr>
          <a:lstStyle/>
          <a:p>
            <a:pPr algn="ctr"/>
            <a:r>
              <a:rPr lang="as-IN" sz="2800" dirty="0">
                <a:ln w="0"/>
                <a:effectLst>
                  <a:outerShdw blurRad="38100" dist="19050" dir="2700000" algn="tl" rotWithShape="0">
                    <a:schemeClr val="dk1">
                      <a:alpha val="40000"/>
                    </a:schemeClr>
                  </a:outerShdw>
                </a:effectLst>
              </a:rPr>
              <a:t>পাঠ</a:t>
            </a:r>
            <a:r>
              <a:rPr lang="en-US" sz="2800" dirty="0">
                <a:ln w="0"/>
                <a:effectLst>
                  <a:outerShdw blurRad="38100" dist="19050" dir="2700000" algn="tl" rotWithShape="0">
                    <a:schemeClr val="dk1">
                      <a:alpha val="40000"/>
                    </a:schemeClr>
                  </a:outerShdw>
                </a:effectLst>
              </a:rPr>
              <a:t>:  </a:t>
            </a:r>
            <a:r>
              <a:rPr lang="bn-BD" sz="2800" dirty="0">
                <a:ln w="0"/>
                <a:effectLst>
                  <a:outerShdw blurRad="38100" dist="19050" dir="2700000" algn="tl" rotWithShape="0">
                    <a:schemeClr val="dk1">
                      <a:alpha val="40000"/>
                    </a:schemeClr>
                  </a:outerShdw>
                </a:effectLst>
              </a:rPr>
              <a:t>১৩</a:t>
            </a:r>
            <a:r>
              <a:rPr lang="en-US" sz="2800" dirty="0">
                <a:ln w="0"/>
                <a:effectLst>
                  <a:outerShdw blurRad="38100" dist="19050" dir="2700000" algn="tl" rotWithShape="0">
                    <a:schemeClr val="dk1">
                      <a:alpha val="40000"/>
                    </a:schemeClr>
                  </a:outerShdw>
                </a:effectLst>
              </a:rPr>
              <a:t> </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a:extLst>
              <a:ext uri="{FF2B5EF4-FFF2-40B4-BE49-F238E27FC236}">
                <a16:creationId xmlns:a16="http://schemas.microsoft.com/office/drawing/2014/main" id="{BA9B8193-7814-463A-B805-ED9731E0F7CF}"/>
              </a:ext>
            </a:extLst>
          </p:cNvPr>
          <p:cNvSpPr/>
          <p:nvPr/>
        </p:nvSpPr>
        <p:spPr>
          <a:xfrm>
            <a:off x="4068465" y="2855830"/>
            <a:ext cx="4004913" cy="523220"/>
          </a:xfrm>
          <a:prstGeom prst="rect">
            <a:avLst/>
          </a:prstGeom>
          <a:noFill/>
        </p:spPr>
        <p:txBody>
          <a:bodyPr wrap="square" lIns="91440" tIns="45720" rIns="91440" bIns="45720">
            <a:spAutoFit/>
          </a:bodyPr>
          <a:lstStyle/>
          <a:p>
            <a:pPr algn="ctr"/>
            <a:r>
              <a:rPr lang="as-IN" sz="2800" dirty="0">
                <a:ln w="0"/>
                <a:effectLst>
                  <a:outerShdw blurRad="38100" dist="19050" dir="2700000" algn="tl" rotWithShape="0">
                    <a:schemeClr val="dk1">
                      <a:alpha val="40000"/>
                    </a:schemeClr>
                  </a:outerShdw>
                </a:effectLst>
              </a:rPr>
              <a:t>শ্রেণি</a:t>
            </a:r>
            <a:r>
              <a:rPr lang="en-US" sz="2800" dirty="0">
                <a:ln w="0"/>
                <a:effectLst>
                  <a:outerShdw blurRad="38100" dist="19050" dir="2700000" algn="tl" rotWithShape="0">
                    <a:schemeClr val="dk1">
                      <a:alpha val="40000"/>
                    </a:schemeClr>
                  </a:outerShdw>
                </a:effectLst>
              </a:rPr>
              <a:t>:  </a:t>
            </a:r>
            <a:r>
              <a:rPr lang="as-IN" sz="2800" dirty="0">
                <a:ln w="0"/>
                <a:effectLst>
                  <a:outerShdw blurRad="38100" dist="19050" dir="2700000" algn="tl" rotWithShape="0">
                    <a:schemeClr val="dk1">
                      <a:alpha val="40000"/>
                    </a:schemeClr>
                  </a:outerShdw>
                </a:effectLst>
              </a:rPr>
              <a:t> একাদশ </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a:extLst>
              <a:ext uri="{FF2B5EF4-FFF2-40B4-BE49-F238E27FC236}">
                <a16:creationId xmlns:a16="http://schemas.microsoft.com/office/drawing/2014/main" id="{B6096D56-08B5-4A21-B79F-289AFF12925B}"/>
              </a:ext>
            </a:extLst>
          </p:cNvPr>
          <p:cNvSpPr/>
          <p:nvPr/>
        </p:nvSpPr>
        <p:spPr>
          <a:xfrm>
            <a:off x="4068464" y="5315399"/>
            <a:ext cx="4004913" cy="523220"/>
          </a:xfrm>
          <a:prstGeom prst="rect">
            <a:avLst/>
          </a:prstGeom>
          <a:noFill/>
        </p:spPr>
        <p:txBody>
          <a:bodyPr wrap="square" lIns="91440" tIns="45720" rIns="91440" bIns="45720">
            <a:spAutoFit/>
          </a:bodyPr>
          <a:lstStyle/>
          <a:p>
            <a:pPr algn="ctr"/>
            <a:r>
              <a:rPr lang="en-US" sz="2800" dirty="0">
                <a:ln w="0"/>
                <a:effectLst>
                  <a:outerShdw blurRad="38100" dist="19050" dir="2700000" algn="tl" rotWithShape="0">
                    <a:schemeClr val="dk1">
                      <a:alpha val="40000"/>
                    </a:schemeClr>
                  </a:outerShdw>
                </a:effectLst>
              </a:rPr>
              <a:t>সময়ঃ৪০</a:t>
            </a:r>
            <a:r>
              <a:rPr lang="as-IN" sz="2800" dirty="0">
                <a:ln w="0"/>
                <a:effectLst>
                  <a:outerShdw blurRad="38100" dist="19050" dir="2700000" algn="tl" rotWithShape="0">
                    <a:schemeClr val="dk1">
                      <a:alpha val="40000"/>
                    </a:schemeClr>
                  </a:outerShdw>
                </a:effectLst>
              </a:rPr>
              <a:t>মিনিট</a:t>
            </a:r>
            <a:r>
              <a:rPr lang="en-US" sz="2800" dirty="0">
                <a:ln w="0"/>
                <a:effectLst>
                  <a:outerShdw blurRad="38100" dist="19050" dir="2700000" algn="tl" rotWithShape="0">
                    <a:schemeClr val="dk1">
                      <a:alpha val="40000"/>
                    </a:schemeClr>
                  </a:outerShdw>
                </a:effectLst>
              </a:rPr>
              <a:t> </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8" name="Rectangle 7">
            <a:extLst>
              <a:ext uri="{FF2B5EF4-FFF2-40B4-BE49-F238E27FC236}">
                <a16:creationId xmlns:a16="http://schemas.microsoft.com/office/drawing/2014/main" id="{4BFD1D45-625C-4ABF-A5BC-FA8E316978D8}"/>
              </a:ext>
            </a:extLst>
          </p:cNvPr>
          <p:cNvSpPr/>
          <p:nvPr/>
        </p:nvSpPr>
        <p:spPr>
          <a:xfrm>
            <a:off x="4155454" y="1926135"/>
            <a:ext cx="3535492" cy="584775"/>
          </a:xfrm>
          <a:prstGeom prst="rect">
            <a:avLst/>
          </a:prstGeom>
          <a:noFill/>
        </p:spPr>
        <p:txBody>
          <a:bodyPr wrap="square" lIns="91440" tIns="45720" rIns="91440" bIns="45720">
            <a:spAutoFit/>
          </a:bodyPr>
          <a:lstStyle/>
          <a:p>
            <a:pPr algn="ctr"/>
            <a:r>
              <a:rPr lang="en-US" sz="3200" b="0" cap="none" spc="0" dirty="0" err="1">
                <a:ln w="0"/>
                <a:solidFill>
                  <a:schemeClr val="tx1"/>
                </a:solidFill>
                <a:effectLst>
                  <a:outerShdw blurRad="38100" dist="19050" dir="2700000" algn="tl" rotWithShape="0">
                    <a:schemeClr val="dk1">
                      <a:alpha val="40000"/>
                    </a:schemeClr>
                  </a:outerShdw>
                </a:effectLst>
              </a:rPr>
              <a:t>পাঠ</a:t>
            </a:r>
            <a:r>
              <a:rPr lang="en-US" sz="3200" b="0" cap="none" spc="0" dirty="0">
                <a:ln w="0"/>
                <a:solidFill>
                  <a:schemeClr val="tx1"/>
                </a:solidFill>
                <a:effectLst>
                  <a:outerShdw blurRad="38100" dist="19050" dir="2700000" algn="tl" rotWithShape="0">
                    <a:schemeClr val="dk1">
                      <a:alpha val="40000"/>
                    </a:schemeClr>
                  </a:outerShdw>
                </a:effectLst>
              </a:rPr>
              <a:t> </a:t>
            </a:r>
            <a:r>
              <a:rPr lang="en-US" sz="3200" b="0" cap="none" spc="0" dirty="0" err="1">
                <a:ln w="0"/>
                <a:solidFill>
                  <a:schemeClr val="tx1"/>
                </a:solidFill>
                <a:effectLst>
                  <a:outerShdw blurRad="38100" dist="19050" dir="2700000" algn="tl" rotWithShape="0">
                    <a:schemeClr val="dk1">
                      <a:alpha val="40000"/>
                    </a:schemeClr>
                  </a:outerShdw>
                </a:effectLst>
              </a:rPr>
              <a:t>পরিচিতি</a:t>
            </a:r>
            <a:endParaRPr lang="en-US" sz="32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12011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inVertical)">
                                      <p:cBhvr>
                                        <p:cTn id="16" dur="500"/>
                                        <p:tgtEl>
                                          <p:spTgt spid="5"/>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arn(inVertical)">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p:bldP spid="7" grpId="0"/>
      <p:bldP spid="10"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7AA541-E5A5-4673-AA39-FECD65535DBA}"/>
              </a:ext>
            </a:extLst>
          </p:cNvPr>
          <p:cNvSpPr/>
          <p:nvPr/>
        </p:nvSpPr>
        <p:spPr>
          <a:xfrm>
            <a:off x="-1" y="0"/>
            <a:ext cx="9197009" cy="68580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4E1DAD39-B4D4-4E3B-95D3-8439C05CB919}"/>
              </a:ext>
            </a:extLst>
          </p:cNvPr>
          <p:cNvSpPr/>
          <p:nvPr/>
        </p:nvSpPr>
        <p:spPr>
          <a:xfrm>
            <a:off x="260161" y="169688"/>
            <a:ext cx="2866490" cy="1754326"/>
          </a:xfrm>
          <a:prstGeom prst="rect">
            <a:avLst/>
          </a:prstGeom>
          <a:noFill/>
        </p:spPr>
        <p:txBody>
          <a:bodyPr wrap="none" lIns="91440" tIns="45720" rIns="91440" bIns="45720">
            <a:spAutoFit/>
          </a:bodyPr>
          <a:lstStyle/>
          <a:p>
            <a:pPr algn="ctr"/>
            <a:r>
              <a:rPr lang="bn-BD" sz="5400" dirty="0">
                <a:ln w="0"/>
                <a:effectLst>
                  <a:outerShdw blurRad="38100" dist="19050" dir="2700000" algn="tl" rotWithShape="0">
                    <a:schemeClr val="dk1">
                      <a:alpha val="40000"/>
                    </a:schemeClr>
                  </a:outerShdw>
                </a:effectLst>
              </a:rPr>
              <a:t>শিক্ষনফলঃ</a:t>
            </a:r>
            <a:endParaRPr lang="en-US" sz="5400" dirty="0">
              <a:ln w="0"/>
              <a:effectLst>
                <a:outerShdw blurRad="38100" dist="19050" dir="2700000" algn="tl" rotWithShape="0">
                  <a:schemeClr val="dk1">
                    <a:alpha val="40000"/>
                  </a:schemeClr>
                </a:outerShdw>
              </a:effectLs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4" name="Rectangle 3">
            <a:extLst>
              <a:ext uri="{FF2B5EF4-FFF2-40B4-BE49-F238E27FC236}">
                <a16:creationId xmlns:a16="http://schemas.microsoft.com/office/drawing/2014/main" id="{B4A087E6-D601-41E5-8316-58D4BE563ECC}"/>
              </a:ext>
            </a:extLst>
          </p:cNvPr>
          <p:cNvSpPr/>
          <p:nvPr/>
        </p:nvSpPr>
        <p:spPr>
          <a:xfrm>
            <a:off x="563585" y="1925991"/>
            <a:ext cx="6106159" cy="707886"/>
          </a:xfrm>
          <a:prstGeom prst="rect">
            <a:avLst/>
          </a:prstGeom>
          <a:noFill/>
        </p:spPr>
        <p:txBody>
          <a:bodyPr wrap="none" lIns="91440" tIns="45720" rIns="91440" bIns="45720">
            <a:spAutoFit/>
          </a:bodyPr>
          <a:lstStyle/>
          <a:p>
            <a:pPr algn="ctr"/>
            <a:r>
              <a:rPr lang="bn-BD" sz="4000" dirty="0">
                <a:ln w="0"/>
                <a:solidFill>
                  <a:schemeClr val="bg1"/>
                </a:solidFill>
                <a:effectLst>
                  <a:outerShdw blurRad="38100" dist="19050" dir="2700000" algn="tl" rotWithShape="0">
                    <a:schemeClr val="dk1">
                      <a:alpha val="40000"/>
                    </a:schemeClr>
                  </a:outerShdw>
                </a:effectLst>
              </a:rPr>
              <a:t>১। </a:t>
            </a:r>
            <a:r>
              <a:rPr lang="as-IN" sz="4000" dirty="0">
                <a:ln w="0"/>
                <a:solidFill>
                  <a:schemeClr val="bg1"/>
                </a:solidFill>
                <a:effectLst>
                  <a:outerShdw blurRad="38100" dist="19050" dir="2700000" algn="tl" rotWithShape="0">
                    <a:schemeClr val="dk1">
                      <a:alpha val="40000"/>
                    </a:schemeClr>
                  </a:outerShdw>
                </a:effectLst>
              </a:rPr>
              <a:t>নিষ্ক্রিয় গ্যাস</a:t>
            </a:r>
            <a:r>
              <a:rPr lang="bn-BD" sz="4000" dirty="0">
                <a:ln w="0"/>
                <a:solidFill>
                  <a:schemeClr val="bg1"/>
                </a:solidFill>
                <a:effectLst>
                  <a:outerShdw blurRad="38100" dist="19050" dir="2700000" algn="tl" rotWithShape="0">
                    <a:schemeClr val="dk1">
                      <a:alpha val="40000"/>
                    </a:schemeClr>
                  </a:outerShdw>
                </a:effectLst>
              </a:rPr>
              <a:t> এর ধারনা।</a:t>
            </a:r>
            <a:endParaRPr lang="en-US" sz="4000" b="0" cap="none" spc="0" dirty="0">
              <a:ln w="0"/>
              <a:solidFill>
                <a:schemeClr val="bg1"/>
              </a:solidFill>
              <a:effectLst>
                <a:outerShdw blurRad="38100" dist="19050" dir="2700000" algn="tl" rotWithShape="0">
                  <a:schemeClr val="dk1">
                    <a:alpha val="40000"/>
                  </a:schemeClr>
                </a:outerShdw>
              </a:effectLst>
            </a:endParaRPr>
          </a:p>
        </p:txBody>
      </p:sp>
      <p:sp>
        <p:nvSpPr>
          <p:cNvPr id="5" name="Rectangle 4">
            <a:extLst>
              <a:ext uri="{FF2B5EF4-FFF2-40B4-BE49-F238E27FC236}">
                <a16:creationId xmlns:a16="http://schemas.microsoft.com/office/drawing/2014/main" id="{05052C45-01F5-476F-984C-A44D9AF9BB9C}"/>
              </a:ext>
            </a:extLst>
          </p:cNvPr>
          <p:cNvSpPr/>
          <p:nvPr/>
        </p:nvSpPr>
        <p:spPr>
          <a:xfrm>
            <a:off x="563585" y="3343740"/>
            <a:ext cx="8069838" cy="646331"/>
          </a:xfrm>
          <a:prstGeom prst="rect">
            <a:avLst/>
          </a:prstGeom>
          <a:noFill/>
        </p:spPr>
        <p:txBody>
          <a:bodyPr wrap="none" lIns="91440" tIns="45720" rIns="91440" bIns="45720">
            <a:spAutoFit/>
          </a:bodyPr>
          <a:lstStyle/>
          <a:p>
            <a:pPr algn="ctr"/>
            <a:r>
              <a:rPr lang="bn-BD" sz="3600" dirty="0">
                <a:ln w="0"/>
                <a:solidFill>
                  <a:schemeClr val="bg1"/>
                </a:solidFill>
                <a:effectLst>
                  <a:outerShdw blurRad="38100" dist="19050" dir="2700000" algn="tl" rotWithShape="0">
                    <a:schemeClr val="dk1">
                      <a:alpha val="40000"/>
                    </a:schemeClr>
                  </a:outerShdw>
                </a:effectLst>
              </a:rPr>
              <a:t>২। </a:t>
            </a:r>
            <a:r>
              <a:rPr lang="as-IN" sz="3600" dirty="0">
                <a:ln w="0"/>
                <a:solidFill>
                  <a:schemeClr val="bg1"/>
                </a:solidFill>
                <a:effectLst>
                  <a:outerShdw blurRad="38100" dist="19050" dir="2700000" algn="tl" rotWithShape="0">
                    <a:schemeClr val="dk1">
                      <a:alpha val="40000"/>
                    </a:schemeClr>
                  </a:outerShdw>
                </a:effectLst>
              </a:rPr>
              <a:t>নিষ্ক্রিয় গ্যাস</a:t>
            </a:r>
            <a:r>
              <a:rPr lang="bn-BD" sz="3600" dirty="0">
                <a:ln w="0"/>
                <a:solidFill>
                  <a:schemeClr val="bg1"/>
                </a:solidFill>
                <a:effectLst>
                  <a:outerShdw blurRad="38100" dist="19050" dir="2700000" algn="tl" rotWithShape="0">
                    <a:schemeClr val="dk1">
                      <a:alpha val="40000"/>
                    </a:schemeClr>
                  </a:outerShdw>
                </a:effectLst>
              </a:rPr>
              <a:t> এর কাজ জানতে পারবো।</a:t>
            </a:r>
            <a:endParaRPr lang="en-US" sz="3600" b="0" cap="none" spc="0" dirty="0">
              <a:ln w="0"/>
              <a:solidFill>
                <a:schemeClr val="bg1"/>
              </a:solidFill>
              <a:effectLst>
                <a:outerShdw blurRad="38100" dist="19050" dir="2700000" algn="tl" rotWithShape="0">
                  <a:schemeClr val="dk1">
                    <a:alpha val="40000"/>
                  </a:schemeClr>
                </a:outerShdw>
              </a:effectLst>
            </a:endParaRPr>
          </a:p>
        </p:txBody>
      </p:sp>
      <p:sp>
        <p:nvSpPr>
          <p:cNvPr id="7" name="Rectangle 6">
            <a:extLst>
              <a:ext uri="{FF2B5EF4-FFF2-40B4-BE49-F238E27FC236}">
                <a16:creationId xmlns:a16="http://schemas.microsoft.com/office/drawing/2014/main" id="{AA55CA77-A0FF-490B-908A-CFDE61F437D4}"/>
              </a:ext>
            </a:extLst>
          </p:cNvPr>
          <p:cNvSpPr/>
          <p:nvPr/>
        </p:nvSpPr>
        <p:spPr>
          <a:xfrm>
            <a:off x="498662" y="4621423"/>
            <a:ext cx="8199682" cy="646331"/>
          </a:xfrm>
          <a:prstGeom prst="rect">
            <a:avLst/>
          </a:prstGeom>
          <a:noFill/>
        </p:spPr>
        <p:txBody>
          <a:bodyPr wrap="none" lIns="91440" tIns="45720" rIns="91440" bIns="45720">
            <a:spAutoFit/>
          </a:bodyPr>
          <a:lstStyle/>
          <a:p>
            <a:pPr algn="ctr"/>
            <a:r>
              <a:rPr lang="bn-BD" sz="3600" dirty="0">
                <a:ln w="0"/>
                <a:solidFill>
                  <a:schemeClr val="bg1"/>
                </a:solidFill>
                <a:effectLst>
                  <a:outerShdw blurRad="38100" dist="19050" dir="2700000" algn="tl" rotWithShape="0">
                    <a:schemeClr val="dk1">
                      <a:alpha val="40000"/>
                    </a:schemeClr>
                  </a:outerShdw>
                </a:effectLst>
              </a:rPr>
              <a:t>৩</a:t>
            </a:r>
            <a:r>
              <a:rPr lang="bn-BD" sz="3600" b="0" cap="none" spc="0" dirty="0">
                <a:ln w="0"/>
                <a:solidFill>
                  <a:schemeClr val="bg1"/>
                </a:solidFill>
                <a:effectLst>
                  <a:outerShdw blurRad="38100" dist="19050" dir="2700000" algn="tl" rotWithShape="0">
                    <a:schemeClr val="dk1">
                      <a:alpha val="40000"/>
                    </a:schemeClr>
                  </a:outerShdw>
                </a:effectLst>
              </a:rPr>
              <a:t>। </a:t>
            </a:r>
            <a:r>
              <a:rPr lang="as-IN" sz="3600" b="0" cap="none" spc="0" dirty="0">
                <a:ln w="0"/>
                <a:solidFill>
                  <a:schemeClr val="bg1"/>
                </a:solidFill>
                <a:effectLst>
                  <a:outerShdw blurRad="38100" dist="19050" dir="2700000" algn="tl" rotWithShape="0">
                    <a:schemeClr val="dk1">
                      <a:alpha val="40000"/>
                    </a:schemeClr>
                  </a:outerShdw>
                </a:effectLst>
              </a:rPr>
              <a:t>নিষ্ক্রিয় গ্যাস</a:t>
            </a:r>
            <a:r>
              <a:rPr lang="bn-BD" sz="3600" b="0" cap="none" spc="0" dirty="0">
                <a:ln w="0"/>
                <a:solidFill>
                  <a:schemeClr val="bg1"/>
                </a:solidFill>
                <a:effectLst>
                  <a:outerShdw blurRad="38100" dist="19050" dir="2700000" algn="tl" rotWithShape="0">
                    <a:schemeClr val="dk1">
                      <a:alpha val="40000"/>
                    </a:schemeClr>
                  </a:outerShdw>
                </a:effectLst>
              </a:rPr>
              <a:t> এর ব্যাখ্যা করতে পারবে।</a:t>
            </a:r>
            <a:endParaRPr lang="en-US" sz="3600" b="0" cap="none" spc="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0818098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 calcmode="lin" valueType="num">
                                      <p:cBhvr additive="base">
                                        <p:cTn id="20"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802F47-0840-409D-A023-1A799EFE23EC}"/>
              </a:ext>
            </a:extLst>
          </p:cNvPr>
          <p:cNvSpPr/>
          <p:nvPr/>
        </p:nvSpPr>
        <p:spPr>
          <a:xfrm>
            <a:off x="3200388" y="263485"/>
            <a:ext cx="3735318" cy="1754326"/>
          </a:xfrm>
          <a:prstGeom prst="rect">
            <a:avLst/>
          </a:prstGeom>
          <a:noFill/>
        </p:spPr>
        <p:txBody>
          <a:bodyPr wrap="none" lIns="91440" tIns="45720" rIns="91440" bIns="45720">
            <a:spAutoFit/>
          </a:bodyPr>
          <a:lstStyle/>
          <a:p>
            <a:pPr algn="ctr"/>
            <a:r>
              <a:rPr lang="as-IN" sz="5400" dirty="0">
                <a:ln w="0"/>
                <a:solidFill>
                  <a:srgbClr val="FF0000"/>
                </a:solidFill>
                <a:effectLst>
                  <a:outerShdw blurRad="38100" dist="19050" dir="2700000" algn="tl" rotWithShape="0">
                    <a:schemeClr val="dk1">
                      <a:alpha val="40000"/>
                    </a:schemeClr>
                  </a:outerShdw>
                </a:effectLst>
              </a:rPr>
              <a:t>নিষ্ক্রিয় গ্যাস</a:t>
            </a:r>
            <a:r>
              <a:rPr lang="bn-BD" sz="5400" dirty="0">
                <a:ln w="0"/>
                <a:solidFill>
                  <a:srgbClr val="FF0000"/>
                </a:solidFill>
                <a:effectLst>
                  <a:outerShdw blurRad="38100" dist="19050" dir="2700000" algn="tl" rotWithShape="0">
                    <a:schemeClr val="dk1">
                      <a:alpha val="40000"/>
                    </a:schemeClr>
                  </a:outerShdw>
                </a:effectLst>
              </a:rPr>
              <a:t>ঃ</a:t>
            </a:r>
            <a:endParaRPr lang="en-US" sz="5400" dirty="0">
              <a:ln w="0"/>
              <a:solidFill>
                <a:srgbClr val="FF0000"/>
              </a:solidFill>
              <a:effectLst>
                <a:outerShdw blurRad="38100" dist="19050" dir="2700000" algn="tl" rotWithShape="0">
                  <a:schemeClr val="dk1">
                    <a:alpha val="40000"/>
                  </a:schemeClr>
                </a:outerShdw>
              </a:effectLs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3" name="Rectangle 2">
            <a:extLst>
              <a:ext uri="{FF2B5EF4-FFF2-40B4-BE49-F238E27FC236}">
                <a16:creationId xmlns:a16="http://schemas.microsoft.com/office/drawing/2014/main" id="{E3F24A65-23E3-4E10-8D9A-B3D836553BEB}"/>
              </a:ext>
            </a:extLst>
          </p:cNvPr>
          <p:cNvSpPr/>
          <p:nvPr/>
        </p:nvSpPr>
        <p:spPr>
          <a:xfrm>
            <a:off x="265044" y="1891747"/>
            <a:ext cx="11502886" cy="3785652"/>
          </a:xfrm>
          <a:prstGeom prst="rect">
            <a:avLst/>
          </a:prstGeom>
          <a:noFill/>
        </p:spPr>
        <p:txBody>
          <a:bodyPr wrap="square" lIns="91440" tIns="45720" rIns="91440" bIns="45720">
            <a:spAutoFit/>
          </a:bodyPr>
          <a:lstStyle/>
          <a:p>
            <a:r>
              <a:rPr lang="as-IN" sz="4000" dirty="0"/>
              <a:t>পর্যায় সারণির যেসব মৌলের পরমাণু সমূহ ইলেকট্রন আদান, প্রদান বা শেয়ারের মাধ্যমে বন্ধন গঠন করে না তাদেরকে নিষ্ক্রিয় গ্যাস বলা হয়। পর্যায় সারণির 18 নম্বর গ্রুপে এদের অবস্থান। নিষ্ক্রিয় গ্যাস গুলি হচ্ছে হিলিয়াম (</a:t>
            </a:r>
            <a:r>
              <a:rPr lang="en-US" sz="4000" dirty="0"/>
              <a:t>He), </a:t>
            </a:r>
            <a:r>
              <a:rPr lang="as-IN" sz="4000" dirty="0"/>
              <a:t>নিয়ন (</a:t>
            </a:r>
            <a:r>
              <a:rPr lang="en-US" sz="4000" dirty="0"/>
              <a:t>Ne), </a:t>
            </a:r>
            <a:r>
              <a:rPr lang="as-IN" sz="4000" dirty="0"/>
              <a:t>আর্গন (</a:t>
            </a:r>
            <a:r>
              <a:rPr lang="en-US" sz="4000" dirty="0" err="1"/>
              <a:t>Ar</a:t>
            </a:r>
            <a:r>
              <a:rPr lang="en-US" sz="4000" dirty="0"/>
              <a:t>),  </a:t>
            </a:r>
            <a:r>
              <a:rPr lang="as-IN" sz="4000" dirty="0"/>
              <a:t>ক্রিপ্টন(</a:t>
            </a:r>
            <a:r>
              <a:rPr lang="en-US" sz="4000" dirty="0"/>
              <a:t>Kr), </a:t>
            </a:r>
            <a:r>
              <a:rPr lang="as-IN" sz="4000" dirty="0"/>
              <a:t>জেনন (</a:t>
            </a:r>
            <a:r>
              <a:rPr lang="en-US" sz="4000" dirty="0" err="1"/>
              <a:t>Xe</a:t>
            </a:r>
            <a:r>
              <a:rPr lang="en-US" sz="4000" dirty="0"/>
              <a:t>), </a:t>
            </a:r>
            <a:r>
              <a:rPr lang="as-IN" sz="4000" dirty="0"/>
              <a:t>রেডন (</a:t>
            </a:r>
            <a:r>
              <a:rPr lang="en-US" sz="4000" dirty="0"/>
              <a:t>Rn).</a:t>
            </a:r>
            <a:endParaRPr lang="en-US" sz="138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624157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10D36091-31BF-437B-9173-6B7C54A7AEAD}"/>
              </a:ext>
            </a:extLst>
          </p:cNvPr>
          <p:cNvSpPr/>
          <p:nvPr/>
        </p:nvSpPr>
        <p:spPr>
          <a:xfrm>
            <a:off x="251791" y="294861"/>
            <a:ext cx="11171583" cy="626827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72441C4-B0E6-4DC5-B9A6-4274B3D1ACE9}"/>
              </a:ext>
            </a:extLst>
          </p:cNvPr>
          <p:cNvSpPr/>
          <p:nvPr/>
        </p:nvSpPr>
        <p:spPr>
          <a:xfrm>
            <a:off x="1470992" y="1364974"/>
            <a:ext cx="7739270" cy="4524315"/>
          </a:xfrm>
          <a:prstGeom prst="rect">
            <a:avLst/>
          </a:prstGeom>
          <a:noFill/>
        </p:spPr>
        <p:txBody>
          <a:bodyPr wrap="square" lIns="91440" tIns="45720" rIns="91440" bIns="45720">
            <a:spAutoFit/>
          </a:bodyPr>
          <a:lstStyle/>
          <a:p>
            <a:pPr algn="ctr"/>
            <a:r>
              <a:rPr lang="as-IN" sz="3600" dirty="0"/>
              <a:t>নিষ্ক্রিয় গ্যাস কয়টি ও কি কি??</a:t>
            </a:r>
            <a:br>
              <a:rPr lang="as-IN" sz="8800" dirty="0"/>
            </a:br>
            <a:r>
              <a:rPr lang="as-IN" sz="3600" dirty="0"/>
              <a:t>উঃ- নিষ্ক্রি গ্যাস ছয় টি যথাঃ</a:t>
            </a:r>
            <a:br>
              <a:rPr lang="as-IN" sz="8800" dirty="0"/>
            </a:br>
            <a:r>
              <a:rPr lang="as-IN" sz="3600" dirty="0"/>
              <a:t>১) হিলিয়াম,</a:t>
            </a:r>
            <a:r>
              <a:rPr lang="en-US" sz="3600" dirty="0"/>
              <a:t>He</a:t>
            </a:r>
            <a:br>
              <a:rPr lang="en-US" sz="8800" dirty="0"/>
            </a:br>
            <a:r>
              <a:rPr lang="as-IN" sz="3600" dirty="0"/>
              <a:t>২) নিয়ন,</a:t>
            </a:r>
            <a:r>
              <a:rPr lang="en-US" sz="3600" dirty="0"/>
              <a:t>Ne</a:t>
            </a:r>
            <a:br>
              <a:rPr lang="en-US" sz="8800" dirty="0"/>
            </a:br>
            <a:r>
              <a:rPr lang="as-IN" sz="3600" dirty="0"/>
              <a:t>৩) আর্গন,</a:t>
            </a:r>
            <a:r>
              <a:rPr lang="en-US" sz="3600" dirty="0" err="1"/>
              <a:t>Ar</a:t>
            </a:r>
            <a:br>
              <a:rPr lang="en-US" sz="8800" dirty="0"/>
            </a:br>
            <a:r>
              <a:rPr lang="as-IN" sz="3600" dirty="0"/>
              <a:t>৪) ক্রিপ্টন,</a:t>
            </a:r>
            <a:r>
              <a:rPr lang="en-US" sz="3600" dirty="0"/>
              <a:t>Kr</a:t>
            </a:r>
            <a:br>
              <a:rPr lang="en-US" sz="8800" dirty="0"/>
            </a:br>
            <a:r>
              <a:rPr lang="as-IN" sz="3600" dirty="0"/>
              <a:t>৫) জেনন,</a:t>
            </a:r>
            <a:r>
              <a:rPr lang="en-US" sz="3600" dirty="0" err="1"/>
              <a:t>Xe</a:t>
            </a:r>
            <a:br>
              <a:rPr lang="en-US" sz="8800" dirty="0"/>
            </a:br>
            <a:r>
              <a:rPr lang="as-IN" sz="3600" dirty="0"/>
              <a:t>৬) রেডন,</a:t>
            </a:r>
            <a:r>
              <a:rPr lang="en-US" sz="3600" dirty="0"/>
              <a:t>Rn</a:t>
            </a:r>
            <a:endParaRPr lang="en-US" sz="88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2493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a:extLst>
              <a:ext uri="{FF2B5EF4-FFF2-40B4-BE49-F238E27FC236}">
                <a16:creationId xmlns:a16="http://schemas.microsoft.com/office/drawing/2014/main" id="{CDB4578E-B242-4909-A2AA-02725218D16B}"/>
              </a:ext>
            </a:extLst>
          </p:cNvPr>
          <p:cNvSpPr/>
          <p:nvPr/>
        </p:nvSpPr>
        <p:spPr>
          <a:xfrm>
            <a:off x="178904" y="198783"/>
            <a:ext cx="9156165" cy="6659217"/>
          </a:xfrm>
          <a:prstGeom prst="trapezoi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5C502AC-32C5-483E-8954-BE11020C0D23}"/>
              </a:ext>
            </a:extLst>
          </p:cNvPr>
          <p:cNvSpPr/>
          <p:nvPr/>
        </p:nvSpPr>
        <p:spPr>
          <a:xfrm>
            <a:off x="1969035" y="0"/>
            <a:ext cx="5796739" cy="6463308"/>
          </a:xfrm>
          <a:prstGeom prst="rect">
            <a:avLst/>
          </a:prstGeom>
          <a:noFill/>
        </p:spPr>
        <p:txBody>
          <a:bodyPr wrap="square" lIns="91440" tIns="45720" rIns="91440" bIns="45720">
            <a:spAutoFit/>
          </a:bodyPr>
          <a:lstStyle/>
          <a:p>
            <a:pPr algn="ctr"/>
            <a:br>
              <a:rPr lang="as-IN" sz="5400" dirty="0"/>
            </a:br>
            <a:r>
              <a:rPr lang="as-IN" sz="2400" u="sng" dirty="0"/>
              <a:t>নিষ্ক্রিয় গ্যাস গুলি নিষ্ক্রিয় কেনঃ</a:t>
            </a:r>
            <a:r>
              <a:rPr lang="as-IN" sz="2400" dirty="0"/>
              <a:t>  নিষ্ক্রিয় গ্যাস গুলির ইলেকট্রন বিন্যাস করলে দেখা যায় হিলিয়াম ব্যতীত অন্য নিষ্ক্রিয় গ্যাস গুলোর সর্ববহিঃস্থ শক্তিস্তরে অষ্টক পূর্ণ থাকে। নিষ্ক্রিয় মৌল সমূহের সর্বশেষ শক্তিস্তরে অষ্টক পুর্ণ থাকায় নিষ্ক্রিয় মৌল সমূহ যথেষ্ট স্থিতিশীল থাকে। ফলে এসব মৌল সমূহ সহজে কোন বিক্রিয়ায় অংশগ্রহণ করে না। সর্ববহিঃস্থ স্তরে ইলেকট্রন দ্বারা অষ্টক পূর্ণ থাকে যা অত্যন্ত সুস্থিত। এ সুস্থিত ইলেকট্রন বিন্যাস ভাঙ্গতে অনেক শক্তির প্রয়োজন হয়। তাই স্বাভাবিক অবস্থায় নিষ্ক্রিয় মৌল সমূহ অন্য কোন মৌলের সাথে যুক্ত হয় না। অর্থাৎ বহিঃস্থ স্তরে সুবিন্যাস্ত ইলেকট্রন বিন্যাসের কারণে নিষ্ক্রিয় মৌল সমূহ নিষ্ক্রিয় হয়।</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9607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383AA1D-1226-4557-81C9-AF3700D4FAE2}"/>
              </a:ext>
            </a:extLst>
          </p:cNvPr>
          <p:cNvSpPr/>
          <p:nvPr/>
        </p:nvSpPr>
        <p:spPr>
          <a:xfrm>
            <a:off x="689112" y="308113"/>
            <a:ext cx="7911548" cy="6241774"/>
          </a:xfrm>
          <a:prstGeom prs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EC19CF14-9ABB-4B8B-A21D-CF270516AD60}"/>
              </a:ext>
            </a:extLst>
          </p:cNvPr>
          <p:cNvSpPr/>
          <p:nvPr/>
        </p:nvSpPr>
        <p:spPr>
          <a:xfrm>
            <a:off x="1123962" y="1286908"/>
            <a:ext cx="7041847" cy="5262979"/>
          </a:xfrm>
          <a:prstGeom prst="rect">
            <a:avLst/>
          </a:prstGeom>
          <a:noFill/>
        </p:spPr>
        <p:txBody>
          <a:bodyPr wrap="square" lIns="91440" tIns="45720" rIns="91440" bIns="45720">
            <a:spAutoFit/>
          </a:bodyPr>
          <a:lstStyle/>
          <a:p>
            <a:pPr algn="ctr"/>
            <a:r>
              <a:rPr lang="en-US" sz="1600" dirty="0">
                <a:highlight>
                  <a:srgbClr val="C0C0C0"/>
                </a:highlight>
              </a:rPr>
              <a:t>He (2) --&gt; 1s²</a:t>
            </a:r>
            <a:endParaRPr lang="bn-BD" sz="1600" dirty="0">
              <a:highlight>
                <a:srgbClr val="C0C0C0"/>
              </a:highlight>
            </a:endParaRPr>
          </a:p>
          <a:p>
            <a:pPr algn="ctr"/>
            <a:br>
              <a:rPr lang="en-US" sz="4800" dirty="0">
                <a:highlight>
                  <a:srgbClr val="C0C0C0"/>
                </a:highlight>
              </a:rPr>
            </a:br>
            <a:r>
              <a:rPr lang="en-US" sz="1600" dirty="0">
                <a:highlight>
                  <a:srgbClr val="C0C0C0"/>
                </a:highlight>
              </a:rPr>
              <a:t>Ne (10) --&gt; 1s² 2s² 2p⁶</a:t>
            </a:r>
            <a:endParaRPr lang="bn-BD" sz="4800" dirty="0">
              <a:highlight>
                <a:srgbClr val="C0C0C0"/>
              </a:highlight>
            </a:endParaRPr>
          </a:p>
          <a:p>
            <a:pPr algn="ctr"/>
            <a:endParaRPr lang="bn-BD" sz="4800" dirty="0">
              <a:highlight>
                <a:srgbClr val="C0C0C0"/>
              </a:highlight>
            </a:endParaRPr>
          </a:p>
          <a:p>
            <a:pPr algn="ctr"/>
            <a:r>
              <a:rPr lang="en-US" sz="1600" dirty="0" err="1">
                <a:highlight>
                  <a:srgbClr val="C0C0C0"/>
                </a:highlight>
              </a:rPr>
              <a:t>Ar</a:t>
            </a:r>
            <a:r>
              <a:rPr lang="en-US" sz="1600" dirty="0">
                <a:highlight>
                  <a:srgbClr val="C0C0C0"/>
                </a:highlight>
              </a:rPr>
              <a:t> (18) --&gt; 1s² 2s² 2p⁶ 3s² 3p⁶</a:t>
            </a:r>
            <a:endParaRPr lang="bn-BD" sz="4800" dirty="0">
              <a:highlight>
                <a:srgbClr val="C0C0C0"/>
              </a:highlight>
            </a:endParaRPr>
          </a:p>
          <a:p>
            <a:pPr algn="ctr"/>
            <a:endParaRPr lang="bn-BD" sz="4800" dirty="0">
              <a:highlight>
                <a:srgbClr val="C0C0C0"/>
              </a:highlight>
            </a:endParaRPr>
          </a:p>
          <a:p>
            <a:pPr algn="ctr"/>
            <a:r>
              <a:rPr lang="en-US" sz="1600" dirty="0">
                <a:highlight>
                  <a:srgbClr val="C0C0C0"/>
                </a:highlight>
              </a:rPr>
              <a:t>Kr (36) --&gt; 1s² 2s² 2p⁶ 3s² 3p⁶ 3d¹º 4s² 4p⁶</a:t>
            </a:r>
            <a:endParaRPr lang="bn-BD" sz="1600" dirty="0">
              <a:highlight>
                <a:srgbClr val="C0C0C0"/>
              </a:highlight>
            </a:endParaRPr>
          </a:p>
          <a:p>
            <a:pPr algn="ctr"/>
            <a:br>
              <a:rPr lang="en-US" sz="4800" dirty="0">
                <a:highlight>
                  <a:srgbClr val="C0C0C0"/>
                </a:highlight>
              </a:rPr>
            </a:br>
            <a:r>
              <a:rPr lang="en-US" sz="1600" dirty="0" err="1">
                <a:highlight>
                  <a:srgbClr val="C0C0C0"/>
                </a:highlight>
              </a:rPr>
              <a:t>Xe</a:t>
            </a:r>
            <a:r>
              <a:rPr lang="en-US" sz="1600" dirty="0">
                <a:highlight>
                  <a:srgbClr val="C0C0C0"/>
                </a:highlight>
              </a:rPr>
              <a:t> (54)--&gt; [Kr ] 4d¹º 5s² 5p⁶</a:t>
            </a:r>
            <a:endParaRPr lang="bn-BD" sz="4800" dirty="0">
              <a:highlight>
                <a:srgbClr val="C0C0C0"/>
              </a:highlight>
            </a:endParaRPr>
          </a:p>
          <a:p>
            <a:pPr algn="ctr"/>
            <a:endParaRPr lang="bn-BD" sz="4800" dirty="0">
              <a:highlight>
                <a:srgbClr val="C0C0C0"/>
              </a:highlight>
            </a:endParaRPr>
          </a:p>
          <a:p>
            <a:pPr algn="ctr"/>
            <a:r>
              <a:rPr lang="en-US" sz="1600" dirty="0">
                <a:highlight>
                  <a:srgbClr val="C0C0C0"/>
                </a:highlight>
              </a:rPr>
              <a:t>Rn (86)--&gt; [</a:t>
            </a:r>
            <a:r>
              <a:rPr lang="en-US" sz="1600" dirty="0" err="1">
                <a:highlight>
                  <a:srgbClr val="C0C0C0"/>
                </a:highlight>
              </a:rPr>
              <a:t>Xe</a:t>
            </a:r>
            <a:r>
              <a:rPr lang="en-US" sz="1600" dirty="0">
                <a:highlight>
                  <a:srgbClr val="C0C0C0"/>
                </a:highlight>
              </a:rPr>
              <a:t> ] 4f¹⁴ 5d¹º 6s² </a:t>
            </a:r>
            <a:r>
              <a:rPr lang="en-US" sz="1200" dirty="0">
                <a:highlight>
                  <a:srgbClr val="C0C0C0"/>
                </a:highlight>
              </a:rPr>
              <a:t>6p⁶</a:t>
            </a:r>
            <a:endParaRPr lang="en-US" sz="4000" b="0" cap="none" spc="0" dirty="0">
              <a:ln w="0"/>
              <a:solidFill>
                <a:schemeClr val="tx1"/>
              </a:solidFill>
              <a:effectLst>
                <a:outerShdw blurRad="38100" dist="19050" dir="2700000" algn="tl" rotWithShape="0">
                  <a:schemeClr val="dk1">
                    <a:alpha val="40000"/>
                  </a:schemeClr>
                </a:outerShdw>
              </a:effectLst>
              <a:highlight>
                <a:srgbClr val="C0C0C0"/>
              </a:highlight>
            </a:endParaRPr>
          </a:p>
        </p:txBody>
      </p:sp>
      <p:sp>
        <p:nvSpPr>
          <p:cNvPr id="4" name="Rectangle 3">
            <a:extLst>
              <a:ext uri="{FF2B5EF4-FFF2-40B4-BE49-F238E27FC236}">
                <a16:creationId xmlns:a16="http://schemas.microsoft.com/office/drawing/2014/main" id="{D5B662C7-F3F3-40DA-82FB-1CDDBB698A90}"/>
              </a:ext>
            </a:extLst>
          </p:cNvPr>
          <p:cNvSpPr/>
          <p:nvPr/>
        </p:nvSpPr>
        <p:spPr>
          <a:xfrm>
            <a:off x="233484" y="308113"/>
            <a:ext cx="3031600" cy="461665"/>
          </a:xfrm>
          <a:prstGeom prst="rect">
            <a:avLst/>
          </a:prstGeom>
          <a:noFill/>
        </p:spPr>
        <p:txBody>
          <a:bodyPr wrap="none" lIns="91440" tIns="45720" rIns="91440" bIns="45720">
            <a:spAutoFit/>
          </a:bodyPr>
          <a:lstStyle/>
          <a:p>
            <a:pPr algn="ctr"/>
            <a:r>
              <a:rPr lang="as-IN" sz="2400" dirty="0">
                <a:solidFill>
                  <a:srgbClr val="FF0000"/>
                </a:solidFill>
              </a:rPr>
              <a:t>এদের ইলেকট্রন বিন্যাসঃ</a:t>
            </a:r>
            <a:endParaRPr lang="en-US" sz="6600" b="0" cap="none" spc="0"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073557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ircle(in)">
                                      <p:cBhvr>
                                        <p:cTn id="16" dur="2000"/>
                                        <p:tgtEl>
                                          <p:spTgt spid="3">
                                            <p:txEl>
                                              <p:pRg st="5" end="5"/>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circle(in)">
                                      <p:cBhvr>
                                        <p:cTn id="19" dur="2000"/>
                                        <p:tgtEl>
                                          <p:spTgt spid="3">
                                            <p:txEl>
                                              <p:pRg st="6" end="6"/>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circle(in)">
                                      <p:cBhvr>
                                        <p:cTn id="2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C3027342-7D74-420F-A6F5-5858FFA89244}"/>
              </a:ext>
            </a:extLst>
          </p:cNvPr>
          <p:cNvSpPr/>
          <p:nvPr/>
        </p:nvSpPr>
        <p:spPr>
          <a:xfrm>
            <a:off x="0" y="0"/>
            <a:ext cx="12192000" cy="6858000"/>
          </a:xfrm>
          <a:prstGeom prst="fram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Rectangle 2">
            <a:extLst>
              <a:ext uri="{FF2B5EF4-FFF2-40B4-BE49-F238E27FC236}">
                <a16:creationId xmlns:a16="http://schemas.microsoft.com/office/drawing/2014/main" id="{5F9F9AD0-25D9-4C26-884E-FDB56D469E73}"/>
              </a:ext>
            </a:extLst>
          </p:cNvPr>
          <p:cNvSpPr/>
          <p:nvPr/>
        </p:nvSpPr>
        <p:spPr>
          <a:xfrm>
            <a:off x="1723135" y="2551837"/>
            <a:ext cx="8215995" cy="2246769"/>
          </a:xfrm>
          <a:prstGeom prst="rect">
            <a:avLst/>
          </a:prstGeom>
          <a:noFill/>
        </p:spPr>
        <p:txBody>
          <a:bodyPr wrap="square" lIns="91440" tIns="45720" rIns="91440" bIns="45720">
            <a:spAutoFit/>
          </a:bodyPr>
          <a:lstStyle/>
          <a:p>
            <a:pPr algn="ctr"/>
            <a:r>
              <a:rPr lang="as-IN" sz="2000" dirty="0"/>
              <a:t>প্রত্যেক নিষ্ক্রিয় গ্যাস পরমাণুর সর্ববহিস্থ শক্তি-স্তর ইলেকট্রন দ্বারা পূর্ণ (</a:t>
            </a:r>
            <a:r>
              <a:rPr lang="en-US" sz="2000" dirty="0"/>
              <a:t>ns2np6) </a:t>
            </a:r>
            <a:r>
              <a:rPr lang="as-IN" sz="2000" dirty="0"/>
              <a:t>অর্থাৎ এদের পরমাণুর সর্ববহিস্থ স্তরে ৪টি করে (</a:t>
            </a:r>
            <a:r>
              <a:rPr lang="en-US" sz="2000" dirty="0"/>
              <a:t>He-</a:t>
            </a:r>
            <a:r>
              <a:rPr lang="as-IN" sz="2000" dirty="0"/>
              <a:t>এর ক্ষেত্রে ২ টি) ইলেকট্রন আছে। এদের ব্যবহারে ইলেকট্রন দান (</a:t>
            </a:r>
            <a:r>
              <a:rPr lang="en-US" sz="2000" dirty="0"/>
              <a:t>donate) </a:t>
            </a:r>
            <a:r>
              <a:rPr lang="as-IN" sz="2000" dirty="0"/>
              <a:t>বা গ্রহণ (</a:t>
            </a:r>
            <a:r>
              <a:rPr lang="en-US" sz="2000" dirty="0"/>
              <a:t>accept ) </a:t>
            </a:r>
            <a:r>
              <a:rPr lang="as-IN" sz="2000" dirty="0"/>
              <a:t>করার কোনরূপ প্রবণতা দেখায় না বলে এরা আয়নীয় বা সমযোজী (</a:t>
            </a:r>
            <a:r>
              <a:rPr lang="en-US" sz="2000" dirty="0"/>
              <a:t>covalent) </a:t>
            </a:r>
            <a:r>
              <a:rPr lang="as-IN" sz="2000" dirty="0"/>
              <a:t>যৌগ গঠন করতে পারে না। অতত্রব এরা সম্পূর্ণরূপে রাসায়নিক ক্রিয়াহীন। এতদ্সত্ত্বেও বিশেষ কোন কোন ক্ষেত্রে নিষ্ক্রিয় গ্যাস কর্তৃক বিভিন্ন যৌগ গঠনের প্রমাণ পাওয়া গেছে।</a:t>
            </a:r>
            <a:endParaRPr lang="en-US" sz="6000" b="0" cap="none" spc="0" dirty="0">
              <a:ln w="0"/>
              <a:effectLst>
                <a:outerShdw blurRad="38100" dist="19050" dir="2700000" algn="tl" rotWithShape="0">
                  <a:schemeClr val="dk1">
                    <a:alpha val="40000"/>
                  </a:schemeClr>
                </a:outerShdw>
              </a:effectLst>
            </a:endParaRPr>
          </a:p>
        </p:txBody>
      </p:sp>
      <p:sp>
        <p:nvSpPr>
          <p:cNvPr id="4" name="Rectangle 3">
            <a:extLst>
              <a:ext uri="{FF2B5EF4-FFF2-40B4-BE49-F238E27FC236}">
                <a16:creationId xmlns:a16="http://schemas.microsoft.com/office/drawing/2014/main" id="{90133C84-ED62-44C5-ABED-ADD84A872BAB}"/>
              </a:ext>
            </a:extLst>
          </p:cNvPr>
          <p:cNvSpPr/>
          <p:nvPr/>
        </p:nvSpPr>
        <p:spPr>
          <a:xfrm>
            <a:off x="4492860" y="1098778"/>
            <a:ext cx="2676543" cy="1354217"/>
          </a:xfrm>
          <a:prstGeom prst="rect">
            <a:avLst/>
          </a:prstGeom>
          <a:noFill/>
        </p:spPr>
        <p:txBody>
          <a:bodyPr wrap="square" lIns="91440" tIns="45720" rIns="91440" bIns="45720">
            <a:spAutoFit/>
          </a:bodyPr>
          <a:lstStyle/>
          <a:p>
            <a:pPr algn="ctr"/>
            <a:r>
              <a:rPr lang="as-IN" sz="2800" b="1" dirty="0">
                <a:effectLst>
                  <a:outerShdw blurRad="38100" dist="38100" dir="2700000" algn="tl">
                    <a:srgbClr val="000000">
                      <a:alpha val="43137"/>
                    </a:srgbClr>
                  </a:outerShdw>
                </a:effectLst>
              </a:rPr>
              <a:t>রাসায়নিক ধর্ম</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2978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160</TotalTime>
  <Words>1025</Words>
  <Application>Microsoft Office PowerPoint</Application>
  <PresentationFormat>Widescreen</PresentationFormat>
  <Paragraphs>61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PowerPoint Presentation</vt:lpstr>
      <vt:lpstr>শিক্ষক পরিচিতি</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শিক্ষক পরিচিতি</dc:title>
  <dc:creator>Imtiaz Adnan</dc:creator>
  <cp:lastModifiedBy>Imtiaz Adnan</cp:lastModifiedBy>
  <cp:revision>21</cp:revision>
  <dcterms:created xsi:type="dcterms:W3CDTF">2020-07-21T08:54:56Z</dcterms:created>
  <dcterms:modified xsi:type="dcterms:W3CDTF">2020-07-30T08:14:51Z</dcterms:modified>
</cp:coreProperties>
</file>