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0"/>
  </p:notesMasterIdLst>
  <p:sldIdLst>
    <p:sldId id="319" r:id="rId2"/>
    <p:sldId id="321" r:id="rId3"/>
    <p:sldId id="260" r:id="rId4"/>
    <p:sldId id="292" r:id="rId5"/>
    <p:sldId id="317" r:id="rId6"/>
    <p:sldId id="299" r:id="rId7"/>
    <p:sldId id="300" r:id="rId8"/>
    <p:sldId id="301" r:id="rId9"/>
    <p:sldId id="302" r:id="rId10"/>
    <p:sldId id="296" r:id="rId11"/>
    <p:sldId id="312" r:id="rId12"/>
    <p:sldId id="311" r:id="rId13"/>
    <p:sldId id="313" r:id="rId14"/>
    <p:sldId id="314" r:id="rId15"/>
    <p:sldId id="315" r:id="rId16"/>
    <p:sldId id="297" r:id="rId17"/>
    <p:sldId id="316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D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16705-DCF0-42C4-9E3B-129D09AA25F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3DB0C-6D6C-450F-9F57-B86925D5C611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bn-IN" dirty="0" smtClean="0"/>
            <a:t>        </a:t>
          </a:r>
          <a:r>
            <a:rPr lang="en-US" dirty="0" err="1" smtClean="0"/>
            <a:t>পদার্থ</a:t>
          </a:r>
          <a:r>
            <a:rPr lang="en-US" dirty="0" smtClean="0"/>
            <a:t> </a:t>
          </a:r>
          <a:r>
            <a:rPr lang="bn-IN" dirty="0" smtClean="0"/>
            <a:t>ক্লাসে সবাইকে  স্বাগতম </a:t>
          </a:r>
          <a:endParaRPr lang="en-US" dirty="0"/>
        </a:p>
      </dgm:t>
    </dgm:pt>
    <dgm:pt modelId="{94F6DC14-F12F-41DD-B253-0C4BDEB2A5F0}" type="parTrans" cxnId="{49CD4F29-420B-4B0D-BA3C-320A88FC4F3B}">
      <dgm:prSet/>
      <dgm:spPr/>
      <dgm:t>
        <a:bodyPr/>
        <a:lstStyle/>
        <a:p>
          <a:endParaRPr lang="en-US"/>
        </a:p>
      </dgm:t>
    </dgm:pt>
    <dgm:pt modelId="{F5A116F5-DA30-4BE5-9CC4-CDEF73C1A13C}" type="sibTrans" cxnId="{49CD4F29-420B-4B0D-BA3C-320A88FC4F3B}">
      <dgm:prSet/>
      <dgm:spPr/>
      <dgm:t>
        <a:bodyPr/>
        <a:lstStyle/>
        <a:p>
          <a:endParaRPr lang="en-US"/>
        </a:p>
      </dgm:t>
    </dgm:pt>
    <dgm:pt modelId="{C5BD2BF8-146D-4475-BFB0-1275A048E4AA}" type="pres">
      <dgm:prSet presAssocID="{D3516705-DCF0-42C4-9E3B-129D09AA25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8FEFD-EE00-4CE1-84BB-1C3566D3A269}" type="pres">
      <dgm:prSet presAssocID="{6DC3DB0C-6D6C-450F-9F57-B86925D5C6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D4F29-420B-4B0D-BA3C-320A88FC4F3B}" srcId="{D3516705-DCF0-42C4-9E3B-129D09AA25F0}" destId="{6DC3DB0C-6D6C-450F-9F57-B86925D5C611}" srcOrd="0" destOrd="0" parTransId="{94F6DC14-F12F-41DD-B253-0C4BDEB2A5F0}" sibTransId="{F5A116F5-DA30-4BE5-9CC4-CDEF73C1A13C}"/>
    <dgm:cxn modelId="{D4BD967C-E38C-4B2F-8F9C-19DA2B5E5DF9}" type="presOf" srcId="{D3516705-DCF0-42C4-9E3B-129D09AA25F0}" destId="{C5BD2BF8-146D-4475-BFB0-1275A048E4AA}" srcOrd="0" destOrd="0" presId="urn:microsoft.com/office/officeart/2005/8/layout/vList2"/>
    <dgm:cxn modelId="{DB719F57-F148-47D7-A8EA-1131AADDF98F}" type="presOf" srcId="{6DC3DB0C-6D6C-450F-9F57-B86925D5C611}" destId="{1778FEFD-EE00-4CE1-84BB-1C3566D3A269}" srcOrd="0" destOrd="0" presId="urn:microsoft.com/office/officeart/2005/8/layout/vList2"/>
    <dgm:cxn modelId="{C7B6A9D2-AE35-4C9B-9B3F-A11CC21DE4FF}" type="presParOf" srcId="{C5BD2BF8-146D-4475-BFB0-1275A048E4AA}" destId="{1778FEFD-EE00-4CE1-84BB-1C3566D3A2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8D959-2862-401E-8FA6-0615704A037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C03D75-1F2C-4B47-8F0E-C89DE237E0EC}">
      <dgm:prSet custT="1"/>
      <dgm:spPr/>
      <dgm:t>
        <a:bodyPr/>
        <a:lstStyle/>
        <a:p>
          <a:pPr rtl="0"/>
          <a:r>
            <a:rPr lang="bn-IN" sz="2800" dirty="0" smtClean="0"/>
            <a:t>শ্রেনীঃ </a:t>
          </a:r>
          <a:r>
            <a:rPr lang="en-US" sz="2800" dirty="0" err="1" smtClean="0"/>
            <a:t>নবম</a:t>
          </a:r>
          <a:r>
            <a:rPr lang="en-US" sz="2800" dirty="0" smtClean="0"/>
            <a:t> - </a:t>
          </a:r>
          <a:r>
            <a:rPr lang="bn-IN" sz="2800" dirty="0" smtClean="0"/>
            <a:t>দশম  </a:t>
          </a:r>
          <a:endParaRPr lang="en-US" sz="2800" dirty="0"/>
        </a:p>
      </dgm:t>
    </dgm:pt>
    <dgm:pt modelId="{71234FA5-5250-425B-807F-8F918A6DD3A7}" type="parTrans" cxnId="{C6F39300-E5C5-4B5C-95C8-390ECF535724}">
      <dgm:prSet/>
      <dgm:spPr/>
      <dgm:t>
        <a:bodyPr/>
        <a:lstStyle/>
        <a:p>
          <a:endParaRPr lang="en-US"/>
        </a:p>
      </dgm:t>
    </dgm:pt>
    <dgm:pt modelId="{C26751D4-830B-4B6A-9C46-7CAFE84BAB7B}" type="sibTrans" cxnId="{C6F39300-E5C5-4B5C-95C8-390ECF535724}">
      <dgm:prSet/>
      <dgm:spPr/>
      <dgm:t>
        <a:bodyPr/>
        <a:lstStyle/>
        <a:p>
          <a:endParaRPr lang="en-US"/>
        </a:p>
      </dgm:t>
    </dgm:pt>
    <dgm:pt modelId="{47B5992C-A7CB-4221-9CA8-61059F5730E5}">
      <dgm:prSet custT="1"/>
      <dgm:spPr/>
      <dgm:t>
        <a:bodyPr/>
        <a:lstStyle/>
        <a:p>
          <a:pPr rtl="0"/>
          <a:r>
            <a:rPr lang="bn-IN" sz="2800" dirty="0" smtClean="0"/>
            <a:t>বিষয়ঃ</a:t>
          </a:r>
          <a:r>
            <a:rPr lang="en-US" sz="2800" dirty="0" smtClean="0"/>
            <a:t> </a:t>
          </a:r>
          <a:r>
            <a:rPr lang="en-US" sz="2800" dirty="0" err="1" smtClean="0"/>
            <a:t>পদার্থ</a:t>
          </a:r>
          <a:endParaRPr lang="en-US" sz="2800" dirty="0"/>
        </a:p>
      </dgm:t>
    </dgm:pt>
    <dgm:pt modelId="{B91A0B19-46A8-441F-956C-FFC50512B5BE}" type="parTrans" cxnId="{59B862C1-3A1A-4AC8-B495-AECBA2657864}">
      <dgm:prSet/>
      <dgm:spPr/>
      <dgm:t>
        <a:bodyPr/>
        <a:lstStyle/>
        <a:p>
          <a:endParaRPr lang="en-US"/>
        </a:p>
      </dgm:t>
    </dgm:pt>
    <dgm:pt modelId="{2DC8544D-8F08-48A5-B5F6-888880B87594}" type="sibTrans" cxnId="{59B862C1-3A1A-4AC8-B495-AECBA2657864}">
      <dgm:prSet/>
      <dgm:spPr/>
      <dgm:t>
        <a:bodyPr/>
        <a:lstStyle/>
        <a:p>
          <a:endParaRPr lang="en-US"/>
        </a:p>
      </dgm:t>
    </dgm:pt>
    <dgm:pt modelId="{403CEF15-2345-446E-A53B-6FBAADA73D4F}">
      <dgm:prSet custT="1"/>
      <dgm:spPr/>
      <dgm:t>
        <a:bodyPr/>
        <a:lstStyle/>
        <a:p>
          <a:pPr rtl="0"/>
          <a:r>
            <a:rPr lang="bn-IN" sz="2800" dirty="0" smtClean="0"/>
            <a:t>অধ্যায়ঃএকাদশ </a:t>
          </a:r>
          <a:endParaRPr lang="en-US" sz="2800" dirty="0"/>
        </a:p>
      </dgm:t>
    </dgm:pt>
    <dgm:pt modelId="{1FFA2525-3571-4132-BDD0-215968F2643E}" type="parTrans" cxnId="{4C951A53-580B-412B-90CD-772AF2641F5A}">
      <dgm:prSet/>
      <dgm:spPr/>
      <dgm:t>
        <a:bodyPr/>
        <a:lstStyle/>
        <a:p>
          <a:endParaRPr lang="en-US"/>
        </a:p>
      </dgm:t>
    </dgm:pt>
    <dgm:pt modelId="{D41C017E-B413-45F3-82EA-711BCE2D0B11}" type="sibTrans" cxnId="{4C951A53-580B-412B-90CD-772AF2641F5A}">
      <dgm:prSet/>
      <dgm:spPr/>
      <dgm:t>
        <a:bodyPr/>
        <a:lstStyle/>
        <a:p>
          <a:endParaRPr lang="en-US"/>
        </a:p>
      </dgm:t>
    </dgm:pt>
    <dgm:pt modelId="{38C4A5D7-D025-490C-9791-D5B64F31C998}" type="pres">
      <dgm:prSet presAssocID="{DE88D959-2862-401E-8FA6-0615704A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7E0C1-3C9B-4652-8B4D-C59427504AEA}" type="pres">
      <dgm:prSet presAssocID="{D3C03D75-1F2C-4B47-8F0E-C89DE237E0EC}" presName="parentText" presStyleLbl="node1" presStyleIdx="0" presStyleCnt="3" custLinFactNeighborX="-655" custLinFactNeighborY="62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2D1EE-7172-43F3-9369-DF9B03D5AC99}" type="pres">
      <dgm:prSet presAssocID="{C26751D4-830B-4B6A-9C46-7CAFE84BAB7B}" presName="spacer" presStyleCnt="0"/>
      <dgm:spPr/>
      <dgm:t>
        <a:bodyPr/>
        <a:lstStyle/>
        <a:p>
          <a:endParaRPr lang="en-US"/>
        </a:p>
      </dgm:t>
    </dgm:pt>
    <dgm:pt modelId="{C552F366-6C28-42C3-8BB1-5D6985904772}" type="pres">
      <dgm:prSet presAssocID="{47B5992C-A7CB-4221-9CA8-61059F5730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376A-7CFB-4E30-AB11-E1B7918C675D}" type="pres">
      <dgm:prSet presAssocID="{2DC8544D-8F08-48A5-B5F6-888880B87594}" presName="spacer" presStyleCnt="0"/>
      <dgm:spPr/>
      <dgm:t>
        <a:bodyPr/>
        <a:lstStyle/>
        <a:p>
          <a:endParaRPr lang="en-US"/>
        </a:p>
      </dgm:t>
    </dgm:pt>
    <dgm:pt modelId="{6D7AAD0E-91C4-43CB-81A6-A2BDEA1F3886}" type="pres">
      <dgm:prSet presAssocID="{403CEF15-2345-446E-A53B-6FBAADA73D4F}" presName="parentText" presStyleLbl="node1" presStyleIdx="2" presStyleCnt="3" custLinFactNeighborX="-623" custLinFactNeighborY="-49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51A53-580B-412B-90CD-772AF2641F5A}" srcId="{DE88D959-2862-401E-8FA6-0615704A0372}" destId="{403CEF15-2345-446E-A53B-6FBAADA73D4F}" srcOrd="2" destOrd="0" parTransId="{1FFA2525-3571-4132-BDD0-215968F2643E}" sibTransId="{D41C017E-B413-45F3-82EA-711BCE2D0B11}"/>
    <dgm:cxn modelId="{528AA0D1-4B88-4450-A2C9-5F4FC519938E}" type="presOf" srcId="{D3C03D75-1F2C-4B47-8F0E-C89DE237E0EC}" destId="{9E17E0C1-3C9B-4652-8B4D-C59427504AEA}" srcOrd="0" destOrd="0" presId="urn:microsoft.com/office/officeart/2005/8/layout/vList2"/>
    <dgm:cxn modelId="{41187A7C-868F-4F0E-8305-737E64B3A727}" type="presOf" srcId="{403CEF15-2345-446E-A53B-6FBAADA73D4F}" destId="{6D7AAD0E-91C4-43CB-81A6-A2BDEA1F3886}" srcOrd="0" destOrd="0" presId="urn:microsoft.com/office/officeart/2005/8/layout/vList2"/>
    <dgm:cxn modelId="{C6F39300-E5C5-4B5C-95C8-390ECF535724}" srcId="{DE88D959-2862-401E-8FA6-0615704A0372}" destId="{D3C03D75-1F2C-4B47-8F0E-C89DE237E0EC}" srcOrd="0" destOrd="0" parTransId="{71234FA5-5250-425B-807F-8F918A6DD3A7}" sibTransId="{C26751D4-830B-4B6A-9C46-7CAFE84BAB7B}"/>
    <dgm:cxn modelId="{59B862C1-3A1A-4AC8-B495-AECBA2657864}" srcId="{DE88D959-2862-401E-8FA6-0615704A0372}" destId="{47B5992C-A7CB-4221-9CA8-61059F5730E5}" srcOrd="1" destOrd="0" parTransId="{B91A0B19-46A8-441F-956C-FFC50512B5BE}" sibTransId="{2DC8544D-8F08-48A5-B5F6-888880B87594}"/>
    <dgm:cxn modelId="{D2801EB7-3036-47AF-8CE7-98E7CE242333}" type="presOf" srcId="{DE88D959-2862-401E-8FA6-0615704A0372}" destId="{38C4A5D7-D025-490C-9791-D5B64F31C998}" srcOrd="0" destOrd="0" presId="urn:microsoft.com/office/officeart/2005/8/layout/vList2"/>
    <dgm:cxn modelId="{0E815351-3FE6-4F7F-BC9C-0F19DCC62590}" type="presOf" srcId="{47B5992C-A7CB-4221-9CA8-61059F5730E5}" destId="{C552F366-6C28-42C3-8BB1-5D6985904772}" srcOrd="0" destOrd="0" presId="urn:microsoft.com/office/officeart/2005/8/layout/vList2"/>
    <dgm:cxn modelId="{C3F374C9-25C9-474A-BFAE-AE94394A1DF5}" type="presParOf" srcId="{38C4A5D7-D025-490C-9791-D5B64F31C998}" destId="{9E17E0C1-3C9B-4652-8B4D-C59427504AEA}" srcOrd="0" destOrd="0" presId="urn:microsoft.com/office/officeart/2005/8/layout/vList2"/>
    <dgm:cxn modelId="{AAB8991A-3663-4D97-BD7A-8E158F466B81}" type="presParOf" srcId="{38C4A5D7-D025-490C-9791-D5B64F31C998}" destId="{6C82D1EE-7172-43F3-9369-DF9B03D5AC99}" srcOrd="1" destOrd="0" presId="urn:microsoft.com/office/officeart/2005/8/layout/vList2"/>
    <dgm:cxn modelId="{9901A021-52E2-488D-B677-B0EBB7736DF6}" type="presParOf" srcId="{38C4A5D7-D025-490C-9791-D5B64F31C998}" destId="{C552F366-6C28-42C3-8BB1-5D6985904772}" srcOrd="2" destOrd="0" presId="urn:microsoft.com/office/officeart/2005/8/layout/vList2"/>
    <dgm:cxn modelId="{E447DF78-F9A2-4E7D-99F1-D1581011E4FB}" type="presParOf" srcId="{38C4A5D7-D025-490C-9791-D5B64F31C998}" destId="{96F7376A-7CFB-4E30-AB11-E1B7918C675D}" srcOrd="3" destOrd="0" presId="urn:microsoft.com/office/officeart/2005/8/layout/vList2"/>
    <dgm:cxn modelId="{E3624C1B-ABFF-473F-A4EC-9E8B193043C4}" type="presParOf" srcId="{38C4A5D7-D025-490C-9791-D5B64F31C998}" destId="{6D7AAD0E-91C4-43CB-81A6-A2BDEA1F38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8D959-2862-401E-8FA6-0615704A03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C03D75-1F2C-4B47-8F0E-C89DE237E0EC}">
      <dgm:prSet custT="1"/>
      <dgm:spPr/>
      <dgm:t>
        <a:bodyPr/>
        <a:lstStyle/>
        <a:p>
          <a:pPr rtl="0"/>
          <a:r>
            <a:rPr lang="bn-IN" sz="2800" dirty="0" smtClean="0"/>
            <a:t>বেনজীর আহমেদ  </a:t>
          </a:r>
          <a:endParaRPr lang="en-US" sz="2800" dirty="0"/>
        </a:p>
      </dgm:t>
    </dgm:pt>
    <dgm:pt modelId="{71234FA5-5250-425B-807F-8F918A6DD3A7}" type="parTrans" cxnId="{C6F39300-E5C5-4B5C-95C8-390ECF535724}">
      <dgm:prSet/>
      <dgm:spPr/>
      <dgm:t>
        <a:bodyPr/>
        <a:lstStyle/>
        <a:p>
          <a:endParaRPr lang="en-US"/>
        </a:p>
      </dgm:t>
    </dgm:pt>
    <dgm:pt modelId="{C26751D4-830B-4B6A-9C46-7CAFE84BAB7B}" type="sibTrans" cxnId="{C6F39300-E5C5-4B5C-95C8-390ECF535724}">
      <dgm:prSet/>
      <dgm:spPr/>
      <dgm:t>
        <a:bodyPr/>
        <a:lstStyle/>
        <a:p>
          <a:endParaRPr lang="en-US"/>
        </a:p>
      </dgm:t>
    </dgm:pt>
    <dgm:pt modelId="{47B5992C-A7CB-4221-9CA8-61059F5730E5}">
      <dgm:prSet custT="1"/>
      <dgm:spPr/>
      <dgm:t>
        <a:bodyPr/>
        <a:lstStyle/>
        <a:p>
          <a:pPr rtl="0"/>
          <a:r>
            <a:rPr lang="bn-IN" sz="2800" dirty="0" smtClean="0"/>
            <a:t>সহকারী শিক্ষক(ভৌত বিজ্ঞান) </a:t>
          </a:r>
          <a:endParaRPr lang="en-US" sz="2800" dirty="0"/>
        </a:p>
      </dgm:t>
    </dgm:pt>
    <dgm:pt modelId="{B91A0B19-46A8-441F-956C-FFC50512B5BE}" type="parTrans" cxnId="{59B862C1-3A1A-4AC8-B495-AECBA2657864}">
      <dgm:prSet/>
      <dgm:spPr/>
      <dgm:t>
        <a:bodyPr/>
        <a:lstStyle/>
        <a:p>
          <a:endParaRPr lang="en-US"/>
        </a:p>
      </dgm:t>
    </dgm:pt>
    <dgm:pt modelId="{2DC8544D-8F08-48A5-B5F6-888880B87594}" type="sibTrans" cxnId="{59B862C1-3A1A-4AC8-B495-AECBA2657864}">
      <dgm:prSet/>
      <dgm:spPr/>
      <dgm:t>
        <a:bodyPr/>
        <a:lstStyle/>
        <a:p>
          <a:endParaRPr lang="en-US"/>
        </a:p>
      </dgm:t>
    </dgm:pt>
    <dgm:pt modelId="{403CEF15-2345-446E-A53B-6FBAADA73D4F}">
      <dgm:prSet custT="1"/>
      <dgm:spPr/>
      <dgm:t>
        <a:bodyPr/>
        <a:lstStyle/>
        <a:p>
          <a:pPr rtl="0"/>
          <a:r>
            <a:rPr lang="bn-IN" sz="2800" dirty="0" smtClean="0"/>
            <a:t>ফয়জাবাদ উচ্চ বিদ্যালয় ,বাহুবল</a:t>
          </a:r>
          <a:r>
            <a:rPr lang="en-US" sz="2800" dirty="0" smtClean="0"/>
            <a:t> </a:t>
          </a:r>
          <a:endParaRPr lang="en-US" sz="2800" dirty="0"/>
        </a:p>
      </dgm:t>
    </dgm:pt>
    <dgm:pt modelId="{1FFA2525-3571-4132-BDD0-215968F2643E}" type="parTrans" cxnId="{4C951A53-580B-412B-90CD-772AF2641F5A}">
      <dgm:prSet/>
      <dgm:spPr/>
      <dgm:t>
        <a:bodyPr/>
        <a:lstStyle/>
        <a:p>
          <a:endParaRPr lang="en-US"/>
        </a:p>
      </dgm:t>
    </dgm:pt>
    <dgm:pt modelId="{D41C017E-B413-45F3-82EA-711BCE2D0B11}" type="sibTrans" cxnId="{4C951A53-580B-412B-90CD-772AF2641F5A}">
      <dgm:prSet/>
      <dgm:spPr/>
      <dgm:t>
        <a:bodyPr/>
        <a:lstStyle/>
        <a:p>
          <a:endParaRPr lang="en-US"/>
        </a:p>
      </dgm:t>
    </dgm:pt>
    <dgm:pt modelId="{38C4A5D7-D025-490C-9791-D5B64F31C998}" type="pres">
      <dgm:prSet presAssocID="{DE88D959-2862-401E-8FA6-0615704A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7E0C1-3C9B-4652-8B4D-C59427504AEA}" type="pres">
      <dgm:prSet presAssocID="{D3C03D75-1F2C-4B47-8F0E-C89DE237E0EC}" presName="parentText" presStyleLbl="node1" presStyleIdx="0" presStyleCnt="3" custLinFactNeighborX="1645" custLinFactNeighborY="-432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2D1EE-7172-43F3-9369-DF9B03D5AC99}" type="pres">
      <dgm:prSet presAssocID="{C26751D4-830B-4B6A-9C46-7CAFE84BAB7B}" presName="spacer" presStyleCnt="0"/>
      <dgm:spPr/>
      <dgm:t>
        <a:bodyPr/>
        <a:lstStyle/>
        <a:p>
          <a:endParaRPr lang="en-US"/>
        </a:p>
      </dgm:t>
    </dgm:pt>
    <dgm:pt modelId="{C552F366-6C28-42C3-8BB1-5D6985904772}" type="pres">
      <dgm:prSet presAssocID="{47B5992C-A7CB-4221-9CA8-61059F5730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376A-7CFB-4E30-AB11-E1B7918C675D}" type="pres">
      <dgm:prSet presAssocID="{2DC8544D-8F08-48A5-B5F6-888880B87594}" presName="spacer" presStyleCnt="0"/>
      <dgm:spPr/>
      <dgm:t>
        <a:bodyPr/>
        <a:lstStyle/>
        <a:p>
          <a:endParaRPr lang="en-US"/>
        </a:p>
      </dgm:t>
    </dgm:pt>
    <dgm:pt modelId="{6D7AAD0E-91C4-43CB-81A6-A2BDEA1F3886}" type="pres">
      <dgm:prSet presAssocID="{403CEF15-2345-446E-A53B-6FBAADA73D4F}" presName="parentText" presStyleLbl="node1" presStyleIdx="2" presStyleCnt="3" custLinFactNeighborX="465" custLinFactNeighborY="4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51A53-580B-412B-90CD-772AF2641F5A}" srcId="{DE88D959-2862-401E-8FA6-0615704A0372}" destId="{403CEF15-2345-446E-A53B-6FBAADA73D4F}" srcOrd="2" destOrd="0" parTransId="{1FFA2525-3571-4132-BDD0-215968F2643E}" sibTransId="{D41C017E-B413-45F3-82EA-711BCE2D0B11}"/>
    <dgm:cxn modelId="{528AA0D1-4B88-4450-A2C9-5F4FC519938E}" type="presOf" srcId="{D3C03D75-1F2C-4B47-8F0E-C89DE237E0EC}" destId="{9E17E0C1-3C9B-4652-8B4D-C59427504AEA}" srcOrd="0" destOrd="0" presId="urn:microsoft.com/office/officeart/2005/8/layout/vList2"/>
    <dgm:cxn modelId="{41187A7C-868F-4F0E-8305-737E64B3A727}" type="presOf" srcId="{403CEF15-2345-446E-A53B-6FBAADA73D4F}" destId="{6D7AAD0E-91C4-43CB-81A6-A2BDEA1F3886}" srcOrd="0" destOrd="0" presId="urn:microsoft.com/office/officeart/2005/8/layout/vList2"/>
    <dgm:cxn modelId="{C6F39300-E5C5-4B5C-95C8-390ECF535724}" srcId="{DE88D959-2862-401E-8FA6-0615704A0372}" destId="{D3C03D75-1F2C-4B47-8F0E-C89DE237E0EC}" srcOrd="0" destOrd="0" parTransId="{71234FA5-5250-425B-807F-8F918A6DD3A7}" sibTransId="{C26751D4-830B-4B6A-9C46-7CAFE84BAB7B}"/>
    <dgm:cxn modelId="{59B862C1-3A1A-4AC8-B495-AECBA2657864}" srcId="{DE88D959-2862-401E-8FA6-0615704A0372}" destId="{47B5992C-A7CB-4221-9CA8-61059F5730E5}" srcOrd="1" destOrd="0" parTransId="{B91A0B19-46A8-441F-956C-FFC50512B5BE}" sibTransId="{2DC8544D-8F08-48A5-B5F6-888880B87594}"/>
    <dgm:cxn modelId="{D2801EB7-3036-47AF-8CE7-98E7CE242333}" type="presOf" srcId="{DE88D959-2862-401E-8FA6-0615704A0372}" destId="{38C4A5D7-D025-490C-9791-D5B64F31C998}" srcOrd="0" destOrd="0" presId="urn:microsoft.com/office/officeart/2005/8/layout/vList2"/>
    <dgm:cxn modelId="{0E815351-3FE6-4F7F-BC9C-0F19DCC62590}" type="presOf" srcId="{47B5992C-A7CB-4221-9CA8-61059F5730E5}" destId="{C552F366-6C28-42C3-8BB1-5D6985904772}" srcOrd="0" destOrd="0" presId="urn:microsoft.com/office/officeart/2005/8/layout/vList2"/>
    <dgm:cxn modelId="{C3F374C9-25C9-474A-BFAE-AE94394A1DF5}" type="presParOf" srcId="{38C4A5D7-D025-490C-9791-D5B64F31C998}" destId="{9E17E0C1-3C9B-4652-8B4D-C59427504AEA}" srcOrd="0" destOrd="0" presId="urn:microsoft.com/office/officeart/2005/8/layout/vList2"/>
    <dgm:cxn modelId="{AAB8991A-3663-4D97-BD7A-8E158F466B81}" type="presParOf" srcId="{38C4A5D7-D025-490C-9791-D5B64F31C998}" destId="{6C82D1EE-7172-43F3-9369-DF9B03D5AC99}" srcOrd="1" destOrd="0" presId="urn:microsoft.com/office/officeart/2005/8/layout/vList2"/>
    <dgm:cxn modelId="{9901A021-52E2-488D-B677-B0EBB7736DF6}" type="presParOf" srcId="{38C4A5D7-D025-490C-9791-D5B64F31C998}" destId="{C552F366-6C28-42C3-8BB1-5D6985904772}" srcOrd="2" destOrd="0" presId="urn:microsoft.com/office/officeart/2005/8/layout/vList2"/>
    <dgm:cxn modelId="{E447DF78-F9A2-4E7D-99F1-D1581011E4FB}" type="presParOf" srcId="{38C4A5D7-D025-490C-9791-D5B64F31C998}" destId="{96F7376A-7CFB-4E30-AB11-E1B7918C675D}" srcOrd="3" destOrd="0" presId="urn:microsoft.com/office/officeart/2005/8/layout/vList2"/>
    <dgm:cxn modelId="{E3624C1B-ABFF-473F-A4EC-9E8B193043C4}" type="presParOf" srcId="{38C4A5D7-D025-490C-9791-D5B64F31C998}" destId="{6D7AAD0E-91C4-43CB-81A6-A2BDEA1F38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492ED6-D598-443C-B5E5-608F7923CFB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9F50E-B685-4BC1-A925-E5DA6F46AED2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bn-IN" sz="3600" b="1" dirty="0" smtClean="0"/>
            <a:t>    </a:t>
          </a:r>
          <a:r>
            <a:rPr lang="en-US" sz="3600" b="1" dirty="0" err="1" smtClean="0"/>
            <a:t>পরিচিতি</a:t>
          </a:r>
          <a:endParaRPr lang="en-US" sz="3600" b="1" dirty="0"/>
        </a:p>
      </dgm:t>
    </dgm:pt>
    <dgm:pt modelId="{36EBCDAD-BEB8-428D-93C5-DF52C710EF1F}" type="parTrans" cxnId="{4BC2FD20-D667-44EB-B500-B85AD8D911A5}">
      <dgm:prSet/>
      <dgm:spPr/>
      <dgm:t>
        <a:bodyPr/>
        <a:lstStyle/>
        <a:p>
          <a:endParaRPr lang="en-US"/>
        </a:p>
      </dgm:t>
    </dgm:pt>
    <dgm:pt modelId="{6E50677D-3D0E-4BDE-9C0D-3E906182158F}" type="sibTrans" cxnId="{4BC2FD20-D667-44EB-B500-B85AD8D911A5}">
      <dgm:prSet/>
      <dgm:spPr/>
      <dgm:t>
        <a:bodyPr/>
        <a:lstStyle/>
        <a:p>
          <a:endParaRPr lang="en-US"/>
        </a:p>
      </dgm:t>
    </dgm:pt>
    <dgm:pt modelId="{F7313E0C-9CE3-4A15-8E30-86CE8C7B4056}" type="pres">
      <dgm:prSet presAssocID="{9A492ED6-D598-443C-B5E5-608F7923CF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6F6E3-EA51-4395-8734-EF413EFCA5E3}" type="pres">
      <dgm:prSet presAssocID="{CE69F50E-B685-4BC1-A925-E5DA6F46AED2}" presName="parentText" presStyleLbl="node1" presStyleIdx="0" presStyleCnt="1" custScaleX="98809" custScaleY="76112" custLinFactNeighborX="-29" custLinFactNeighborY="-134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2FD20-D667-44EB-B500-B85AD8D911A5}" srcId="{9A492ED6-D598-443C-B5E5-608F7923CFBE}" destId="{CE69F50E-B685-4BC1-A925-E5DA6F46AED2}" srcOrd="0" destOrd="0" parTransId="{36EBCDAD-BEB8-428D-93C5-DF52C710EF1F}" sibTransId="{6E50677D-3D0E-4BDE-9C0D-3E906182158F}"/>
    <dgm:cxn modelId="{F25C9772-03D4-48AA-8805-568C3470B5F8}" type="presOf" srcId="{9A492ED6-D598-443C-B5E5-608F7923CFBE}" destId="{F7313E0C-9CE3-4A15-8E30-86CE8C7B4056}" srcOrd="0" destOrd="0" presId="urn:microsoft.com/office/officeart/2005/8/layout/vList2"/>
    <dgm:cxn modelId="{827DA2A0-1F44-4688-BA4D-9F552BD8062C}" type="presOf" srcId="{CE69F50E-B685-4BC1-A925-E5DA6F46AED2}" destId="{75C6F6E3-EA51-4395-8734-EF413EFCA5E3}" srcOrd="0" destOrd="0" presId="urn:microsoft.com/office/officeart/2005/8/layout/vList2"/>
    <dgm:cxn modelId="{59675F15-9D58-48B7-B796-3F887078E605}" type="presParOf" srcId="{F7313E0C-9CE3-4A15-8E30-86CE8C7B4056}" destId="{75C6F6E3-EA51-4395-8734-EF413EFCA5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8FEFD-EE00-4CE1-84BB-1C3566D3A269}">
      <dsp:nvSpPr>
        <dsp:cNvPr id="0" name=""/>
        <dsp:cNvSpPr/>
      </dsp:nvSpPr>
      <dsp:spPr>
        <a:xfrm>
          <a:off x="0" y="11127"/>
          <a:ext cx="8426547" cy="128700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kern="1200" dirty="0" smtClean="0"/>
            <a:t>        </a:t>
          </a:r>
          <a:r>
            <a:rPr lang="en-US" sz="5500" kern="1200" dirty="0" err="1" smtClean="0"/>
            <a:t>পদার্থ</a:t>
          </a:r>
          <a:r>
            <a:rPr lang="en-US" sz="5500" kern="1200" dirty="0" smtClean="0"/>
            <a:t> </a:t>
          </a:r>
          <a:r>
            <a:rPr lang="bn-IN" sz="5500" kern="1200" dirty="0" smtClean="0"/>
            <a:t>ক্লাসে সবাইকে  স্বাগতম </a:t>
          </a:r>
          <a:endParaRPr lang="en-US" sz="5500" kern="1200" dirty="0"/>
        </a:p>
      </dsp:txBody>
      <dsp:txXfrm>
        <a:off x="62826" y="73953"/>
        <a:ext cx="8300895" cy="116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E0C1-3C9B-4652-8B4D-C59427504AEA}">
      <dsp:nvSpPr>
        <dsp:cNvPr id="0" name=""/>
        <dsp:cNvSpPr/>
      </dsp:nvSpPr>
      <dsp:spPr>
        <a:xfrm>
          <a:off x="0" y="93077"/>
          <a:ext cx="3633788" cy="730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শ্রেনীঃ </a:t>
          </a:r>
          <a:r>
            <a:rPr lang="en-US" sz="2800" kern="1200" dirty="0" err="1" smtClean="0"/>
            <a:t>নবম</a:t>
          </a:r>
          <a:r>
            <a:rPr lang="en-US" sz="2800" kern="1200" dirty="0" smtClean="0"/>
            <a:t> - </a:t>
          </a:r>
          <a:r>
            <a:rPr lang="bn-IN" sz="2800" kern="1200" dirty="0" smtClean="0"/>
            <a:t>দশম  </a:t>
          </a:r>
          <a:endParaRPr lang="en-US" sz="2800" kern="1200" dirty="0"/>
        </a:p>
      </dsp:txBody>
      <dsp:txXfrm>
        <a:off x="35640" y="128717"/>
        <a:ext cx="3562508" cy="658800"/>
      </dsp:txXfrm>
    </dsp:sp>
    <dsp:sp modelId="{C552F366-6C28-42C3-8BB1-5D6985904772}">
      <dsp:nvSpPr>
        <dsp:cNvPr id="0" name=""/>
        <dsp:cNvSpPr/>
      </dsp:nvSpPr>
      <dsp:spPr>
        <a:xfrm>
          <a:off x="0" y="865271"/>
          <a:ext cx="3633788" cy="73008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বিষয়ঃ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পদার্থ</a:t>
          </a:r>
          <a:endParaRPr lang="en-US" sz="2800" kern="1200" dirty="0"/>
        </a:p>
      </dsp:txBody>
      <dsp:txXfrm>
        <a:off x="35640" y="900911"/>
        <a:ext cx="3562508" cy="658800"/>
      </dsp:txXfrm>
    </dsp:sp>
    <dsp:sp modelId="{6D7AAD0E-91C4-43CB-81A6-A2BDEA1F3886}">
      <dsp:nvSpPr>
        <dsp:cNvPr id="0" name=""/>
        <dsp:cNvSpPr/>
      </dsp:nvSpPr>
      <dsp:spPr>
        <a:xfrm>
          <a:off x="0" y="1702080"/>
          <a:ext cx="3633788" cy="7300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অধ্যায়ঃএকাদশ </a:t>
          </a:r>
          <a:endParaRPr lang="en-US" sz="2800" kern="1200" dirty="0"/>
        </a:p>
      </dsp:txBody>
      <dsp:txXfrm>
        <a:off x="35640" y="1737720"/>
        <a:ext cx="3562508" cy="65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E0C1-3C9B-4652-8B4D-C59427504AEA}">
      <dsp:nvSpPr>
        <dsp:cNvPr id="0" name=""/>
        <dsp:cNvSpPr/>
      </dsp:nvSpPr>
      <dsp:spPr>
        <a:xfrm>
          <a:off x="0" y="0"/>
          <a:ext cx="3721894" cy="71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বেনজীর আহমেদ  </a:t>
          </a:r>
          <a:endParaRPr lang="en-US" sz="2800" kern="1200" dirty="0"/>
        </a:p>
      </dsp:txBody>
      <dsp:txXfrm>
        <a:off x="34726" y="34726"/>
        <a:ext cx="3652442" cy="641908"/>
      </dsp:txXfrm>
    </dsp:sp>
    <dsp:sp modelId="{C552F366-6C28-42C3-8BB1-5D6985904772}">
      <dsp:nvSpPr>
        <dsp:cNvPr id="0" name=""/>
        <dsp:cNvSpPr/>
      </dsp:nvSpPr>
      <dsp:spPr>
        <a:xfrm>
          <a:off x="0" y="825419"/>
          <a:ext cx="3721894" cy="7113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সহকারী শিক্ষক(ভৌত বিজ্ঞান) </a:t>
          </a:r>
          <a:endParaRPr lang="en-US" sz="2800" kern="1200" dirty="0"/>
        </a:p>
      </dsp:txBody>
      <dsp:txXfrm>
        <a:off x="34726" y="860145"/>
        <a:ext cx="3652442" cy="641908"/>
      </dsp:txXfrm>
    </dsp:sp>
    <dsp:sp modelId="{6D7AAD0E-91C4-43CB-81A6-A2BDEA1F3886}">
      <dsp:nvSpPr>
        <dsp:cNvPr id="0" name=""/>
        <dsp:cNvSpPr/>
      </dsp:nvSpPr>
      <dsp:spPr>
        <a:xfrm>
          <a:off x="0" y="1650839"/>
          <a:ext cx="3721894" cy="711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ফয়জাবাদ উচ্চ বিদ্যালয় ,বাহুবল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34726" y="1685565"/>
        <a:ext cx="3652442" cy="641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6F6E3-EA51-4395-8734-EF413EFCA5E3}">
      <dsp:nvSpPr>
        <dsp:cNvPr id="0" name=""/>
        <dsp:cNvSpPr/>
      </dsp:nvSpPr>
      <dsp:spPr>
        <a:xfrm>
          <a:off x="15535" y="0"/>
          <a:ext cx="2709743" cy="92613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/>
            <a:t>    </a:t>
          </a:r>
          <a:r>
            <a:rPr lang="en-US" sz="3600" b="1" kern="1200" dirty="0" err="1" smtClean="0"/>
            <a:t>পরিচিতি</a:t>
          </a:r>
          <a:endParaRPr lang="en-US" sz="3600" b="1" kern="1200" dirty="0"/>
        </a:p>
      </dsp:txBody>
      <dsp:txXfrm>
        <a:off x="60745" y="45210"/>
        <a:ext cx="2619323" cy="83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97E83-E9DA-4D24-895F-403106B46859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6CE5D-28AA-45EC-9C10-9A8A5343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34860-9B58-4507-86D5-6C55E053B0A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3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CE5D-28AA-45EC-9C10-9A8A534380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CE5D-28AA-45EC-9C10-9A8A534380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0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7819-C8B7-48F8-9619-BC11C88BE9D2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F0F9-D188-48BA-8749-EE8EB6A61C96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7A7A-1156-48D5-8C51-C7B20155C0F7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5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B9B7-8E93-4547-8C99-ABC73C19837C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CE75-4DCA-4ED9-AAE1-BB1836D2DA55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2FD6-9EEB-4A17-96DB-E6B59774947D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25A7-E0CF-4BDE-9BB7-A40A8A9099BB}" type="datetime1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ECFF-9228-45B7-B7C1-ADAEE5573323}" type="datetime1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7BB2-9427-4D1A-B8B8-06C7E1C7C6D4}" type="datetime1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6C6-53F1-4B14-A3E0-A4A375F955B3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8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C933-22B5-4AB5-87FB-41B3A5AE9C74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CAFC-A73A-4DAE-B66E-348D4E9A3E3C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E4F2-8571-447F-B362-AE67C60A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Relationship Id="rId14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9179275"/>
              </p:ext>
            </p:extLst>
          </p:nvPr>
        </p:nvGraphicFramePr>
        <p:xfrm>
          <a:off x="1882727" y="76199"/>
          <a:ext cx="8426547" cy="130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4" y="1537856"/>
            <a:ext cx="8007927" cy="4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বর্তনীর</a:t>
            </a:r>
            <a:r>
              <a:rPr lang="en-US" b="1" dirty="0" smtClean="0"/>
              <a:t> </a:t>
            </a:r>
            <a:r>
              <a:rPr lang="en-US" b="1" dirty="0" err="1" smtClean="0"/>
              <a:t>রোধ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072400"/>
            <a:ext cx="1163781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s-IN" sz="2800" b="1" dirty="0"/>
              <a:t>রোধ</a:t>
            </a:r>
            <a:r>
              <a:rPr lang="as-IN" sz="2800" dirty="0"/>
              <a:t> হচ্ছে বিদ্যুৎ পরিবাহীর ধর্ম। বিদ্যুৎ পরিবাহীর যে ধর্মের জন্য এর মধ্য </a:t>
            </a:r>
            <a:r>
              <a:rPr lang="as-IN" sz="2800" dirty="0" smtClean="0"/>
              <a:t>দি</a:t>
            </a:r>
            <a:r>
              <a:rPr lang="bn-IN" sz="2800" dirty="0" smtClean="0"/>
              <a:t>য়ে</a:t>
            </a:r>
            <a:r>
              <a:rPr lang="as-IN" sz="2800" dirty="0" smtClean="0"/>
              <a:t> পরিবাহিত</a:t>
            </a:r>
            <a:r>
              <a:rPr lang="bn-IN" sz="2800" dirty="0"/>
              <a:t> </a:t>
            </a:r>
            <a:r>
              <a:rPr lang="as-IN" sz="2800" dirty="0"/>
              <a:t>ত</a:t>
            </a:r>
            <a:r>
              <a:rPr lang="bn-IN" sz="2800" dirty="0"/>
              <a:t>ড়ি</a:t>
            </a:r>
            <a:r>
              <a:rPr lang="as-IN" sz="2800" dirty="0" smtClean="0"/>
              <a:t>ৎ</a:t>
            </a:r>
            <a:r>
              <a:rPr lang="bn-IN" sz="2800" dirty="0" smtClean="0"/>
              <a:t> </a:t>
            </a:r>
            <a:r>
              <a:rPr lang="as-IN" sz="2800" dirty="0" smtClean="0"/>
              <a:t>প্রবাহ</a:t>
            </a:r>
            <a:r>
              <a:rPr lang="as-IN" sz="2800" dirty="0"/>
              <a:t> বাধাগ্রস্থ </a:t>
            </a:r>
            <a:r>
              <a:rPr lang="as-IN" sz="2800" dirty="0" smtClean="0"/>
              <a:t>হ</a:t>
            </a:r>
            <a:r>
              <a:rPr lang="bn-IN" sz="2800" dirty="0"/>
              <a:t>য়</a:t>
            </a:r>
            <a:r>
              <a:rPr lang="as-IN" sz="2800" dirty="0" smtClean="0"/>
              <a:t> </a:t>
            </a:r>
            <a:r>
              <a:rPr lang="as-IN" sz="2800" dirty="0"/>
              <a:t>বা বিঘ্নিত </a:t>
            </a:r>
            <a:r>
              <a:rPr lang="as-IN" sz="2800" dirty="0" smtClean="0"/>
              <a:t>হ</a:t>
            </a:r>
            <a:r>
              <a:rPr lang="bn-IN" sz="2800" dirty="0" smtClean="0"/>
              <a:t>য়</a:t>
            </a:r>
            <a:r>
              <a:rPr lang="as-IN" sz="2800" dirty="0" smtClean="0"/>
              <a:t> </a:t>
            </a:r>
            <a:r>
              <a:rPr lang="as-IN" sz="2800" dirty="0"/>
              <a:t>তাকে রোধ বলে। রোধের এসআই একক ও'ম, একে গ্রীক চিহ্ন ওমেগা </a:t>
            </a:r>
            <a:r>
              <a:rPr lang="as-IN" sz="2800" dirty="0" smtClean="0"/>
              <a:t>দ্বারা </a:t>
            </a:r>
            <a:r>
              <a:rPr lang="as-IN" sz="2800" dirty="0"/>
              <a:t>সূচিত করা </a:t>
            </a:r>
            <a:r>
              <a:rPr lang="as-IN" sz="2800" dirty="0" smtClean="0"/>
              <a:t>হ</a:t>
            </a:r>
            <a:r>
              <a:rPr lang="bn-IN" sz="2800" dirty="0"/>
              <a:t>য়</a:t>
            </a:r>
            <a:r>
              <a:rPr lang="as-IN" sz="2800" dirty="0" smtClean="0"/>
              <a:t>। </a:t>
            </a:r>
            <a:r>
              <a:rPr lang="as-IN" sz="2800" dirty="0"/>
              <a:t>বৈদ্যুতিক যন্ত্রে প্রবাহ </a:t>
            </a:r>
            <a:r>
              <a:rPr lang="as-IN" sz="2800" dirty="0" smtClean="0"/>
              <a:t>ন</a:t>
            </a:r>
            <a:r>
              <a:rPr lang="bn-IN" sz="2800" dirty="0" smtClean="0"/>
              <a:t>িয়</a:t>
            </a:r>
            <a:r>
              <a:rPr lang="as-IN" sz="2800" dirty="0" smtClean="0"/>
              <a:t>ন্ত্রণ </a:t>
            </a:r>
            <a:r>
              <a:rPr lang="as-IN" sz="2800" dirty="0"/>
              <a:t>করার জন্য রোধ ব্যবহার করা </a:t>
            </a:r>
            <a:r>
              <a:rPr lang="as-IN" sz="2800" dirty="0" smtClean="0"/>
              <a:t>হ</a:t>
            </a:r>
            <a:r>
              <a:rPr lang="bn-IN" sz="2800" dirty="0" smtClean="0"/>
              <a:t>য় </a:t>
            </a:r>
            <a:r>
              <a:rPr lang="as-IN" sz="2800" dirty="0" smtClean="0"/>
              <a:t>। </a:t>
            </a:r>
            <a:r>
              <a:rPr lang="as-IN" sz="2800" dirty="0"/>
              <a:t>নির্দিষ্ট </a:t>
            </a:r>
            <a:r>
              <a:rPr lang="as-IN" sz="2800" dirty="0" smtClean="0"/>
              <a:t>উষ্ণতা</a:t>
            </a:r>
            <a:r>
              <a:rPr lang="bn-IN" sz="2800" dirty="0" smtClean="0"/>
              <a:t>য়</a:t>
            </a:r>
            <a:r>
              <a:rPr lang="as-IN" sz="2800" dirty="0" smtClean="0"/>
              <a:t> </a:t>
            </a:r>
            <a:r>
              <a:rPr lang="as-IN" sz="2800" dirty="0"/>
              <a:t>যে কোন পরিবাহীর রোধ এর দৈর্ঘ্যের সমানুপাতিক এবং এর প্রস্থচ্ছেদের ব্যস্তানুপাতিক। অতিপরিবাহী (সুপার কন্ডাক্টর) </a:t>
            </a:r>
            <a:r>
              <a:rPr lang="as-IN" sz="2800" dirty="0" smtClean="0"/>
              <a:t>ছা</a:t>
            </a:r>
            <a:r>
              <a:rPr lang="bn-IN" sz="2800" dirty="0" smtClean="0"/>
              <a:t>ড়া</a:t>
            </a:r>
            <a:r>
              <a:rPr lang="as-IN" sz="2800" dirty="0" smtClean="0"/>
              <a:t> </a:t>
            </a:r>
            <a:r>
              <a:rPr lang="as-IN" sz="2800" dirty="0"/>
              <a:t>সব পরিবাহীরই কিছু না কিছু রোধ আছে, তা যত ক্ষুদ্রই হোক না কেন। কোন নির্দিষ্ট </a:t>
            </a:r>
            <a:r>
              <a:rPr lang="as-IN" sz="2800" dirty="0" smtClean="0"/>
              <a:t>তাপমাত্রা</a:t>
            </a:r>
            <a:r>
              <a:rPr lang="bn-IN" sz="2800" dirty="0" smtClean="0"/>
              <a:t>য়</a:t>
            </a:r>
            <a:r>
              <a:rPr lang="as-IN" sz="2800" dirty="0" smtClean="0"/>
              <a:t> </a:t>
            </a:r>
            <a:r>
              <a:rPr lang="as-IN" sz="2800" dirty="0"/>
              <a:t>কোন পরিবাহীর দুই প্রান্তের বিভব পার্থক্য ও এর মধ্য </a:t>
            </a:r>
            <a:r>
              <a:rPr lang="as-IN" sz="2800" dirty="0" smtClean="0"/>
              <a:t>দি</a:t>
            </a:r>
            <a:r>
              <a:rPr lang="bn-IN" sz="2800" dirty="0" smtClean="0"/>
              <a:t>য়ে</a:t>
            </a:r>
            <a:r>
              <a:rPr lang="as-IN" sz="2800" dirty="0" smtClean="0"/>
              <a:t> </a:t>
            </a:r>
            <a:r>
              <a:rPr lang="as-IN" sz="2800" dirty="0"/>
              <a:t>প্রবাহিত </a:t>
            </a:r>
            <a:r>
              <a:rPr lang="as-IN" sz="2800" dirty="0" smtClean="0"/>
              <a:t>ত</a:t>
            </a:r>
            <a:r>
              <a:rPr lang="bn-IN" sz="2800" dirty="0" smtClean="0"/>
              <a:t>ড়ি</a:t>
            </a:r>
            <a:r>
              <a:rPr lang="as-IN" sz="2800" dirty="0" smtClean="0"/>
              <a:t>ৎ </a:t>
            </a:r>
            <a:r>
              <a:rPr lang="as-IN" sz="2800" dirty="0"/>
              <a:t>প্রবাহের অনুপাত দ্বারা ঐ </a:t>
            </a:r>
            <a:r>
              <a:rPr lang="as-IN" sz="2800" dirty="0" smtClean="0"/>
              <a:t>তাপমাত্রা</a:t>
            </a:r>
            <a:r>
              <a:rPr lang="bn-IN" sz="2800" dirty="0" smtClean="0"/>
              <a:t>য়</a:t>
            </a:r>
            <a:r>
              <a:rPr lang="as-IN" sz="2800" dirty="0" smtClean="0"/>
              <a:t> </a:t>
            </a:r>
            <a:r>
              <a:rPr lang="as-IN" sz="2800" dirty="0"/>
              <a:t>ঐ পরিবাহীর রোধ পরিমাপ করা </a:t>
            </a:r>
            <a:r>
              <a:rPr lang="as-IN" sz="2800" dirty="0" smtClean="0"/>
              <a:t>যা</a:t>
            </a:r>
            <a:r>
              <a:rPr lang="bn-IN" sz="2800" dirty="0" smtClean="0"/>
              <a:t>য়</a:t>
            </a:r>
            <a:r>
              <a:rPr lang="as-IN" sz="2800" dirty="0" smtClean="0"/>
              <a:t>। </a:t>
            </a:r>
            <a:r>
              <a:rPr lang="as-IN" sz="2800" dirty="0"/>
              <a:t>রোধ পরিমাপের জন্য নিম্নোক্ত সূত্র ব্যবহার করা </a:t>
            </a:r>
            <a:r>
              <a:rPr lang="as-IN" sz="2800" dirty="0" smtClean="0"/>
              <a:t>হ</a:t>
            </a:r>
            <a:r>
              <a:rPr lang="bn-IN" sz="2800" dirty="0" smtClean="0"/>
              <a:t>য়</a:t>
            </a:r>
            <a:r>
              <a:rPr lang="as-IN" sz="2800" dirty="0" smtClean="0"/>
              <a:t> </a:t>
            </a:r>
            <a:r>
              <a:rPr lang="as-IN" sz="2800" dirty="0"/>
              <a:t>যা মূলতঃ ও'মের সূত্রের </a:t>
            </a:r>
            <a:r>
              <a:rPr lang="as-IN" sz="2800" dirty="0" smtClean="0"/>
              <a:t>ভিন্নরূপঃ</a:t>
            </a:r>
            <a:r>
              <a:rPr lang="bn-IN" sz="2800" dirty="0" smtClean="0"/>
              <a:t> </a:t>
            </a:r>
            <a:endParaRPr lang="as-IN" sz="2800" dirty="0"/>
          </a:p>
          <a:p>
            <a:pPr marL="0" indent="0">
              <a:buNone/>
            </a:pPr>
            <a:r>
              <a:rPr lang="as-IN" sz="2800" dirty="0" smtClean="0"/>
              <a:t>কোন </a:t>
            </a:r>
            <a:r>
              <a:rPr lang="as-IN" sz="2800" dirty="0"/>
              <a:t>পরিবাহকের দুই প্রান্তের বিভব পার্থক্য ১ ভোল্ট হলে যদি তার মধ্য </a:t>
            </a:r>
            <a:r>
              <a:rPr lang="as-IN" sz="2800" dirty="0" smtClean="0"/>
              <a:t>দি</a:t>
            </a:r>
            <a:r>
              <a:rPr lang="bn-IN" sz="2800" dirty="0" smtClean="0"/>
              <a:t>য়ে</a:t>
            </a:r>
            <a:r>
              <a:rPr lang="as-IN" sz="2800" dirty="0" smtClean="0"/>
              <a:t> </a:t>
            </a:r>
            <a:r>
              <a:rPr lang="as-IN" sz="2800" dirty="0"/>
              <a:t>১ </a:t>
            </a:r>
            <a:r>
              <a:rPr lang="as-IN" sz="2800" dirty="0" smtClean="0"/>
              <a:t>অ্যাম্পি</a:t>
            </a:r>
            <a:r>
              <a:rPr lang="bn-IN" sz="2800" dirty="0" smtClean="0"/>
              <a:t>য়া</a:t>
            </a:r>
            <a:r>
              <a:rPr lang="as-IN" sz="2800" dirty="0" smtClean="0"/>
              <a:t>র</a:t>
            </a:r>
            <a:r>
              <a:rPr lang="as-IN" sz="2800" dirty="0"/>
              <a:t> </a:t>
            </a:r>
            <a:r>
              <a:rPr lang="as-IN" sz="2800" dirty="0" smtClean="0"/>
              <a:t>ত</a:t>
            </a:r>
            <a:r>
              <a:rPr lang="bn-IN" sz="2800" dirty="0" smtClean="0"/>
              <a:t>ড়ি</a:t>
            </a:r>
            <a:r>
              <a:rPr lang="as-IN" sz="2800" dirty="0" smtClean="0"/>
              <a:t>ৎ </a:t>
            </a:r>
            <a:r>
              <a:rPr lang="as-IN" sz="2800" dirty="0"/>
              <a:t>প্রবাহ প্রবাহিত </a:t>
            </a:r>
            <a:r>
              <a:rPr lang="as-IN" sz="2800" dirty="0" smtClean="0"/>
              <a:t>হ</a:t>
            </a:r>
            <a:r>
              <a:rPr lang="bn-IN" sz="2800" dirty="0" smtClean="0"/>
              <a:t>য়</a:t>
            </a:r>
            <a:r>
              <a:rPr lang="as-IN" sz="2800" dirty="0" smtClean="0"/>
              <a:t> </a:t>
            </a:r>
            <a:r>
              <a:rPr lang="as-IN" sz="2800" dirty="0"/>
              <a:t>তবে ঐ পরিবাহীর রোধকে ১ ও'ম বলে।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91" y="5445963"/>
            <a:ext cx="5749447" cy="757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0659" y="6277311"/>
            <a:ext cx="367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as-IN" sz="2800" dirty="0" smtClean="0"/>
              <a:t>একটি ৬০</a:t>
            </a:r>
            <a:r>
              <a:rPr lang="bn-IN" sz="2800" dirty="0" smtClean="0"/>
              <a:t> ওহম</a:t>
            </a:r>
            <a:r>
              <a:rPr lang="el-GR" sz="2800" dirty="0"/>
              <a:t> </a:t>
            </a:r>
            <a:r>
              <a:rPr lang="as-IN" sz="2800" dirty="0"/>
              <a:t>রোধক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93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তুল্য</a:t>
            </a:r>
            <a:r>
              <a:rPr lang="en-US" b="1" dirty="0" smtClean="0"/>
              <a:t> </a:t>
            </a:r>
            <a:r>
              <a:rPr lang="en-US" b="1" dirty="0" err="1" smtClean="0"/>
              <a:t>রোধ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/>
              <a:t>কোন বর্তনীতে বিদ্যমান রোধগুলোর পরিবর্তে যে মানের কোন রোধের জন্য বর্তনীতে বিভব এবং </a:t>
            </a:r>
            <a:r>
              <a:rPr lang="as-IN" dirty="0" smtClean="0"/>
              <a:t>ত</a:t>
            </a:r>
            <a:r>
              <a:rPr lang="bn-IN" dirty="0" smtClean="0"/>
              <a:t>ড়ি</a:t>
            </a:r>
            <a:r>
              <a:rPr lang="as-IN" dirty="0" smtClean="0"/>
              <a:t>ৎ </a:t>
            </a:r>
            <a:r>
              <a:rPr lang="as-IN" dirty="0"/>
              <a:t>প্রবাহ অপরিবর্তিত থাকে , তাকে ঐ বর্তনীর তুল্য রোধ বলে ।</a:t>
            </a:r>
          </a:p>
          <a:p>
            <a:pPr marL="0" indent="0">
              <a:buNone/>
            </a:pPr>
            <a:r>
              <a:rPr lang="as-IN" dirty="0"/>
              <a:t>তুল্য রোধ দুই ধরনের </a:t>
            </a:r>
            <a:r>
              <a:rPr lang="as-IN" dirty="0" smtClean="0"/>
              <a:t>হ</a:t>
            </a:r>
            <a:r>
              <a:rPr lang="bn-IN" dirty="0" smtClean="0"/>
              <a:t>য়ে </a:t>
            </a:r>
            <a:r>
              <a:rPr lang="as-IN" dirty="0" smtClean="0"/>
              <a:t>থাকে</a:t>
            </a:r>
            <a:r>
              <a:rPr lang="en-US" dirty="0" smtClean="0"/>
              <a:t>ঃ</a:t>
            </a:r>
            <a:endParaRPr lang="as-IN" dirty="0"/>
          </a:p>
          <a:p>
            <a:r>
              <a:rPr lang="as-IN" dirty="0"/>
              <a:t>শ্রেনী(অনুক্রমিক) </a:t>
            </a:r>
            <a:r>
              <a:rPr lang="as-IN" dirty="0" smtClean="0"/>
              <a:t>সমবা</a:t>
            </a:r>
            <a:r>
              <a:rPr lang="bn-IN" dirty="0" smtClean="0"/>
              <a:t>য়ে</a:t>
            </a:r>
            <a:r>
              <a:rPr lang="as-IN" dirty="0" smtClean="0"/>
              <a:t>র </a:t>
            </a:r>
            <a:r>
              <a:rPr lang="as-IN" dirty="0"/>
              <a:t>তুল্যরোধ</a:t>
            </a:r>
          </a:p>
          <a:p>
            <a:r>
              <a:rPr lang="as-IN" dirty="0"/>
              <a:t>সমান্তরাল </a:t>
            </a:r>
            <a:r>
              <a:rPr lang="as-IN" dirty="0" smtClean="0"/>
              <a:t>সমবা</a:t>
            </a:r>
            <a:r>
              <a:rPr lang="bn-IN" dirty="0" smtClean="0"/>
              <a:t>য়ে</a:t>
            </a:r>
            <a:r>
              <a:rPr lang="as-IN" dirty="0" smtClean="0"/>
              <a:t>র </a:t>
            </a:r>
            <a:r>
              <a:rPr lang="as-IN" dirty="0"/>
              <a:t>তুল্য রোধ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22238"/>
            <a:ext cx="10972800" cy="1143000"/>
          </a:xfrm>
        </p:spPr>
        <p:txBody>
          <a:bodyPr/>
          <a:lstStyle/>
          <a:p>
            <a:r>
              <a:rPr lang="en-US" b="1" dirty="0" err="1"/>
              <a:t>শ্রেণি</a:t>
            </a:r>
            <a:r>
              <a:rPr lang="en-US" b="1" dirty="0"/>
              <a:t> </a:t>
            </a:r>
            <a:r>
              <a:rPr lang="en-US" b="1" dirty="0" err="1"/>
              <a:t>বর্তনীর</a:t>
            </a:r>
            <a:r>
              <a:rPr lang="en-US" b="1" dirty="0"/>
              <a:t> </a:t>
            </a:r>
            <a:r>
              <a:rPr lang="en-US" b="1" dirty="0" err="1"/>
              <a:t>ক্ষেত্রে</a:t>
            </a:r>
            <a:r>
              <a:rPr lang="en-US" b="1" dirty="0"/>
              <a:t> </a:t>
            </a:r>
            <a:r>
              <a:rPr lang="en-US" b="1" dirty="0" err="1"/>
              <a:t>তুল্য</a:t>
            </a:r>
            <a:r>
              <a:rPr lang="en-US" b="1" dirty="0"/>
              <a:t> </a:t>
            </a:r>
            <a:r>
              <a:rPr lang="en-US" b="1" dirty="0" err="1" smtClean="0"/>
              <a:t>রোধ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25" y="1539925"/>
            <a:ext cx="5473875" cy="246762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http://buphy.bu.edu/~duffy/PY106/9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12" y="5267665"/>
            <a:ext cx="6688899" cy="4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7731" y="4197508"/>
            <a:ext cx="7249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জানি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বর্তনীর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রোধ,R</a:t>
            </a:r>
            <a:r>
              <a:rPr lang="en-US" sz="2800" dirty="0" smtClean="0"/>
              <a:t> </a:t>
            </a:r>
            <a:r>
              <a:rPr lang="en-US" sz="2800" dirty="0"/>
              <a:t>= R</a:t>
            </a:r>
            <a:r>
              <a:rPr lang="en-US" sz="2800" baseline="-25000" dirty="0"/>
              <a:t>1</a:t>
            </a:r>
            <a:r>
              <a:rPr lang="en-US" sz="2800" dirty="0"/>
              <a:t> + R</a:t>
            </a:r>
            <a:r>
              <a:rPr lang="en-US" sz="2800" baseline="-25000" dirty="0"/>
              <a:t>2</a:t>
            </a:r>
            <a:r>
              <a:rPr lang="en-US" sz="2800" dirty="0"/>
              <a:t> + R</a:t>
            </a:r>
            <a:r>
              <a:rPr lang="en-US" sz="2800" baseline="-25000" dirty="0"/>
              <a:t>3</a:t>
            </a:r>
            <a:r>
              <a:rPr lang="en-US" sz="2800" dirty="0"/>
              <a:t> + ...</a:t>
            </a:r>
          </a:p>
        </p:txBody>
      </p:sp>
    </p:spTree>
    <p:extLst>
      <p:ext uri="{BB962C8B-B14F-4D97-AF65-F5344CB8AC3E}">
        <p14:creationId xmlns:p14="http://schemas.microsoft.com/office/powerpoint/2010/main" val="41326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জোড়ায়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bn-IN" b="1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বর্তনীর</a:t>
            </a:r>
            <a:r>
              <a:rPr lang="en-US" dirty="0" smtClean="0"/>
              <a:t> </a:t>
            </a:r>
            <a:r>
              <a:rPr lang="en-US" dirty="0" err="1"/>
              <a:t>তুল্য</a:t>
            </a:r>
            <a:r>
              <a:rPr lang="en-US" dirty="0"/>
              <a:t> </a:t>
            </a:r>
            <a:r>
              <a:rPr lang="en-US" dirty="0" err="1" smtClean="0"/>
              <a:t>রোধ</a:t>
            </a:r>
            <a:r>
              <a:rPr lang="en-US" dirty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6"/>
          <p:cNvGrpSpPr/>
          <p:nvPr/>
        </p:nvGrpSpPr>
        <p:grpSpPr>
          <a:xfrm>
            <a:off x="1294609" y="2193324"/>
            <a:ext cx="5906295" cy="2566362"/>
            <a:chOff x="1294606" y="1022349"/>
            <a:chExt cx="6553994" cy="4337149"/>
          </a:xfrm>
        </p:grpSpPr>
        <p:grpSp>
          <p:nvGrpSpPr>
            <p:cNvPr id="8" name="Group 65"/>
            <p:cNvGrpSpPr/>
            <p:nvPr/>
          </p:nvGrpSpPr>
          <p:grpSpPr>
            <a:xfrm>
              <a:off x="1294606" y="1676400"/>
              <a:ext cx="6553994" cy="2743994"/>
              <a:chOff x="1294606" y="1676400"/>
              <a:chExt cx="6553994" cy="2743994"/>
            </a:xfrm>
          </p:grpSpPr>
          <p:grpSp>
            <p:nvGrpSpPr>
              <p:cNvPr id="20" name="Group 54"/>
              <p:cNvGrpSpPr/>
              <p:nvPr/>
            </p:nvGrpSpPr>
            <p:grpSpPr>
              <a:xfrm>
                <a:off x="1295400" y="4038600"/>
                <a:ext cx="6553200" cy="381794"/>
                <a:chOff x="1295400" y="4038600"/>
                <a:chExt cx="6553200" cy="381794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2705100" y="4228306"/>
                  <a:ext cx="228600" cy="158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53"/>
                <p:cNvGrpSpPr/>
                <p:nvPr/>
              </p:nvGrpSpPr>
              <p:grpSpPr>
                <a:xfrm>
                  <a:off x="1295400" y="4038600"/>
                  <a:ext cx="6553200" cy="381794"/>
                  <a:chOff x="1295400" y="4038600"/>
                  <a:chExt cx="6553200" cy="381794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 rot="5400000">
                    <a:off x="3047206" y="4191000"/>
                    <a:ext cx="152400" cy="1588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" name="Group 31"/>
                  <p:cNvGrpSpPr/>
                  <p:nvPr/>
                </p:nvGrpSpPr>
                <p:grpSpPr>
                  <a:xfrm>
                    <a:off x="1295400" y="4038600"/>
                    <a:ext cx="6553200" cy="381794"/>
                    <a:chOff x="1295400" y="4038600"/>
                    <a:chExt cx="6553200" cy="381794"/>
                  </a:xfrm>
                </p:grpSpPr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1295400" y="4191000"/>
                      <a:ext cx="1371600" cy="1588"/>
                    </a:xfrm>
                    <a:prstGeom prst="line">
                      <a:avLst/>
                    </a:prstGeom>
                    <a:ln w="5715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5400000">
                      <a:off x="2476500" y="4229100"/>
                      <a:ext cx="381000" cy="158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5400000">
                      <a:off x="2780506" y="4228306"/>
                      <a:ext cx="381000" cy="158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3124200" y="4191000"/>
                      <a:ext cx="990600" cy="1588"/>
                    </a:xfrm>
                    <a:prstGeom prst="line">
                      <a:avLst/>
                    </a:prstGeom>
                    <a:ln w="5715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Double Bracket 37"/>
                    <p:cNvSpPr/>
                    <p:nvPr/>
                  </p:nvSpPr>
                  <p:spPr>
                    <a:xfrm>
                      <a:off x="4114800" y="4114800"/>
                      <a:ext cx="457200" cy="228600"/>
                    </a:xfrm>
                    <a:prstGeom prst="bracketPair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4572000" y="4191000"/>
                      <a:ext cx="3276600" cy="1588"/>
                    </a:xfrm>
                    <a:prstGeom prst="line">
                      <a:avLst/>
                    </a:prstGeom>
                    <a:ln w="57150">
                      <a:solidFill>
                        <a:srgbClr val="92D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190103" y="3085703"/>
                <a:ext cx="2209800" cy="794"/>
              </a:xfrm>
              <a:prstGeom prst="line">
                <a:avLst/>
              </a:prstGeom>
              <a:ln w="57150">
                <a:solidFill>
                  <a:srgbClr val="31D1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6743303" y="3085703"/>
                <a:ext cx="2209800" cy="794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295400" y="1981200"/>
                <a:ext cx="1371600" cy="158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200400" y="1981200"/>
                <a:ext cx="914400" cy="158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648200" y="1981200"/>
                <a:ext cx="1447800" cy="1172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2630658" y="1752600"/>
                <a:ext cx="569742" cy="304800"/>
              </a:xfrm>
              <a:custGeom>
                <a:avLst/>
                <a:gdLst>
                  <a:gd name="connsiteX0" fmla="*/ 0 w 464234"/>
                  <a:gd name="connsiteY0" fmla="*/ 199292 h 215704"/>
                  <a:gd name="connsiteX1" fmla="*/ 70339 w 464234"/>
                  <a:gd name="connsiteY1" fmla="*/ 16412 h 215704"/>
                  <a:gd name="connsiteX2" fmla="*/ 154745 w 464234"/>
                  <a:gd name="connsiteY2" fmla="*/ 199292 h 215704"/>
                  <a:gd name="connsiteX3" fmla="*/ 239151 w 464234"/>
                  <a:gd name="connsiteY3" fmla="*/ 2344 h 215704"/>
                  <a:gd name="connsiteX4" fmla="*/ 323557 w 464234"/>
                  <a:gd name="connsiteY4" fmla="*/ 213359 h 215704"/>
                  <a:gd name="connsiteX5" fmla="*/ 393896 w 464234"/>
                  <a:gd name="connsiteY5" fmla="*/ 16412 h 215704"/>
                  <a:gd name="connsiteX6" fmla="*/ 464234 w 464234"/>
                  <a:gd name="connsiteY6" fmla="*/ 199292 h 215704"/>
                  <a:gd name="connsiteX7" fmla="*/ 464234 w 464234"/>
                  <a:gd name="connsiteY7" fmla="*/ 199292 h 21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234" h="215704">
                    <a:moveTo>
                      <a:pt x="0" y="199292"/>
                    </a:moveTo>
                    <a:cubicBezTo>
                      <a:pt x="22274" y="107852"/>
                      <a:pt x="44548" y="16412"/>
                      <a:pt x="70339" y="16412"/>
                    </a:cubicBezTo>
                    <a:cubicBezTo>
                      <a:pt x="96130" y="16412"/>
                      <a:pt x="126610" y="201637"/>
                      <a:pt x="154745" y="199292"/>
                    </a:cubicBezTo>
                    <a:cubicBezTo>
                      <a:pt x="182880" y="196947"/>
                      <a:pt x="211016" y="0"/>
                      <a:pt x="239151" y="2344"/>
                    </a:cubicBezTo>
                    <a:cubicBezTo>
                      <a:pt x="267286" y="4689"/>
                      <a:pt x="297766" y="211014"/>
                      <a:pt x="323557" y="213359"/>
                    </a:cubicBezTo>
                    <a:cubicBezTo>
                      <a:pt x="349348" y="215704"/>
                      <a:pt x="370450" y="18757"/>
                      <a:pt x="393896" y="16412"/>
                    </a:cubicBezTo>
                    <a:cubicBezTo>
                      <a:pt x="417342" y="14068"/>
                      <a:pt x="464234" y="199292"/>
                      <a:pt x="464234" y="199292"/>
                    </a:cubicBezTo>
                    <a:lnTo>
                      <a:pt x="464234" y="199292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114800" y="1676400"/>
                <a:ext cx="533400" cy="381000"/>
              </a:xfrm>
              <a:custGeom>
                <a:avLst/>
                <a:gdLst>
                  <a:gd name="connsiteX0" fmla="*/ 0 w 464234"/>
                  <a:gd name="connsiteY0" fmla="*/ 199292 h 215704"/>
                  <a:gd name="connsiteX1" fmla="*/ 70339 w 464234"/>
                  <a:gd name="connsiteY1" fmla="*/ 16412 h 215704"/>
                  <a:gd name="connsiteX2" fmla="*/ 154745 w 464234"/>
                  <a:gd name="connsiteY2" fmla="*/ 199292 h 215704"/>
                  <a:gd name="connsiteX3" fmla="*/ 239151 w 464234"/>
                  <a:gd name="connsiteY3" fmla="*/ 2344 h 215704"/>
                  <a:gd name="connsiteX4" fmla="*/ 323557 w 464234"/>
                  <a:gd name="connsiteY4" fmla="*/ 213359 h 215704"/>
                  <a:gd name="connsiteX5" fmla="*/ 393896 w 464234"/>
                  <a:gd name="connsiteY5" fmla="*/ 16412 h 215704"/>
                  <a:gd name="connsiteX6" fmla="*/ 464234 w 464234"/>
                  <a:gd name="connsiteY6" fmla="*/ 199292 h 215704"/>
                  <a:gd name="connsiteX7" fmla="*/ 464234 w 464234"/>
                  <a:gd name="connsiteY7" fmla="*/ 199292 h 21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234" h="215704">
                    <a:moveTo>
                      <a:pt x="0" y="199292"/>
                    </a:moveTo>
                    <a:cubicBezTo>
                      <a:pt x="22274" y="107852"/>
                      <a:pt x="44548" y="16412"/>
                      <a:pt x="70339" y="16412"/>
                    </a:cubicBezTo>
                    <a:cubicBezTo>
                      <a:pt x="96130" y="16412"/>
                      <a:pt x="126610" y="201637"/>
                      <a:pt x="154745" y="199292"/>
                    </a:cubicBezTo>
                    <a:cubicBezTo>
                      <a:pt x="182880" y="196947"/>
                      <a:pt x="211016" y="0"/>
                      <a:pt x="239151" y="2344"/>
                    </a:cubicBezTo>
                    <a:cubicBezTo>
                      <a:pt x="267286" y="4689"/>
                      <a:pt x="297766" y="211014"/>
                      <a:pt x="323557" y="213359"/>
                    </a:cubicBezTo>
                    <a:cubicBezTo>
                      <a:pt x="349348" y="215704"/>
                      <a:pt x="370450" y="18757"/>
                      <a:pt x="393896" y="16412"/>
                    </a:cubicBezTo>
                    <a:cubicBezTo>
                      <a:pt x="417342" y="14068"/>
                      <a:pt x="464234" y="199292"/>
                      <a:pt x="464234" y="199292"/>
                    </a:cubicBezTo>
                    <a:lnTo>
                      <a:pt x="464234" y="199292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6553200" y="1981200"/>
                <a:ext cx="1295400" cy="1172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>
                <a:off x="6096000" y="1752600"/>
                <a:ext cx="457200" cy="304800"/>
              </a:xfrm>
              <a:custGeom>
                <a:avLst/>
                <a:gdLst>
                  <a:gd name="connsiteX0" fmla="*/ 0 w 464234"/>
                  <a:gd name="connsiteY0" fmla="*/ 199292 h 215704"/>
                  <a:gd name="connsiteX1" fmla="*/ 70339 w 464234"/>
                  <a:gd name="connsiteY1" fmla="*/ 16412 h 215704"/>
                  <a:gd name="connsiteX2" fmla="*/ 154745 w 464234"/>
                  <a:gd name="connsiteY2" fmla="*/ 199292 h 215704"/>
                  <a:gd name="connsiteX3" fmla="*/ 239151 w 464234"/>
                  <a:gd name="connsiteY3" fmla="*/ 2344 h 215704"/>
                  <a:gd name="connsiteX4" fmla="*/ 323557 w 464234"/>
                  <a:gd name="connsiteY4" fmla="*/ 213359 h 215704"/>
                  <a:gd name="connsiteX5" fmla="*/ 393896 w 464234"/>
                  <a:gd name="connsiteY5" fmla="*/ 16412 h 215704"/>
                  <a:gd name="connsiteX6" fmla="*/ 464234 w 464234"/>
                  <a:gd name="connsiteY6" fmla="*/ 199292 h 215704"/>
                  <a:gd name="connsiteX7" fmla="*/ 464234 w 464234"/>
                  <a:gd name="connsiteY7" fmla="*/ 199292 h 21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4234" h="215704">
                    <a:moveTo>
                      <a:pt x="0" y="199292"/>
                    </a:moveTo>
                    <a:cubicBezTo>
                      <a:pt x="22274" y="107852"/>
                      <a:pt x="44548" y="16412"/>
                      <a:pt x="70339" y="16412"/>
                    </a:cubicBezTo>
                    <a:cubicBezTo>
                      <a:pt x="96130" y="16412"/>
                      <a:pt x="126610" y="201637"/>
                      <a:pt x="154745" y="199292"/>
                    </a:cubicBezTo>
                    <a:cubicBezTo>
                      <a:pt x="182880" y="196947"/>
                      <a:pt x="211016" y="0"/>
                      <a:pt x="239151" y="2344"/>
                    </a:cubicBezTo>
                    <a:cubicBezTo>
                      <a:pt x="267286" y="4689"/>
                      <a:pt x="297766" y="211014"/>
                      <a:pt x="323557" y="213359"/>
                    </a:cubicBezTo>
                    <a:cubicBezTo>
                      <a:pt x="349348" y="215704"/>
                      <a:pt x="370450" y="18757"/>
                      <a:pt x="393896" y="16412"/>
                    </a:cubicBezTo>
                    <a:cubicBezTo>
                      <a:pt x="417342" y="14068"/>
                      <a:pt x="464234" y="199292"/>
                      <a:pt x="464234" y="199292"/>
                    </a:cubicBezTo>
                    <a:lnTo>
                      <a:pt x="464234" y="199292"/>
                    </a:lnTo>
                  </a:path>
                </a:pathLst>
              </a:custGeom>
              <a:solidFill>
                <a:schemeClr val="accent6"/>
              </a:solidFill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86000" y="4267199"/>
              <a:ext cx="838200" cy="109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1000" y="3962399"/>
              <a:ext cx="457200" cy="88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K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58329" y="1120484"/>
              <a:ext cx="914400" cy="57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</a:t>
              </a:r>
              <a:r>
                <a:rPr lang="bn-IN" sz="1600" dirty="0" smtClean="0"/>
                <a:t>১৫ ওহম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0608" y="1022349"/>
              <a:ext cx="1452315" cy="62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13</a:t>
              </a:r>
              <a:r>
                <a:rPr lang="bn-IN" dirty="0" smtClean="0"/>
                <a:t> ওহম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36621" y="1128430"/>
              <a:ext cx="1040229" cy="62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bn-IN" dirty="0" smtClean="0"/>
                <a:t>১০ ওহম 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592672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সমান্তরাল</a:t>
            </a:r>
            <a:r>
              <a:rPr lang="en-US" b="1" dirty="0" smtClean="0"/>
              <a:t> </a:t>
            </a:r>
            <a:r>
              <a:rPr lang="en-US" b="1" dirty="0" err="1"/>
              <a:t>বর্তনীর</a:t>
            </a:r>
            <a:r>
              <a:rPr lang="en-US" b="1" dirty="0"/>
              <a:t> </a:t>
            </a:r>
            <a:r>
              <a:rPr lang="en-US" b="1" dirty="0" err="1"/>
              <a:t>ক্ষেত্রে</a:t>
            </a:r>
            <a:r>
              <a:rPr lang="en-US" b="1" dirty="0"/>
              <a:t> </a:t>
            </a:r>
            <a:r>
              <a:rPr lang="en-US" b="1" dirty="0" err="1"/>
              <a:t>তুল্য</a:t>
            </a:r>
            <a:r>
              <a:rPr lang="en-US" b="1" dirty="0"/>
              <a:t> </a:t>
            </a:r>
            <a:r>
              <a:rPr lang="en-US" b="1" dirty="0" err="1"/>
              <a:t>রোধ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225619"/>
            <a:ext cx="5874707" cy="256783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62128" y="3793455"/>
            <a:ext cx="7997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জানি</a:t>
            </a:r>
            <a:r>
              <a:rPr lang="en-US" sz="2800" dirty="0"/>
              <a:t>,</a:t>
            </a:r>
          </a:p>
          <a:p>
            <a:r>
              <a:rPr lang="en-US" sz="2800" dirty="0" err="1" smtClean="0"/>
              <a:t>সমান্তরাল</a:t>
            </a:r>
            <a:r>
              <a:rPr lang="en-US" sz="2800" dirty="0" smtClean="0"/>
              <a:t> </a:t>
            </a:r>
            <a:r>
              <a:rPr lang="en-US" sz="2800" dirty="0" err="1"/>
              <a:t>বর্তনীর</a:t>
            </a:r>
            <a:r>
              <a:rPr lang="en-US" sz="2800" dirty="0"/>
              <a:t> </a:t>
            </a:r>
            <a:r>
              <a:rPr lang="en-US" sz="2800" dirty="0" err="1"/>
              <a:t>ক্ষেত্রে</a:t>
            </a:r>
            <a:r>
              <a:rPr lang="en-US" sz="2800" dirty="0"/>
              <a:t> </a:t>
            </a:r>
            <a:r>
              <a:rPr lang="en-US" sz="2800" dirty="0" err="1"/>
              <a:t>তুল্য</a:t>
            </a:r>
            <a:r>
              <a:rPr lang="en-US" sz="2800" dirty="0"/>
              <a:t> </a:t>
            </a:r>
            <a:r>
              <a:rPr lang="en-US" sz="2800" dirty="0" err="1"/>
              <a:t>রোধ</a:t>
            </a:r>
            <a:r>
              <a:rPr lang="en-US" sz="2800" dirty="0" smtClean="0"/>
              <a:t>,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4669944"/>
            <a:ext cx="3906981" cy="19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বাড়ীর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বর্তনীটির</a:t>
            </a:r>
            <a:r>
              <a:rPr lang="en-US" dirty="0" smtClean="0"/>
              <a:t> </a:t>
            </a:r>
            <a:r>
              <a:rPr lang="en-US" dirty="0" err="1" smtClean="0"/>
              <a:t>তুল্য</a:t>
            </a:r>
            <a:r>
              <a:rPr lang="en-US" dirty="0" smtClean="0"/>
              <a:t> </a:t>
            </a:r>
            <a:r>
              <a:rPr lang="en-US" dirty="0" err="1" smtClean="0"/>
              <a:t>রোধ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-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37" y="2491407"/>
            <a:ext cx="5574083" cy="31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987" y="811180"/>
            <a:ext cx="4272644" cy="156966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1">
                  <a:lumMod val="45000"/>
                  <a:lumOff val="55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8715" y="2811299"/>
            <a:ext cx="5943600" cy="3886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Banojir</a:t>
            </a:r>
            <a:r>
              <a:rPr lang="en-US" dirty="0" smtClean="0"/>
              <a:t> Ahmed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5643168" y="1028122"/>
            <a:ext cx="53975" cy="559752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4666019"/>
              </p:ext>
            </p:extLst>
          </p:nvPr>
        </p:nvGraphicFramePr>
        <p:xfrm>
          <a:off x="1681290" y="914400"/>
          <a:ext cx="3633788" cy="246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F84E5-A4A7-462F-B62C-24808C8D97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399"/>
            <a:ext cx="3562478" cy="314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24" y="3581399"/>
            <a:ext cx="3794125" cy="3140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461929217"/>
              </p:ext>
            </p:extLst>
          </p:nvPr>
        </p:nvGraphicFramePr>
        <p:xfrm>
          <a:off x="6353320" y="1012824"/>
          <a:ext cx="3721894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1611074"/>
              </p:ext>
            </p:extLst>
          </p:nvPr>
        </p:nvGraphicFramePr>
        <p:xfrm>
          <a:off x="4688664" y="1"/>
          <a:ext cx="274240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6259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20" grpId="0">
        <p:bldAsOne/>
      </p:bldGraphic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012" y="112546"/>
            <a:ext cx="3253857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 করি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72422" y="5240316"/>
            <a:ext cx="2472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76" y="939450"/>
            <a:ext cx="3739975" cy="1791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3" y="939452"/>
            <a:ext cx="3557393" cy="2042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3" y="2982041"/>
            <a:ext cx="3557393" cy="1965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76" y="2982043"/>
            <a:ext cx="3739975" cy="19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4691" y="5644608"/>
            <a:ext cx="5774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   </a:t>
            </a:r>
            <a:r>
              <a:rPr lang="en-US" sz="4400" dirty="0" err="1" smtClean="0"/>
              <a:t>তড়ি</a:t>
            </a:r>
            <a:r>
              <a:rPr lang="en-US" sz="4400" dirty="0" smtClean="0"/>
              <a:t>ৎ </a:t>
            </a:r>
            <a:r>
              <a:rPr lang="en-US" sz="4400" dirty="0" err="1" smtClean="0"/>
              <a:t>বর্তনী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15" y="846138"/>
            <a:ext cx="7954028" cy="47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/>
            </a:r>
            <a:br>
              <a:rPr lang="en-US" sz="5400" dirty="0" smtClean="0">
                <a:solidFill>
                  <a:schemeClr val="accent2"/>
                </a:solidFill>
              </a:rPr>
            </a:br>
            <a:r>
              <a:rPr lang="en-US" sz="5400" b="1" dirty="0" err="1" smtClean="0"/>
              <a:t>শিখন</a:t>
            </a:r>
            <a:r>
              <a:rPr lang="en-US" sz="5400" b="1" dirty="0" smtClean="0"/>
              <a:t> </a:t>
            </a:r>
            <a:r>
              <a:rPr lang="en-US" sz="5400" b="1" dirty="0" err="1"/>
              <a:t>ফল</a:t>
            </a:r>
            <a:r>
              <a:rPr lang="en-US" sz="5400" dirty="0">
                <a:solidFill>
                  <a:schemeClr val="accent2"/>
                </a:solidFill>
              </a:rPr>
              <a:t/>
            </a:r>
            <a:br>
              <a:rPr lang="en-US" sz="5400" dirty="0">
                <a:solidFill>
                  <a:schemeClr val="accent2"/>
                </a:solidFill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r>
              <a:rPr lang="en-US" spc="50" dirty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pc="50" dirty="0" smtClean="0">
              <a:ln w="13500">
                <a:solidFill>
                  <a:srgbClr val="9E8E5C">
                    <a:shade val="2500"/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en-US" spc="50" dirty="0" smtClean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বর্তনী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/>
          </a:p>
          <a:p>
            <a:pPr marL="0" lvl="0" indent="0">
              <a:buNone/>
            </a:pPr>
            <a:r>
              <a:rPr lang="en-US" spc="50" dirty="0" smtClean="0">
                <a:ln w="13500">
                  <a:solidFill>
                    <a:srgbClr val="9E8E5C">
                      <a:shade val="2500"/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বর্তনীর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NikoshBAN" panose="02000000000000000000" pitchFamily="2" charset="0"/>
              </a:rPr>
              <a:t>৩।রোধ </a:t>
            </a:r>
            <a:r>
              <a:rPr lang="en-US" dirty="0" err="1" smtClean="0">
                <a:latin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</a:rPr>
              <a:t>৪।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bn-BD" spc="50" dirty="0">
              <a:ln w="13500">
                <a:solidFill>
                  <a:srgbClr val="9E8E5C">
                    <a:shade val="2500"/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বর্তনী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 smtClean="0"/>
              <a:t>ত</a:t>
            </a:r>
            <a:r>
              <a:rPr lang="bn-IN" dirty="0" smtClean="0"/>
              <a:t>ড়ি</a:t>
            </a:r>
            <a:r>
              <a:rPr lang="as-IN" dirty="0" smtClean="0"/>
              <a:t>ৎ </a:t>
            </a:r>
            <a:r>
              <a:rPr lang="as-IN" dirty="0"/>
              <a:t>বর্তনী বলতে অনেকগুলো বৈদ্যুতিক উপাদানের </a:t>
            </a:r>
            <a:r>
              <a:rPr lang="bn-IN" dirty="0" smtClean="0"/>
              <a:t>সমন্বয়ে</a:t>
            </a:r>
            <a:r>
              <a:rPr lang="bn-IN" dirty="0"/>
              <a:t> </a:t>
            </a:r>
            <a:r>
              <a:rPr lang="as-IN" dirty="0" smtClean="0"/>
              <a:t>গঠিত </a:t>
            </a:r>
            <a:r>
              <a:rPr lang="as-IN" dirty="0"/>
              <a:t>এমন একটি বদ্ধ লুপ </a:t>
            </a:r>
            <a:r>
              <a:rPr lang="as-IN" dirty="0" smtClean="0"/>
              <a:t>বুঝা</a:t>
            </a:r>
            <a:r>
              <a:rPr lang="bn-IN" dirty="0" smtClean="0"/>
              <a:t>য় </a:t>
            </a:r>
            <a:r>
              <a:rPr lang="as-IN" dirty="0" smtClean="0"/>
              <a:t>যাতে </a:t>
            </a:r>
            <a:r>
              <a:rPr lang="as-IN" dirty="0"/>
              <a:t>বিদ্যুৎ একস্থান থেকে যাত্রা শুরু করে আবার সে স্থানে ফিরে আসার সুযোগ </a:t>
            </a:r>
            <a:r>
              <a:rPr lang="as-IN" dirty="0" smtClean="0"/>
              <a:t>পা</a:t>
            </a:r>
            <a:r>
              <a:rPr lang="bn-IN" dirty="0"/>
              <a:t>য়</a:t>
            </a:r>
            <a:r>
              <a:rPr lang="as-IN" dirty="0" smtClean="0"/>
              <a:t>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8" y="3018770"/>
            <a:ext cx="7565719" cy="2924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8721" y="6015701"/>
            <a:ext cx="479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তড়ি</a:t>
            </a:r>
            <a:r>
              <a:rPr lang="en-US" sz="2800" dirty="0" smtClean="0"/>
              <a:t>ৎ </a:t>
            </a:r>
            <a:r>
              <a:rPr lang="en-US" sz="2800" dirty="0" err="1" smtClean="0"/>
              <a:t>প্রবাহ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পথ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বর্তনী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3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বর্তনীর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প্রকারভেদ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/>
              <a:t>বর্তনী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সাধারণত</a:t>
            </a:r>
            <a:r>
              <a:rPr lang="en-US" sz="4800" dirty="0" smtClean="0"/>
              <a:t> </a:t>
            </a:r>
            <a:r>
              <a:rPr lang="en-US" sz="4800" dirty="0" err="1" smtClean="0"/>
              <a:t>দুই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প্রকারঃ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১। </a:t>
            </a:r>
            <a:r>
              <a:rPr lang="en-US" sz="4800" dirty="0" err="1" smtClean="0"/>
              <a:t>শ্রেণি</a:t>
            </a:r>
            <a:r>
              <a:rPr lang="en-US" sz="4800" dirty="0" smtClean="0"/>
              <a:t> </a:t>
            </a:r>
            <a:r>
              <a:rPr lang="en-US" sz="4800" dirty="0" err="1" smtClean="0"/>
              <a:t>বর্তনী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২। </a:t>
            </a:r>
            <a:r>
              <a:rPr lang="en-US" sz="4800" dirty="0" err="1" smtClean="0"/>
              <a:t>সমান্তরাল</a:t>
            </a:r>
            <a:r>
              <a:rPr lang="en-US" sz="4800" dirty="0" smtClean="0"/>
              <a:t> </a:t>
            </a:r>
            <a:r>
              <a:rPr lang="en-US" sz="4800" dirty="0" err="1" smtClean="0"/>
              <a:t>বর্তনী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err="1" smtClean="0"/>
              <a:t>শ্রেণি</a:t>
            </a:r>
            <a:r>
              <a:rPr lang="en-US" b="1" dirty="0" smtClean="0"/>
              <a:t> </a:t>
            </a:r>
            <a:r>
              <a:rPr lang="en-US" b="1" dirty="0" err="1"/>
              <a:t>বর্তনী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/>
              <a:t>যে </a:t>
            </a:r>
            <a:r>
              <a:rPr lang="as-IN" dirty="0" smtClean="0"/>
              <a:t>বর্তন</a:t>
            </a:r>
            <a:r>
              <a:rPr lang="en-US" dirty="0" smtClean="0"/>
              <a:t>ী</a:t>
            </a:r>
            <a:r>
              <a:rPr lang="as-IN" dirty="0" smtClean="0"/>
              <a:t>তে </a:t>
            </a:r>
            <a:r>
              <a:rPr lang="as-IN" dirty="0"/>
              <a:t>কম্পোনেন্ট সমুহ একটার এক প্রান্তের সাথে অপরটির এক প্রান্ত সংযুক্ত </a:t>
            </a:r>
            <a:r>
              <a:rPr lang="as-IN" dirty="0" smtClean="0"/>
              <a:t>হ</a:t>
            </a:r>
            <a:r>
              <a:rPr lang="bn-IN" dirty="0" smtClean="0"/>
              <a:t>য়ে</a:t>
            </a:r>
            <a:r>
              <a:rPr lang="en-US" dirty="0" smtClean="0"/>
              <a:t> </a:t>
            </a:r>
            <a:r>
              <a:rPr lang="as-IN" dirty="0"/>
              <a:t>বর্তন</a:t>
            </a:r>
            <a:r>
              <a:rPr lang="en-US" dirty="0"/>
              <a:t>ী</a:t>
            </a:r>
            <a:r>
              <a:rPr lang="as-IN" dirty="0" smtClean="0"/>
              <a:t> </a:t>
            </a:r>
            <a:r>
              <a:rPr lang="as-IN" dirty="0"/>
              <a:t>গঠিত </a:t>
            </a:r>
            <a:r>
              <a:rPr lang="as-IN" dirty="0" smtClean="0"/>
              <a:t>হ</a:t>
            </a:r>
            <a:r>
              <a:rPr lang="bn-IN" dirty="0"/>
              <a:t>য়</a:t>
            </a:r>
            <a:r>
              <a:rPr lang="as-IN" dirty="0" smtClean="0"/>
              <a:t> </a:t>
            </a:r>
            <a:r>
              <a:rPr lang="as-IN" dirty="0"/>
              <a:t>তাকে </a:t>
            </a:r>
            <a:r>
              <a:rPr lang="as-IN" dirty="0" smtClean="0"/>
              <a:t>সিরিজ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as-IN" dirty="0" smtClean="0"/>
              <a:t> বর্তন</a:t>
            </a:r>
            <a:r>
              <a:rPr lang="en-US" dirty="0" smtClean="0"/>
              <a:t>ী</a:t>
            </a:r>
            <a:r>
              <a:rPr lang="as-IN" dirty="0" smtClean="0"/>
              <a:t> </a:t>
            </a:r>
            <a:r>
              <a:rPr lang="as-IN" dirty="0"/>
              <a:t>বলে</a:t>
            </a:r>
            <a:r>
              <a:rPr lang="as-IN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33592" y="5849660"/>
            <a:ext cx="306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as-IN" sz="2800" dirty="0" smtClean="0"/>
              <a:t>সিরিজ</a:t>
            </a:r>
            <a:r>
              <a:rPr lang="en-US" sz="2800" dirty="0" smtClean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শ্রেণি</a:t>
            </a:r>
            <a:r>
              <a:rPr lang="as-IN" sz="2800" dirty="0"/>
              <a:t> বর্তন</a:t>
            </a:r>
            <a:r>
              <a:rPr lang="en-US" sz="2800" dirty="0"/>
              <a:t>ী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56" y="2981195"/>
            <a:ext cx="613775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সমান্তরাল</a:t>
            </a:r>
            <a:r>
              <a:rPr lang="en-US" b="1" dirty="0"/>
              <a:t> </a:t>
            </a:r>
            <a:r>
              <a:rPr lang="en-US" b="1" dirty="0" err="1"/>
              <a:t>বর্তনী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/>
              <a:t> দুই বা ততোধিক কম্পোনেন্ট এর এক প্রান্ত গুলো সোর্সের এক প্রান্তে এবং অন্য প্রান্ত গুলো সোর্সের অপর প্রান্তে যুক্ত </a:t>
            </a:r>
            <a:r>
              <a:rPr lang="as-IN" dirty="0" smtClean="0"/>
              <a:t>হ</a:t>
            </a:r>
            <a:r>
              <a:rPr lang="bn-IN" dirty="0" smtClean="0"/>
              <a:t>য়ে</a:t>
            </a:r>
            <a:r>
              <a:rPr lang="as-IN" dirty="0" smtClean="0"/>
              <a:t> যে</a:t>
            </a:r>
            <a:r>
              <a:rPr lang="en-US" dirty="0" smtClean="0"/>
              <a:t> </a:t>
            </a:r>
            <a:r>
              <a:rPr lang="as-IN" dirty="0"/>
              <a:t>বর্তন</a:t>
            </a:r>
            <a:r>
              <a:rPr lang="en-US" dirty="0"/>
              <a:t>ী</a:t>
            </a:r>
            <a:r>
              <a:rPr lang="as-IN" dirty="0" smtClean="0"/>
              <a:t> </a:t>
            </a:r>
            <a:r>
              <a:rPr lang="as-IN" dirty="0"/>
              <a:t>গঠিত </a:t>
            </a:r>
            <a:r>
              <a:rPr lang="as-IN" dirty="0" smtClean="0"/>
              <a:t>হ</a:t>
            </a:r>
            <a:r>
              <a:rPr lang="bn-IN" dirty="0" smtClean="0"/>
              <a:t>য় </a:t>
            </a:r>
            <a:r>
              <a:rPr lang="as-IN" dirty="0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সমান্তরাল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as-IN" dirty="0" smtClean="0"/>
              <a:t>প্যারালাল বর্তন</a:t>
            </a:r>
            <a:r>
              <a:rPr lang="en-US" dirty="0" smtClean="0"/>
              <a:t>ী</a:t>
            </a:r>
            <a:r>
              <a:rPr lang="as-IN" dirty="0" smtClean="0"/>
              <a:t> </a:t>
            </a:r>
            <a:r>
              <a:rPr lang="as-IN" dirty="0"/>
              <a:t>বলে</a:t>
            </a:r>
            <a:r>
              <a:rPr lang="as-IN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E4F2-8571-447F-B362-AE67C60AF6A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9" y="3131507"/>
            <a:ext cx="6187859" cy="2893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5914" y="6050071"/>
            <a:ext cx="397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সমান্তরাল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as-IN" sz="2800" dirty="0"/>
              <a:t>প্যারালাল বর্তন</a:t>
            </a:r>
            <a:r>
              <a:rPr lang="en-US" sz="2800" dirty="0"/>
              <a:t>ী</a:t>
            </a:r>
          </a:p>
        </p:txBody>
      </p:sp>
    </p:spTree>
    <p:extLst>
      <p:ext uri="{BB962C8B-B14F-4D97-AF65-F5344CB8AC3E}">
        <p14:creationId xmlns:p14="http://schemas.microsoft.com/office/powerpoint/2010/main" val="2814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365</Words>
  <Application>Microsoft Office PowerPoint</Application>
  <PresentationFormat>Widescreen</PresentationFormat>
  <Paragraphs>87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   আজকের পাঠ   </vt:lpstr>
      <vt:lpstr> শিখন ফল </vt:lpstr>
      <vt:lpstr>বর্তনী কী?</vt:lpstr>
      <vt:lpstr>বর্তনীর প্রকারভেদ</vt:lpstr>
      <vt:lpstr>  শ্রেণি বর্তনী </vt:lpstr>
      <vt:lpstr>সমান্তরাল বর্তনী</vt:lpstr>
      <vt:lpstr> দলীয় কাজঃ                                      সময়ঃ৫মিনিট </vt:lpstr>
      <vt:lpstr>বর্তনীর রোধ</vt:lpstr>
      <vt:lpstr>তুল্য রোধ কী?</vt:lpstr>
      <vt:lpstr>শ্রেণি বর্তনীর ক্ষেত্রে তুল্য রোধ</vt:lpstr>
      <vt:lpstr>জোড়ায় কাজ  </vt:lpstr>
      <vt:lpstr>সমান্তরাল বর্তনীর ক্ষেত্রে তুল্য রোধ</vt:lpstr>
      <vt:lpstr>মূল্যায়ণ  </vt:lpstr>
      <vt:lpstr>বাড়ীর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</dc:creator>
  <cp:lastModifiedBy>asus</cp:lastModifiedBy>
  <cp:revision>203</cp:revision>
  <dcterms:created xsi:type="dcterms:W3CDTF">2017-06-04T02:36:59Z</dcterms:created>
  <dcterms:modified xsi:type="dcterms:W3CDTF">2020-07-29T21:22:08Z</dcterms:modified>
</cp:coreProperties>
</file>