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0" r:id="rId5"/>
    <p:sldId id="272" r:id="rId6"/>
    <p:sldId id="273" r:id="rId7"/>
    <p:sldId id="274" r:id="rId8"/>
    <p:sldId id="261" r:id="rId9"/>
    <p:sldId id="262" r:id="rId10"/>
    <p:sldId id="270" r:id="rId11"/>
    <p:sldId id="267" r:id="rId12"/>
    <p:sldId id="263" r:id="rId13"/>
    <p:sldId id="264" r:id="rId14"/>
    <p:sldId id="277" r:id="rId15"/>
    <p:sldId id="278" r:id="rId16"/>
    <p:sldId id="284" r:id="rId17"/>
    <p:sldId id="285" r:id="rId18"/>
    <p:sldId id="279" r:id="rId19"/>
    <p:sldId id="280" r:id="rId20"/>
    <p:sldId id="281" r:id="rId21"/>
    <p:sldId id="282" r:id="rId22"/>
    <p:sldId id="286" r:id="rId23"/>
    <p:sldId id="287"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52D372-92D3-4066-B548-D475E2A9C851}" type="datetimeFigureOut">
              <a:rPr lang="en-GB" smtClean="0"/>
              <a:t>30/07/2020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00488-4CAC-4B7E-AC96-E3FB67B984D0}" type="slidenum">
              <a:rPr lang="en-GB" smtClean="0"/>
              <a:t>‹#›</a:t>
            </a:fld>
            <a:endParaRPr lang="en-GB"/>
          </a:p>
        </p:txBody>
      </p:sp>
    </p:spTree>
    <p:extLst>
      <p:ext uri="{BB962C8B-B14F-4D97-AF65-F5344CB8AC3E}">
        <p14:creationId xmlns:p14="http://schemas.microsoft.com/office/powerpoint/2010/main" val="416623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52D372-92D3-4066-B548-D475E2A9C851}" type="datetimeFigureOut">
              <a:rPr lang="en-GB" smtClean="0"/>
              <a:t>30/07/2020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00488-4CAC-4B7E-AC96-E3FB67B984D0}" type="slidenum">
              <a:rPr lang="en-GB" smtClean="0"/>
              <a:t>‹#›</a:t>
            </a:fld>
            <a:endParaRPr lang="en-GB"/>
          </a:p>
        </p:txBody>
      </p:sp>
    </p:spTree>
    <p:extLst>
      <p:ext uri="{BB962C8B-B14F-4D97-AF65-F5344CB8AC3E}">
        <p14:creationId xmlns:p14="http://schemas.microsoft.com/office/powerpoint/2010/main" val="122735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52D372-92D3-4066-B548-D475E2A9C851}" type="datetimeFigureOut">
              <a:rPr lang="en-GB" smtClean="0"/>
              <a:t>30/07/2020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00488-4CAC-4B7E-AC96-E3FB67B984D0}" type="slidenum">
              <a:rPr lang="en-GB" smtClean="0"/>
              <a:t>‹#›</a:t>
            </a:fld>
            <a:endParaRPr lang="en-GB"/>
          </a:p>
        </p:txBody>
      </p:sp>
    </p:spTree>
    <p:extLst>
      <p:ext uri="{BB962C8B-B14F-4D97-AF65-F5344CB8AC3E}">
        <p14:creationId xmlns:p14="http://schemas.microsoft.com/office/powerpoint/2010/main" val="128481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52D372-92D3-4066-B548-D475E2A9C851}" type="datetimeFigureOut">
              <a:rPr lang="en-GB" smtClean="0"/>
              <a:t>30/07/2020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00488-4CAC-4B7E-AC96-E3FB67B984D0}" type="slidenum">
              <a:rPr lang="en-GB" smtClean="0"/>
              <a:t>‹#›</a:t>
            </a:fld>
            <a:endParaRPr lang="en-GB"/>
          </a:p>
        </p:txBody>
      </p:sp>
    </p:spTree>
    <p:extLst>
      <p:ext uri="{BB962C8B-B14F-4D97-AF65-F5344CB8AC3E}">
        <p14:creationId xmlns:p14="http://schemas.microsoft.com/office/powerpoint/2010/main" val="361648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52D372-92D3-4066-B548-D475E2A9C851}" type="datetimeFigureOut">
              <a:rPr lang="en-GB" smtClean="0"/>
              <a:t>30/07/2020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700488-4CAC-4B7E-AC96-E3FB67B984D0}" type="slidenum">
              <a:rPr lang="en-GB" smtClean="0"/>
              <a:t>‹#›</a:t>
            </a:fld>
            <a:endParaRPr lang="en-GB"/>
          </a:p>
        </p:txBody>
      </p:sp>
    </p:spTree>
    <p:extLst>
      <p:ext uri="{BB962C8B-B14F-4D97-AF65-F5344CB8AC3E}">
        <p14:creationId xmlns:p14="http://schemas.microsoft.com/office/powerpoint/2010/main" val="1517047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52D372-92D3-4066-B548-D475E2A9C851}" type="datetimeFigureOut">
              <a:rPr lang="en-GB" smtClean="0"/>
              <a:t>30/07/2020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700488-4CAC-4B7E-AC96-E3FB67B984D0}" type="slidenum">
              <a:rPr lang="en-GB" smtClean="0"/>
              <a:t>‹#›</a:t>
            </a:fld>
            <a:endParaRPr lang="en-GB"/>
          </a:p>
        </p:txBody>
      </p:sp>
    </p:spTree>
    <p:extLst>
      <p:ext uri="{BB962C8B-B14F-4D97-AF65-F5344CB8AC3E}">
        <p14:creationId xmlns:p14="http://schemas.microsoft.com/office/powerpoint/2010/main" val="411976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52D372-92D3-4066-B548-D475E2A9C851}" type="datetimeFigureOut">
              <a:rPr lang="en-GB" smtClean="0"/>
              <a:t>30/07/2020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700488-4CAC-4B7E-AC96-E3FB67B984D0}" type="slidenum">
              <a:rPr lang="en-GB" smtClean="0"/>
              <a:t>‹#›</a:t>
            </a:fld>
            <a:endParaRPr lang="en-GB"/>
          </a:p>
        </p:txBody>
      </p:sp>
    </p:spTree>
    <p:extLst>
      <p:ext uri="{BB962C8B-B14F-4D97-AF65-F5344CB8AC3E}">
        <p14:creationId xmlns:p14="http://schemas.microsoft.com/office/powerpoint/2010/main" val="47526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52D372-92D3-4066-B548-D475E2A9C851}" type="datetimeFigureOut">
              <a:rPr lang="en-GB" smtClean="0"/>
              <a:t>30/07/2020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700488-4CAC-4B7E-AC96-E3FB67B984D0}" type="slidenum">
              <a:rPr lang="en-GB" smtClean="0"/>
              <a:t>‹#›</a:t>
            </a:fld>
            <a:endParaRPr lang="en-GB"/>
          </a:p>
        </p:txBody>
      </p:sp>
    </p:spTree>
    <p:extLst>
      <p:ext uri="{BB962C8B-B14F-4D97-AF65-F5344CB8AC3E}">
        <p14:creationId xmlns:p14="http://schemas.microsoft.com/office/powerpoint/2010/main" val="396222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2D372-92D3-4066-B548-D475E2A9C851}" type="datetimeFigureOut">
              <a:rPr lang="en-GB" smtClean="0"/>
              <a:t>30/07/2020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700488-4CAC-4B7E-AC96-E3FB67B984D0}" type="slidenum">
              <a:rPr lang="en-GB" smtClean="0"/>
              <a:t>‹#›</a:t>
            </a:fld>
            <a:endParaRPr lang="en-GB"/>
          </a:p>
        </p:txBody>
      </p:sp>
    </p:spTree>
    <p:extLst>
      <p:ext uri="{BB962C8B-B14F-4D97-AF65-F5344CB8AC3E}">
        <p14:creationId xmlns:p14="http://schemas.microsoft.com/office/powerpoint/2010/main" val="399343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2D372-92D3-4066-B548-D475E2A9C851}" type="datetimeFigureOut">
              <a:rPr lang="en-GB" smtClean="0"/>
              <a:t>30/07/2020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700488-4CAC-4B7E-AC96-E3FB67B984D0}" type="slidenum">
              <a:rPr lang="en-GB" smtClean="0"/>
              <a:t>‹#›</a:t>
            </a:fld>
            <a:endParaRPr lang="en-GB"/>
          </a:p>
        </p:txBody>
      </p:sp>
    </p:spTree>
    <p:extLst>
      <p:ext uri="{BB962C8B-B14F-4D97-AF65-F5344CB8AC3E}">
        <p14:creationId xmlns:p14="http://schemas.microsoft.com/office/powerpoint/2010/main" val="187100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2D372-92D3-4066-B548-D475E2A9C851}" type="datetimeFigureOut">
              <a:rPr lang="en-GB" smtClean="0"/>
              <a:t>30/07/2020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700488-4CAC-4B7E-AC96-E3FB67B984D0}" type="slidenum">
              <a:rPr lang="en-GB" smtClean="0"/>
              <a:t>‹#›</a:t>
            </a:fld>
            <a:endParaRPr lang="en-GB"/>
          </a:p>
        </p:txBody>
      </p:sp>
    </p:spTree>
    <p:extLst>
      <p:ext uri="{BB962C8B-B14F-4D97-AF65-F5344CB8AC3E}">
        <p14:creationId xmlns:p14="http://schemas.microsoft.com/office/powerpoint/2010/main" val="366429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2D372-92D3-4066-B548-D475E2A9C851}" type="datetimeFigureOut">
              <a:rPr lang="en-GB" smtClean="0"/>
              <a:t>30/07/2020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00488-4CAC-4B7E-AC96-E3FB67B984D0}" type="slidenum">
              <a:rPr lang="en-GB" smtClean="0"/>
              <a:t>‹#›</a:t>
            </a:fld>
            <a:endParaRPr lang="en-GB"/>
          </a:p>
        </p:txBody>
      </p:sp>
    </p:spTree>
    <p:extLst>
      <p:ext uri="{BB962C8B-B14F-4D97-AF65-F5344CB8AC3E}">
        <p14:creationId xmlns:p14="http://schemas.microsoft.com/office/powerpoint/2010/main" val="2400528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7384"/>
            <a:ext cx="9144000" cy="1362456"/>
          </a:xfrm>
          <a:prstGeom prst="rect">
            <a:avLst/>
          </a:prstGeom>
          <a:blipFill>
            <a:blip r:embed="rId2"/>
            <a:tile tx="0" ty="0" sx="100000" sy="100000" flip="none" algn="tl"/>
          </a:blipFill>
          <a:ln>
            <a:noFill/>
          </a:ln>
        </p:spPr>
        <p:txBody>
          <a:bodyPr vert="horz" lIns="0" tIns="0" rIns="0" bIns="0" anchor="b">
            <a:no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bn-IN" sz="7200" b="1" i="0" u="none" strike="noStrike" kern="1200" cap="none" spc="0" normalizeH="0" baseline="0" noProof="0" dirty="0" smtClean="0">
                <a:ln w="635">
                  <a:noFill/>
                </a:ln>
                <a:solidFill>
                  <a:srgbClr val="FF0000"/>
                </a:solidFill>
                <a:effectLst>
                  <a:outerShdw blurRad="38100" dist="25400" dir="5400000" algn="tl" rotWithShape="0">
                    <a:srgbClr val="000000">
                      <a:alpha val="43000"/>
                    </a:srgbClr>
                  </a:outerShdw>
                </a:effectLst>
                <a:uLnTx/>
                <a:uFillTx/>
                <a:latin typeface="NikoshBAN" pitchFamily="2" charset="0"/>
                <a:ea typeface="+mj-ea"/>
                <a:cs typeface="NikoshBAN" pitchFamily="2" charset="0"/>
              </a:rPr>
              <a:t>সবাইকে লাল গোলাপের  শুভেচ্ছা</a:t>
            </a:r>
            <a:r>
              <a:rPr kumimoji="0" lang="bn-IN" sz="7200" b="1" i="0" u="none" strike="noStrike" kern="1200" cap="none" spc="0" normalizeH="0" baseline="0" noProof="0" dirty="0" smtClean="0">
                <a:ln w="635">
                  <a:noFill/>
                </a:ln>
                <a:solidFill>
                  <a:sysClr val="window" lastClr="FFFFFF"/>
                </a:solidFill>
                <a:effectLst>
                  <a:outerShdw blurRad="38100" dist="25400" dir="5400000" algn="tl" rotWithShape="0">
                    <a:srgbClr val="000000">
                      <a:alpha val="43000"/>
                    </a:srgbClr>
                  </a:outerShdw>
                </a:effectLst>
                <a:uLnTx/>
                <a:uFillTx/>
                <a:latin typeface="NikoshBAN" pitchFamily="2" charset="0"/>
                <a:ea typeface="+mj-ea"/>
                <a:cs typeface="NikoshBAN" pitchFamily="2" charset="0"/>
              </a:rPr>
              <a:t> </a:t>
            </a:r>
            <a:endParaRPr kumimoji="0" lang="en-GB" sz="7200" b="1" i="0" u="none" strike="noStrike" kern="1200" cap="none" spc="0" normalizeH="0" baseline="0" noProof="0" dirty="0">
              <a:ln w="635">
                <a:noFill/>
              </a:ln>
              <a:solidFill>
                <a:sysClr val="window" lastClr="FFFFFF"/>
              </a:solidFill>
              <a:effectLst>
                <a:outerShdw blurRad="38100" dist="25400" dir="5400000" algn="tl" rotWithShape="0">
                  <a:srgbClr val="000000">
                    <a:alpha val="43000"/>
                  </a:srgbClr>
                </a:outerShdw>
              </a:effectLst>
              <a:uLnTx/>
              <a:uFillTx/>
              <a:latin typeface="NikoshBAN" pitchFamily="2" charset="0"/>
              <a:ea typeface="+mj-ea"/>
              <a:cs typeface="NikoshBAN" pitchFamily="2" charset="0"/>
            </a:endParaRPr>
          </a:p>
        </p:txBody>
      </p:sp>
      <p:pic>
        <p:nvPicPr>
          <p:cNvPr id="1028" name="Picture 4" descr="https://phoneky.co.uk/thumbs/screensavers/down/original/rosesandbu_nz1glXJj.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10297" y="-475698"/>
            <a:ext cx="5523401" cy="914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8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JS COMPUTER\Downloads\9Qmu.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60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ircle(in)">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ynamicscience.com.au/tester/solutions1/chemistry/redox/cell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2130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90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2215991"/>
          </a:xfrm>
          <a:prstGeom prst="rect">
            <a:avLst/>
          </a:prstGeom>
          <a:blipFill>
            <a:blip r:embed="rId2"/>
            <a:tile tx="0" ty="0" sx="100000" sy="100000" flip="none" algn="tl"/>
          </a:blipFill>
        </p:spPr>
        <p:txBody>
          <a:bodyPr wrap="square">
            <a:spAutoFit/>
          </a:bodyPr>
          <a:lstStyle/>
          <a:p>
            <a:pPr algn="ctr"/>
            <a:r>
              <a:rPr lang="bn-IN" sz="13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পাঠ ঘোষণা </a:t>
            </a:r>
            <a:endParaRPr lang="en-GB"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3" name="Rectangle 2"/>
          <p:cNvSpPr/>
          <p:nvPr/>
        </p:nvSpPr>
        <p:spPr>
          <a:xfrm>
            <a:off x="0" y="2184593"/>
            <a:ext cx="9144000" cy="4662815"/>
          </a:xfrm>
          <a:prstGeom prst="rect">
            <a:avLst/>
          </a:prstGeom>
          <a:blipFill>
            <a:blip r:embed="rId2"/>
            <a:tile tx="0" ty="0" sx="100000" sy="100000" flip="none" algn="tl"/>
          </a:blipFill>
        </p:spPr>
        <p:txBody>
          <a:bodyPr wrap="square">
            <a:spAutoFit/>
          </a:bodyPr>
          <a:lstStyle/>
          <a:p>
            <a:pPr algn="ctr"/>
            <a:endParaRPr lang="bn-IN" sz="4000" b="1" dirty="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NikoshBAN" pitchFamily="2" charset="0"/>
              <a:cs typeface="NikoshBAN" pitchFamily="2" charset="0"/>
            </a:endParaRPr>
          </a:p>
          <a:p>
            <a:pPr algn="ctr"/>
            <a:endParaRPr lang="bn-IN" sz="10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NikoshBAN" pitchFamily="2" charset="0"/>
              <a:cs typeface="NikoshBAN" pitchFamily="2" charset="0"/>
            </a:endParaRPr>
          </a:p>
          <a:p>
            <a:pPr algn="ctr"/>
            <a:r>
              <a:rPr lang="bn-IN" sz="96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NikoshBAN" pitchFamily="2" charset="0"/>
                <a:cs typeface="NikoshBAN" pitchFamily="2" charset="0"/>
              </a:rPr>
              <a:t>রাসায়নিক বিক্রিয়ার </a:t>
            </a:r>
          </a:p>
          <a:p>
            <a:pPr algn="ctr"/>
            <a:r>
              <a:rPr lang="bn-IN" sz="96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NikoshBAN" pitchFamily="2" charset="0"/>
                <a:cs typeface="NikoshBAN" pitchFamily="2" charset="0"/>
              </a:rPr>
              <a:t>মাধ্যমে</a:t>
            </a:r>
            <a:r>
              <a:rPr lang="bn-IN" sz="9600" b="1" dirty="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NikoshBAN" pitchFamily="2" charset="0"/>
                <a:cs typeface="NikoshBAN" pitchFamily="2" charset="0"/>
              </a:rPr>
              <a:t> </a:t>
            </a:r>
            <a:r>
              <a:rPr lang="bn-IN" sz="96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NikoshBAN" pitchFamily="2" charset="0"/>
                <a:cs typeface="NikoshBAN" pitchFamily="2" charset="0"/>
              </a:rPr>
              <a:t>বিদ্যুৎ উৎপন্ন</a:t>
            </a:r>
            <a:r>
              <a:rPr lang="bn-IN" sz="8000" b="1" dirty="0" smtClean="0">
                <a:ln w="18000">
                  <a:solidFill>
                    <a:schemeClr val="accent2">
                      <a:satMod val="140000"/>
                    </a:schemeClr>
                  </a:solidFill>
                  <a:prstDash val="solid"/>
                  <a:miter lim="800000"/>
                </a:ln>
                <a:solidFill>
                  <a:srgbClr val="FF0066"/>
                </a:solidFill>
                <a:effectLst>
                  <a:outerShdw blurRad="25500" dist="23000" dir="7020000" algn="tl">
                    <a:srgbClr val="000000">
                      <a:alpha val="50000"/>
                    </a:srgbClr>
                  </a:outerShdw>
                </a:effectLst>
                <a:latin typeface="NikoshBAN" pitchFamily="2" charset="0"/>
                <a:cs typeface="NikoshBAN" pitchFamily="2" charset="0"/>
              </a:rPr>
              <a:t> </a:t>
            </a:r>
          </a:p>
          <a:p>
            <a:pPr algn="ctr"/>
            <a:endParaRPr lang="bn-IN" sz="11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algn="ctr"/>
            <a:endParaRPr lang="bn-IN" sz="11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algn="ctr"/>
            <a:endParaRPr lang="bn-IN" sz="11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algn="ctr"/>
            <a:endParaRPr lang="bn-IN" sz="11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a:p>
            <a:pPr algn="ctr"/>
            <a:endParaRPr lang="en-GB" sz="11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9574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2215991"/>
          </a:xfrm>
          <a:prstGeom prst="rect">
            <a:avLst/>
          </a:prstGeom>
          <a:solidFill>
            <a:srgbClr val="003300"/>
          </a:solidFill>
        </p:spPr>
        <p:txBody>
          <a:bodyPr wrap="square">
            <a:spAutoFit/>
          </a:bodyPr>
          <a:lstStyle/>
          <a:p>
            <a:pPr lvl="0" algn="ctr"/>
            <a:r>
              <a:rPr lang="bn-IN" sz="9600" b="1" dirty="0" smtClean="0">
                <a:ln w="18000">
                  <a:solidFill>
                    <a:srgbClr val="C0504D">
                      <a:satMod val="140000"/>
                    </a:srgbClr>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শিখনফল</a:t>
            </a:r>
            <a:r>
              <a:rPr lang="bn-IN" sz="13800" b="1" dirty="0" smtClean="0">
                <a:ln w="18000">
                  <a:solidFill>
                    <a:srgbClr val="C0504D">
                      <a:satMod val="140000"/>
                    </a:srgbClr>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 </a:t>
            </a:r>
            <a:endParaRPr lang="en-GB" b="1" dirty="0">
              <a:ln w="18000">
                <a:solidFill>
                  <a:srgbClr val="C0504D">
                    <a:satMod val="140000"/>
                  </a:srgbClr>
                </a:solidFill>
                <a:prstDash val="solid"/>
                <a:miter lim="800000"/>
              </a:ln>
              <a:solidFill>
                <a:srgbClr val="FFFF00"/>
              </a:solidFill>
              <a:effectLst>
                <a:outerShdw blurRad="25500" dist="23000" dir="7020000" algn="tl">
                  <a:srgbClr val="000000">
                    <a:alpha val="50000"/>
                  </a:srgbClr>
                </a:outerShdw>
              </a:effectLst>
            </a:endParaRPr>
          </a:p>
        </p:txBody>
      </p:sp>
      <p:sp>
        <p:nvSpPr>
          <p:cNvPr id="3" name="Rectangle 2"/>
          <p:cNvSpPr/>
          <p:nvPr/>
        </p:nvSpPr>
        <p:spPr>
          <a:xfrm>
            <a:off x="0" y="2132856"/>
            <a:ext cx="9144000" cy="4708981"/>
          </a:xfrm>
          <a:prstGeom prst="rect">
            <a:avLst/>
          </a:prstGeom>
          <a:solidFill>
            <a:srgbClr val="003300"/>
          </a:solidFill>
          <a:ln>
            <a:noFill/>
          </a:ln>
        </p:spPr>
        <p:txBody>
          <a:bodyPr wrap="square">
            <a:spAutoFit/>
          </a:bodyPr>
          <a:lstStyle/>
          <a:p>
            <a:pPr lvl="0"/>
            <a:r>
              <a:rPr lang="bn-IN" sz="3600" b="1"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১। গ্যালভানিক কোষের মাধ্যমে </a:t>
            </a:r>
            <a:r>
              <a:rPr lang="bn-IN" sz="3600" b="1" dirty="0">
                <a:ln w="1905"/>
                <a:solidFill>
                  <a:schemeClr val="bg1"/>
                </a:solidFill>
                <a:effectLst>
                  <a:innerShdw blurRad="69850" dist="43180" dir="5400000">
                    <a:srgbClr val="000000">
                      <a:alpha val="65000"/>
                    </a:srgbClr>
                  </a:innerShdw>
                </a:effectLst>
                <a:latin typeface="NikoshBAN" pitchFamily="2" charset="0"/>
                <a:cs typeface="NikoshBAN" pitchFamily="2" charset="0"/>
              </a:rPr>
              <a:t>বিদ্যুৎ </a:t>
            </a:r>
            <a:r>
              <a:rPr lang="bn-IN" sz="3600" b="1"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উৎপন্ন করা ব্যাখ্যা করতে </a:t>
            </a:r>
            <a:endParaRPr lang="en-US" sz="3600" b="1"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endParaRPr>
          </a:p>
          <a:p>
            <a:pPr lvl="0"/>
            <a:r>
              <a:rPr lang="en-US" sz="3600" b="1">
                <a:ln w="1905"/>
                <a:solidFill>
                  <a:schemeClr val="bg1"/>
                </a:solidFill>
                <a:effectLst>
                  <a:innerShdw blurRad="69850" dist="43180" dir="5400000">
                    <a:srgbClr val="000000">
                      <a:alpha val="65000"/>
                    </a:srgbClr>
                  </a:innerShdw>
                </a:effectLst>
                <a:latin typeface="NikoshBAN" pitchFamily="2" charset="0"/>
                <a:cs typeface="NikoshBAN" pitchFamily="2" charset="0"/>
              </a:rPr>
              <a:t> </a:t>
            </a:r>
            <a:r>
              <a:rPr lang="en-US" sz="3600" b="1"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   </a:t>
            </a:r>
            <a:r>
              <a:rPr lang="bn-IN" sz="3600" b="1"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পারবে</a:t>
            </a:r>
            <a:r>
              <a:rPr lang="bn-IN" sz="3600" b="1"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 </a:t>
            </a:r>
          </a:p>
          <a:p>
            <a:pPr lvl="0"/>
            <a:r>
              <a:rPr lang="bn-IN" sz="3600" b="1" dirty="0" smtClean="0">
                <a:ln w="1905"/>
                <a:solidFill>
                  <a:schemeClr val="bg1"/>
                </a:solidFill>
                <a:effectLst>
                  <a:innerShdw blurRad="69850" dist="43180" dir="5400000">
                    <a:srgbClr val="000000">
                      <a:alpha val="65000"/>
                    </a:srgbClr>
                  </a:innerShdw>
                </a:effectLst>
                <a:latin typeface="NikoshBAN" pitchFamily="2" charset="0"/>
                <a:cs typeface="NikoshBAN" pitchFamily="2" charset="0"/>
              </a:rPr>
              <a:t>২। তড়িৎ বিশ্লেষ্য কোষ ও </a:t>
            </a:r>
            <a:r>
              <a:rPr lang="bn-IN" sz="3600" b="1" dirty="0">
                <a:ln w="1905"/>
                <a:solidFill>
                  <a:prstClr val="white"/>
                </a:solidFill>
                <a:effectLst>
                  <a:innerShdw blurRad="69850" dist="43180" dir="5400000">
                    <a:srgbClr val="000000">
                      <a:alpha val="65000"/>
                    </a:srgbClr>
                  </a:innerShdw>
                </a:effectLst>
                <a:latin typeface="NikoshBAN" pitchFamily="2" charset="0"/>
                <a:cs typeface="NikoshBAN" pitchFamily="2" charset="0"/>
              </a:rPr>
              <a:t>গ্যালভানিক </a:t>
            </a:r>
            <a:r>
              <a:rPr lang="bn-IN" sz="3600" b="1" dirty="0" smtClean="0">
                <a:ln w="1905"/>
                <a:solidFill>
                  <a:prstClr val="white"/>
                </a:solidFill>
                <a:effectLst>
                  <a:innerShdw blurRad="69850" dist="43180" dir="5400000">
                    <a:srgbClr val="000000">
                      <a:alpha val="65000"/>
                    </a:srgbClr>
                  </a:innerShdw>
                </a:effectLst>
                <a:latin typeface="NikoshBAN" pitchFamily="2" charset="0"/>
                <a:cs typeface="NikoshBAN" pitchFamily="2" charset="0"/>
              </a:rPr>
              <a:t>কোষের মধ্যে পার্থক্য </a:t>
            </a:r>
            <a:endParaRPr lang="en-US" sz="3600" b="1" dirty="0" smtClean="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a:p>
            <a:pPr lvl="0"/>
            <a:r>
              <a:rPr lang="en-US" sz="3600" b="1" dirty="0">
                <a:ln w="1905"/>
                <a:solidFill>
                  <a:prstClr val="white"/>
                </a:solidFill>
                <a:effectLst>
                  <a:innerShdw blurRad="69850" dist="43180" dir="5400000">
                    <a:srgbClr val="000000">
                      <a:alpha val="65000"/>
                    </a:srgbClr>
                  </a:innerShdw>
                </a:effectLst>
                <a:latin typeface="NikoshBAN" pitchFamily="2" charset="0"/>
                <a:cs typeface="NikoshBAN" pitchFamily="2" charset="0"/>
              </a:rPr>
              <a:t> </a:t>
            </a:r>
            <a:r>
              <a:rPr lang="en-US" sz="3600" b="1" dirty="0" smtClean="0">
                <a:ln w="1905"/>
                <a:solidFill>
                  <a:prstClr val="white"/>
                </a:solidFill>
                <a:effectLst>
                  <a:innerShdw blurRad="69850" dist="43180" dir="5400000">
                    <a:srgbClr val="000000">
                      <a:alpha val="65000"/>
                    </a:srgbClr>
                  </a:innerShdw>
                </a:effectLst>
                <a:latin typeface="NikoshBAN" pitchFamily="2" charset="0"/>
                <a:cs typeface="NikoshBAN" pitchFamily="2" charset="0"/>
              </a:rPr>
              <a:t>   </a:t>
            </a:r>
            <a:r>
              <a:rPr lang="bn-IN" sz="3600" b="1" dirty="0" smtClean="0">
                <a:ln w="1905"/>
                <a:solidFill>
                  <a:prstClr val="white"/>
                </a:solidFill>
                <a:effectLst>
                  <a:innerShdw blurRad="69850" dist="43180" dir="5400000">
                    <a:srgbClr val="000000">
                      <a:alpha val="65000"/>
                    </a:srgbClr>
                  </a:innerShdw>
                </a:effectLst>
                <a:latin typeface="NikoshBAN" pitchFamily="2" charset="0"/>
                <a:cs typeface="NikoshBAN" pitchFamily="2" charset="0"/>
              </a:rPr>
              <a:t>নির্ণয় </a:t>
            </a:r>
            <a:r>
              <a:rPr lang="bn-IN" sz="3600" b="1" dirty="0" smtClean="0">
                <a:ln w="1905"/>
                <a:solidFill>
                  <a:prstClr val="white"/>
                </a:solidFill>
                <a:effectLst>
                  <a:innerShdw blurRad="69850" dist="43180" dir="5400000">
                    <a:srgbClr val="000000">
                      <a:alpha val="65000"/>
                    </a:srgbClr>
                  </a:innerShdw>
                </a:effectLst>
                <a:latin typeface="NikoshBAN" pitchFamily="2" charset="0"/>
                <a:cs typeface="NikoshBAN" pitchFamily="2" charset="0"/>
              </a:rPr>
              <a:t>করতে পারবে। </a:t>
            </a:r>
          </a:p>
          <a:p>
            <a:pPr lvl="0"/>
            <a:r>
              <a:rPr lang="bn-IN" sz="3600" b="1" dirty="0" smtClean="0">
                <a:ln w="1905"/>
                <a:solidFill>
                  <a:prstClr val="white"/>
                </a:solidFill>
                <a:effectLst>
                  <a:innerShdw blurRad="69850" dist="43180" dir="5400000">
                    <a:srgbClr val="000000">
                      <a:alpha val="65000"/>
                    </a:srgbClr>
                  </a:innerShdw>
                </a:effectLst>
                <a:latin typeface="NikoshBAN" pitchFamily="2" charset="0"/>
                <a:cs typeface="NikoshBAN" pitchFamily="2" charset="0"/>
              </a:rPr>
              <a:t>৩। লবণ সেতু ও তার ব্যবহার বর্ণনা করতে পারবে।  </a:t>
            </a:r>
          </a:p>
          <a:p>
            <a:pPr lvl="0"/>
            <a:r>
              <a:rPr lang="bn-IN" sz="3600" b="1" dirty="0" smtClean="0">
                <a:ln w="1905"/>
                <a:solidFill>
                  <a:prstClr val="white"/>
                </a:solidFill>
                <a:effectLst>
                  <a:innerShdw blurRad="69850" dist="43180" dir="5400000">
                    <a:srgbClr val="000000">
                      <a:alpha val="65000"/>
                    </a:srgbClr>
                  </a:innerShdw>
                </a:effectLst>
                <a:latin typeface="NikoshBAN" pitchFamily="2" charset="0"/>
                <a:cs typeface="NikoshBAN" pitchFamily="2" charset="0"/>
              </a:rPr>
              <a:t>৪। স্বাস্থ্য ও পরিবেশের উপর ব্যাটারীর প্রভাব </a:t>
            </a:r>
            <a:r>
              <a:rPr lang="bn-IN" sz="3600" b="1" dirty="0">
                <a:ln w="1905"/>
                <a:solidFill>
                  <a:prstClr val="white"/>
                </a:solidFill>
                <a:effectLst>
                  <a:innerShdw blurRad="69850" dist="43180" dir="5400000">
                    <a:srgbClr val="000000">
                      <a:alpha val="65000"/>
                    </a:srgbClr>
                  </a:innerShdw>
                </a:effectLst>
                <a:latin typeface="NikoshBAN" pitchFamily="2" charset="0"/>
                <a:cs typeface="NikoshBAN" pitchFamily="2" charset="0"/>
              </a:rPr>
              <a:t>বর্ণনা করতে </a:t>
            </a:r>
            <a:endParaRPr lang="bn-IN" sz="3600" b="1" dirty="0" smtClean="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a:p>
            <a:pPr lvl="0"/>
            <a:r>
              <a:rPr lang="bn-IN" sz="3600" b="1" dirty="0">
                <a:ln w="1905"/>
                <a:solidFill>
                  <a:prstClr val="white"/>
                </a:solidFill>
                <a:effectLst>
                  <a:innerShdw blurRad="69850" dist="43180" dir="5400000">
                    <a:srgbClr val="000000">
                      <a:alpha val="65000"/>
                    </a:srgbClr>
                  </a:innerShdw>
                </a:effectLst>
                <a:latin typeface="NikoshBAN" pitchFamily="2" charset="0"/>
                <a:cs typeface="NikoshBAN" pitchFamily="2" charset="0"/>
              </a:rPr>
              <a:t> </a:t>
            </a:r>
            <a:r>
              <a:rPr lang="bn-IN" sz="3600" b="1" dirty="0" smtClean="0">
                <a:ln w="1905"/>
                <a:solidFill>
                  <a:prstClr val="white"/>
                </a:solidFill>
                <a:effectLst>
                  <a:innerShdw blurRad="69850" dist="43180" dir="5400000">
                    <a:srgbClr val="000000">
                      <a:alpha val="65000"/>
                    </a:srgbClr>
                  </a:innerShdw>
                </a:effectLst>
                <a:latin typeface="NikoshBAN" pitchFamily="2" charset="0"/>
                <a:cs typeface="NikoshBAN" pitchFamily="2" charset="0"/>
              </a:rPr>
              <a:t>   পারবে</a:t>
            </a:r>
            <a:r>
              <a:rPr lang="bn-IN" sz="3600" b="1" dirty="0">
                <a:ln w="1905"/>
                <a:solidFill>
                  <a:prstClr val="white"/>
                </a:solidFill>
                <a:effectLst>
                  <a:innerShdw blurRad="69850" dist="43180" dir="5400000">
                    <a:srgbClr val="000000">
                      <a:alpha val="65000"/>
                    </a:srgbClr>
                  </a:innerShdw>
                </a:effectLst>
                <a:latin typeface="NikoshBAN" pitchFamily="2" charset="0"/>
                <a:cs typeface="NikoshBAN" pitchFamily="2" charset="0"/>
              </a:rPr>
              <a:t>। </a:t>
            </a:r>
            <a:endParaRPr lang="bn-IN" sz="1000" b="1" dirty="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a:p>
            <a:pPr lvl="0"/>
            <a:endParaRPr lang="bn-IN" sz="1000" b="1" dirty="0" smtClean="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a:p>
            <a:pPr lvl="0"/>
            <a:endParaRPr lang="bn-IN" sz="1000" b="1" dirty="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a:p>
            <a:pPr lvl="0"/>
            <a:endParaRPr lang="en-US" sz="1000" b="1" dirty="0" smtClean="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a:p>
            <a:pPr lvl="0"/>
            <a:endParaRPr lang="en-US" sz="1000" b="1" dirty="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a:p>
            <a:pPr lvl="0"/>
            <a:endParaRPr lang="en-US" sz="800" b="1" dirty="0" smtClean="0">
              <a:ln w="1905"/>
              <a:solidFill>
                <a:prstClr val="white"/>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257731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12" y="-27384"/>
            <a:ext cx="9180512" cy="2062103"/>
          </a:xfrm>
          <a:prstGeom prst="rect">
            <a:avLst/>
          </a:prstGeom>
          <a:solidFill>
            <a:srgbClr val="00B0F0"/>
          </a:solidFill>
        </p:spPr>
        <p:txBody>
          <a:bodyPr wrap="square">
            <a:spAutoFit/>
          </a:bodyPr>
          <a:lstStyle/>
          <a:p>
            <a:r>
              <a:rPr lang="bn-IN" sz="3200" dirty="0" smtClean="0">
                <a:solidFill>
                  <a:srgbClr val="FF0000"/>
                </a:solidFill>
                <a:latin typeface="NikoshBAN" pitchFamily="2" charset="0"/>
                <a:cs typeface="NikoshBAN" pitchFamily="2" charset="0"/>
              </a:rPr>
              <a:t>গ্যালভানিক কোষ যা লুইজি গ্যালভানির নামানুসারে গঠিত হয়েছে, তা দুটি আলাদা ধাতুর তৈরি তড়িতদ্বারকে একটি লবণ সেতু বা দুটি আলাদা অর্ধকোষকে একটি পোরোয়াস ডিস্কের সংযোগে তৈরি করা হয়। একে ভলটায়িক কোষ বা  ইলেকট্রোকেমিক্যাল কোষও বলা হ</a:t>
            </a:r>
            <a:r>
              <a:rPr lang="en-US" sz="3200" dirty="0" smtClean="0">
                <a:solidFill>
                  <a:srgbClr val="FF0000"/>
                </a:solidFill>
                <a:latin typeface="NikoshBAN" pitchFamily="2" charset="0"/>
                <a:cs typeface="NikoshBAN" pitchFamily="2" charset="0"/>
              </a:rPr>
              <a:t>য়। </a:t>
            </a:r>
            <a:endParaRPr lang="en-GB" sz="3200" dirty="0">
              <a:solidFill>
                <a:srgbClr val="FF0000"/>
              </a:solidFill>
              <a:latin typeface="NikoshBAN" pitchFamily="2" charset="0"/>
              <a:cs typeface="NikoshBAN" pitchFamily="2" charset="0"/>
            </a:endParaRPr>
          </a:p>
        </p:txBody>
      </p:sp>
      <p:pic>
        <p:nvPicPr>
          <p:cNvPr id="4" name="Picture 3" descr="http://www.dynamicscience.com.au/tester/solutions1/chemistry/redox/cell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12" y="2034719"/>
            <a:ext cx="9162078" cy="48232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09167" y="4810679"/>
            <a:ext cx="4270720" cy="1015663"/>
          </a:xfrm>
          <a:prstGeom prst="rect">
            <a:avLst/>
          </a:prstGeom>
        </p:spPr>
        <p:txBody>
          <a:bodyPr wrap="none">
            <a:spAutoFit/>
          </a:bodyPr>
          <a:lstStyle/>
          <a:p>
            <a:pPr lvl="0" algn="ctr"/>
            <a:r>
              <a:rPr lang="bn-IN" sz="6000" b="1" dirty="0">
                <a:solidFill>
                  <a:srgbClr val="FF0000"/>
                </a:solidFill>
                <a:latin typeface="NikoshBAN" pitchFamily="2" charset="0"/>
                <a:cs typeface="NikoshBAN" pitchFamily="2" charset="0"/>
              </a:rPr>
              <a:t>গ্যালভানিক কোষ</a:t>
            </a:r>
          </a:p>
        </p:txBody>
      </p:sp>
    </p:spTree>
    <p:extLst>
      <p:ext uri="{BB962C8B-B14F-4D97-AF65-F5344CB8AC3E}">
        <p14:creationId xmlns:p14="http://schemas.microsoft.com/office/powerpoint/2010/main" val="210354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8" y="0"/>
            <a:ext cx="9180512" cy="7140416"/>
          </a:xfrm>
          <a:prstGeom prst="rect">
            <a:avLst/>
          </a:prstGeom>
          <a:solidFill>
            <a:srgbClr val="00B0F0"/>
          </a:solidFill>
        </p:spPr>
        <p:txBody>
          <a:bodyPr wrap="square">
            <a:spAutoFit/>
          </a:bodyPr>
          <a:lstStyle/>
          <a:p>
            <a:pPr algn="ctr"/>
            <a:endParaRPr lang="bn-IN" sz="3200" dirty="0" smtClean="0">
              <a:solidFill>
                <a:srgbClr val="FF0000"/>
              </a:solidFill>
              <a:latin typeface="NikoshBAN" pitchFamily="2" charset="0"/>
              <a:cs typeface="NikoshBAN" pitchFamily="2" charset="0"/>
            </a:endParaRPr>
          </a:p>
          <a:p>
            <a:pPr algn="ctr"/>
            <a:r>
              <a:rPr lang="bn-IN" sz="3200" dirty="0" smtClean="0">
                <a:solidFill>
                  <a:srgbClr val="FF0000"/>
                </a:solidFill>
                <a:latin typeface="NikoshBAN" pitchFamily="2" charset="0"/>
                <a:cs typeface="NikoshBAN" pitchFamily="2" charset="0"/>
              </a:rPr>
              <a:t>একটি </a:t>
            </a:r>
            <a:r>
              <a:rPr lang="bn-IN" sz="3200" dirty="0">
                <a:solidFill>
                  <a:srgbClr val="FF0000"/>
                </a:solidFill>
                <a:latin typeface="NikoshBAN" pitchFamily="2" charset="0"/>
                <a:cs typeface="NikoshBAN" pitchFamily="2" charset="0"/>
              </a:rPr>
              <a:t>গ্যালভানিক কোষে দুটি অর্ধকোষ থাকে। প্রতিটি অর্ধকোষে একটি ইলেকট্রোড যা জিঙ্ক ও কপারের পাত এবং একটি ইলেকট্রোলাইট যা এদের </a:t>
            </a:r>
            <a:r>
              <a:rPr lang="bn-IN" sz="3200" dirty="0" smtClean="0">
                <a:solidFill>
                  <a:srgbClr val="FF0000"/>
                </a:solidFill>
                <a:latin typeface="NikoshBAN" pitchFamily="2" charset="0"/>
                <a:cs typeface="NikoshBAN" pitchFamily="2" charset="0"/>
              </a:rPr>
              <a:t>জলীয় </a:t>
            </a:r>
            <a:r>
              <a:rPr lang="bn-IN" sz="3200" dirty="0">
                <a:solidFill>
                  <a:srgbClr val="FF0000"/>
                </a:solidFill>
                <a:latin typeface="NikoshBAN" pitchFamily="2" charset="0"/>
                <a:cs typeface="NikoshBAN" pitchFamily="2" charset="0"/>
              </a:rPr>
              <a:t>দ্রবণ </a:t>
            </a:r>
            <a:r>
              <a:rPr lang="en-GB" sz="2400" dirty="0">
                <a:solidFill>
                  <a:srgbClr val="FF0000"/>
                </a:solidFill>
                <a:latin typeface="Times New Roman" pitchFamily="18" charset="0"/>
                <a:cs typeface="Times New Roman" pitchFamily="18" charset="0"/>
              </a:rPr>
              <a:t>ZnSO</a:t>
            </a:r>
            <a:r>
              <a:rPr lang="en-GB" sz="1400" dirty="0">
                <a:solidFill>
                  <a:srgbClr val="FF0000"/>
                </a:solidFill>
                <a:latin typeface="Times New Roman" pitchFamily="18" charset="0"/>
                <a:cs typeface="Times New Roman" pitchFamily="18" charset="0"/>
              </a:rPr>
              <a:t>4</a:t>
            </a:r>
            <a:r>
              <a:rPr lang="en-GB" sz="3200" dirty="0">
                <a:solidFill>
                  <a:srgbClr val="FF0000"/>
                </a:solidFill>
                <a:latin typeface="NikoshBAN" pitchFamily="2" charset="0"/>
                <a:cs typeface="NikoshBAN" pitchFamily="2" charset="0"/>
              </a:rPr>
              <a:t> </a:t>
            </a:r>
            <a:r>
              <a:rPr lang="bn-IN" sz="3200" dirty="0">
                <a:solidFill>
                  <a:srgbClr val="FF0000"/>
                </a:solidFill>
                <a:latin typeface="NikoshBAN" pitchFamily="2" charset="0"/>
                <a:cs typeface="NikoshBAN" pitchFamily="2" charset="0"/>
              </a:rPr>
              <a:t>ও</a:t>
            </a:r>
            <a:r>
              <a:rPr lang="bn-IN" sz="2800" dirty="0">
                <a:solidFill>
                  <a:srgbClr val="FF0000"/>
                </a:solidFill>
                <a:latin typeface="NikoshBAN" pitchFamily="2" charset="0"/>
                <a:cs typeface="NikoshBAN" pitchFamily="2" charset="0"/>
              </a:rPr>
              <a:t> </a:t>
            </a:r>
            <a:r>
              <a:rPr lang="en-GB" sz="2400" dirty="0">
                <a:solidFill>
                  <a:srgbClr val="FF0000"/>
                </a:solidFill>
                <a:latin typeface="Times New Roman" pitchFamily="18" charset="0"/>
                <a:cs typeface="Times New Roman" pitchFamily="18" charset="0"/>
              </a:rPr>
              <a:t>CuSO</a:t>
            </a:r>
            <a:r>
              <a:rPr lang="en-GB" sz="1400" dirty="0">
                <a:solidFill>
                  <a:srgbClr val="FF0000"/>
                </a:solidFill>
                <a:latin typeface="Times New Roman" pitchFamily="18" charset="0"/>
                <a:cs typeface="Times New Roman" pitchFamily="18" charset="0"/>
              </a:rPr>
              <a:t>4</a:t>
            </a:r>
            <a:r>
              <a:rPr lang="en-GB" sz="3200" dirty="0">
                <a:solidFill>
                  <a:srgbClr val="FF0000"/>
                </a:solidFill>
                <a:latin typeface="NikoshBAN" pitchFamily="2" charset="0"/>
                <a:cs typeface="NikoshBAN" pitchFamily="2" charset="0"/>
              </a:rPr>
              <a:t>। </a:t>
            </a:r>
            <a:r>
              <a:rPr lang="bn-IN" sz="3200" dirty="0">
                <a:solidFill>
                  <a:srgbClr val="FF0000"/>
                </a:solidFill>
                <a:latin typeface="NikoshBAN" pitchFamily="2" charset="0"/>
                <a:cs typeface="NikoshBAN" pitchFamily="2" charset="0"/>
              </a:rPr>
              <a:t>ধাতব ইলেকট্রোডের ধাতু </a:t>
            </a:r>
            <a:r>
              <a:rPr lang="bn-IN" sz="3200" dirty="0" smtClean="0">
                <a:solidFill>
                  <a:srgbClr val="FF0000"/>
                </a:solidFill>
                <a:latin typeface="NikoshBAN" pitchFamily="2" charset="0"/>
                <a:cs typeface="NikoshBAN" pitchFamily="2" charset="0"/>
              </a:rPr>
              <a:t> মিশ্রণের </a:t>
            </a:r>
            <a:r>
              <a:rPr lang="bn-IN" sz="3200" dirty="0">
                <a:solidFill>
                  <a:srgbClr val="FF0000"/>
                </a:solidFill>
                <a:latin typeface="NikoshBAN" pitchFamily="2" charset="0"/>
                <a:cs typeface="NikoshBAN" pitchFamily="2" charset="0"/>
              </a:rPr>
              <a:t>সাথে দ্রবীভূত হতে পারে এবং এর ফলে ইলেকট্রোলাইটে ধনাত্মক </a:t>
            </a:r>
            <a:r>
              <a:rPr lang="bn-IN" sz="3200" dirty="0" smtClean="0">
                <a:solidFill>
                  <a:srgbClr val="FF0000"/>
                </a:solidFill>
                <a:latin typeface="NikoshBAN" pitchFamily="2" charset="0"/>
                <a:cs typeface="NikoshBAN" pitchFamily="2" charset="0"/>
              </a:rPr>
              <a:t>আযয়ন </a:t>
            </a:r>
            <a:r>
              <a:rPr lang="bn-IN" sz="3200" dirty="0">
                <a:solidFill>
                  <a:srgbClr val="FF0000"/>
                </a:solidFill>
                <a:latin typeface="NikoshBAN" pitchFamily="2" charset="0"/>
                <a:cs typeface="NikoshBAN" pitchFamily="2" charset="0"/>
              </a:rPr>
              <a:t>যুক্ত </a:t>
            </a:r>
            <a:r>
              <a:rPr lang="bn-IN" sz="3200" dirty="0" smtClean="0">
                <a:solidFill>
                  <a:srgbClr val="FF0000"/>
                </a:solidFill>
                <a:latin typeface="NikoshBAN" pitchFamily="2" charset="0"/>
                <a:cs typeface="NikoshBAN" pitchFamily="2" charset="0"/>
              </a:rPr>
              <a:t>হয় </a:t>
            </a:r>
            <a:r>
              <a:rPr lang="bn-IN" sz="3200" dirty="0">
                <a:solidFill>
                  <a:srgbClr val="FF0000"/>
                </a:solidFill>
                <a:latin typeface="NikoshBAN" pitchFamily="2" charset="0"/>
                <a:cs typeface="NikoshBAN" pitchFamily="2" charset="0"/>
              </a:rPr>
              <a:t>এবং ইলেকট্রনে ঋনাত্মক চার্জযুক্ত ইলেকট্রোড থাকে। </a:t>
            </a:r>
            <a:r>
              <a:rPr lang="bn-IN" sz="3200" dirty="0" smtClean="0">
                <a:solidFill>
                  <a:srgbClr val="FF0000"/>
                </a:solidFill>
                <a:latin typeface="NikoshBAN" pitchFamily="2" charset="0"/>
                <a:cs typeface="NikoshBAN" pitchFamily="2" charset="0"/>
              </a:rPr>
              <a:t> এভাবে </a:t>
            </a:r>
            <a:r>
              <a:rPr lang="bn-IN" sz="3200" dirty="0">
                <a:solidFill>
                  <a:srgbClr val="FF0000"/>
                </a:solidFill>
                <a:latin typeface="NikoshBAN" pitchFamily="2" charset="0"/>
                <a:cs typeface="NikoshBAN" pitchFamily="2" charset="0"/>
              </a:rPr>
              <a:t>সকল অর্ধকোষে নিজস্ব </a:t>
            </a:r>
            <a:r>
              <a:rPr lang="bn-IN" sz="3200" dirty="0" smtClean="0">
                <a:solidFill>
                  <a:srgbClr val="FF0000"/>
                </a:solidFill>
                <a:latin typeface="NikoshBAN" pitchFamily="2" charset="0"/>
                <a:cs typeface="NikoshBAN" pitchFamily="2" charset="0"/>
              </a:rPr>
              <a:t>অর্ধ-বিক্রিয়া </a:t>
            </a:r>
            <a:r>
              <a:rPr lang="bn-IN" sz="3200" dirty="0">
                <a:solidFill>
                  <a:srgbClr val="FF0000"/>
                </a:solidFill>
                <a:latin typeface="NikoshBAN" pitchFamily="2" charset="0"/>
                <a:cs typeface="NikoshBAN" pitchFamily="2" charset="0"/>
              </a:rPr>
              <a:t>ঘটে। চিত্রে প্রদর্শিত </a:t>
            </a:r>
            <a:r>
              <a:rPr lang="bn-IN" sz="3200" dirty="0" smtClean="0">
                <a:solidFill>
                  <a:srgbClr val="FF0000"/>
                </a:solidFill>
                <a:latin typeface="NikoshBAN" pitchFamily="2" charset="0"/>
                <a:cs typeface="NikoshBAN" pitchFamily="2" charset="0"/>
              </a:rPr>
              <a:t>ডেনিয়েল  </a:t>
            </a:r>
            <a:r>
              <a:rPr lang="bn-IN" sz="3200" dirty="0">
                <a:solidFill>
                  <a:srgbClr val="FF0000"/>
                </a:solidFill>
                <a:latin typeface="NikoshBAN" pitchFamily="2" charset="0"/>
                <a:cs typeface="NikoshBAN" pitchFamily="2" charset="0"/>
              </a:rPr>
              <a:t>কোষে </a:t>
            </a:r>
            <a:r>
              <a:rPr lang="en-GB" sz="2400" dirty="0">
                <a:solidFill>
                  <a:srgbClr val="FF0000"/>
                </a:solidFill>
                <a:latin typeface="NikoshBAN" pitchFamily="2" charset="0"/>
                <a:cs typeface="NikoshBAN" pitchFamily="2" charset="0"/>
              </a:rPr>
              <a:t>Zn</a:t>
            </a:r>
            <a:r>
              <a:rPr lang="en-GB" sz="3200" dirty="0">
                <a:solidFill>
                  <a:srgbClr val="FF0000"/>
                </a:solidFill>
                <a:latin typeface="NikoshBAN" pitchFamily="2" charset="0"/>
                <a:cs typeface="NikoshBAN" pitchFamily="2" charset="0"/>
              </a:rPr>
              <a:t> </a:t>
            </a:r>
            <a:r>
              <a:rPr lang="bn-IN" sz="3200" dirty="0">
                <a:solidFill>
                  <a:srgbClr val="FF0000"/>
                </a:solidFill>
                <a:latin typeface="NikoshBAN" pitchFamily="2" charset="0"/>
                <a:cs typeface="NikoshBAN" pitchFamily="2" charset="0"/>
              </a:rPr>
              <a:t>অনুর দ্রবীভূত হবার প্রবণতা </a:t>
            </a:r>
            <a:r>
              <a:rPr lang="en-GB" sz="2400" dirty="0">
                <a:solidFill>
                  <a:srgbClr val="FF0000"/>
                </a:solidFill>
                <a:latin typeface="NikoshBAN" pitchFamily="2" charset="0"/>
                <a:cs typeface="NikoshBAN" pitchFamily="2" charset="0"/>
              </a:rPr>
              <a:t>Cu</a:t>
            </a:r>
            <a:r>
              <a:rPr lang="en-GB" sz="3200" dirty="0">
                <a:solidFill>
                  <a:srgbClr val="FF0000"/>
                </a:solidFill>
                <a:latin typeface="NikoshBAN" pitchFamily="2" charset="0"/>
                <a:cs typeface="NikoshBAN" pitchFamily="2" charset="0"/>
              </a:rPr>
              <a:t> </a:t>
            </a:r>
            <a:r>
              <a:rPr lang="bn-IN" sz="3200" dirty="0">
                <a:solidFill>
                  <a:srgbClr val="FF0000"/>
                </a:solidFill>
                <a:latin typeface="NikoshBAN" pitchFamily="2" charset="0"/>
                <a:cs typeface="NikoshBAN" pitchFamily="2" charset="0"/>
              </a:rPr>
              <a:t>অণু থেকে বেশি। নির্দিষ্ট করে বললে, জিঙ্ক ইলেকট্রোডের ইলেকট্রনগুলোতে কপার ইলেকট্রোডের ইলেকট্রনের </a:t>
            </a:r>
            <a:r>
              <a:rPr lang="bn-IN" sz="3200" dirty="0" smtClean="0">
                <a:solidFill>
                  <a:srgbClr val="FF0000"/>
                </a:solidFill>
                <a:latin typeface="NikoshBAN" pitchFamily="2" charset="0"/>
                <a:cs typeface="NikoshBAN" pitchFamily="2" charset="0"/>
              </a:rPr>
              <a:t>তুলনায় </a:t>
            </a:r>
            <a:r>
              <a:rPr lang="bn-IN" sz="3200" dirty="0">
                <a:solidFill>
                  <a:srgbClr val="FF0000"/>
                </a:solidFill>
                <a:latin typeface="NikoshBAN" pitchFamily="2" charset="0"/>
                <a:cs typeface="NikoshBAN" pitchFamily="2" charset="0"/>
              </a:rPr>
              <a:t>বেশি শক্তি থাকে। কেননা ইলেকট্রনের </a:t>
            </a:r>
            <a:r>
              <a:rPr lang="bn-IN" sz="3200" dirty="0" smtClean="0">
                <a:solidFill>
                  <a:srgbClr val="FF0000"/>
                </a:solidFill>
                <a:latin typeface="NikoshBAN" pitchFamily="2" charset="0"/>
                <a:cs typeface="NikoshBAN" pitchFamily="2" charset="0"/>
              </a:rPr>
              <a:t>আধান   </a:t>
            </a:r>
            <a:r>
              <a:rPr lang="bn-IN" sz="3200" dirty="0">
                <a:solidFill>
                  <a:srgbClr val="FF0000"/>
                </a:solidFill>
                <a:latin typeface="NikoshBAN" pitchFamily="2" charset="0"/>
                <a:cs typeface="NikoshBAN" pitchFamily="2" charset="0"/>
              </a:rPr>
              <a:t>ঋনাত্মক, এখন ইলেকট্রনকে আরো শক্তি দিতে হলে জিঙ্ককে কপারের </a:t>
            </a:r>
            <a:r>
              <a:rPr lang="bn-IN" sz="3200" dirty="0" smtClean="0">
                <a:solidFill>
                  <a:srgbClr val="FF0000"/>
                </a:solidFill>
                <a:latin typeface="NikoshBAN" pitchFamily="2" charset="0"/>
                <a:cs typeface="NikoshBAN" pitchFamily="2" charset="0"/>
              </a:rPr>
              <a:t>চেয়ে </a:t>
            </a:r>
            <a:r>
              <a:rPr lang="bn-IN" sz="3200" dirty="0">
                <a:solidFill>
                  <a:srgbClr val="FF0000"/>
                </a:solidFill>
                <a:latin typeface="NikoshBAN" pitchFamily="2" charset="0"/>
                <a:cs typeface="NikoshBAN" pitchFamily="2" charset="0"/>
              </a:rPr>
              <a:t>বেশি ঋনাত্মক ইলেকট্রিকাল </a:t>
            </a:r>
            <a:r>
              <a:rPr lang="bn-IN" sz="3200" dirty="0" smtClean="0">
                <a:solidFill>
                  <a:srgbClr val="FF0000"/>
                </a:solidFill>
                <a:latin typeface="NikoshBAN" pitchFamily="2" charset="0"/>
                <a:cs typeface="NikoshBAN" pitchFamily="2" charset="0"/>
              </a:rPr>
              <a:t>পটেনশিয়াল </a:t>
            </a:r>
            <a:r>
              <a:rPr lang="bn-IN" sz="3200" dirty="0">
                <a:solidFill>
                  <a:srgbClr val="FF0000"/>
                </a:solidFill>
                <a:latin typeface="NikoshBAN" pitchFamily="2" charset="0"/>
                <a:cs typeface="NikoshBAN" pitchFamily="2" charset="0"/>
              </a:rPr>
              <a:t>থাকতে হবে। </a:t>
            </a:r>
            <a:r>
              <a:rPr lang="bn-IN" sz="3200" dirty="0" smtClean="0">
                <a:solidFill>
                  <a:srgbClr val="FF0000"/>
                </a:solidFill>
                <a:latin typeface="NikoshBAN" pitchFamily="2" charset="0"/>
                <a:cs typeface="NikoshBAN" pitchFamily="2" charset="0"/>
              </a:rPr>
              <a:t>অবশ্য   ইলেকট্রোড</a:t>
            </a:r>
            <a:r>
              <a:rPr lang="en-US" sz="3200" dirty="0" smtClean="0">
                <a:solidFill>
                  <a:srgbClr val="FF0000"/>
                </a:solidFill>
                <a:latin typeface="NikoshBAN" pitchFamily="2" charset="0"/>
                <a:cs typeface="NikoshBAN" pitchFamily="2" charset="0"/>
              </a:rPr>
              <a:t> </a:t>
            </a:r>
            <a:r>
              <a:rPr lang="bn-IN" sz="3200" dirty="0" smtClean="0">
                <a:solidFill>
                  <a:srgbClr val="FF0000"/>
                </a:solidFill>
                <a:latin typeface="NikoshBAN" pitchFamily="2" charset="0"/>
                <a:cs typeface="NikoshBAN" pitchFamily="2" charset="0"/>
              </a:rPr>
              <a:t>দ্বয়ের </a:t>
            </a:r>
            <a:r>
              <a:rPr lang="bn-IN" sz="3200" dirty="0">
                <a:solidFill>
                  <a:srgbClr val="FF0000"/>
                </a:solidFill>
                <a:latin typeface="NikoshBAN" pitchFamily="2" charset="0"/>
                <a:cs typeface="NikoshBAN" pitchFamily="2" charset="0"/>
              </a:rPr>
              <a:t>মধ্যে বাহ্যিক সংযোগ না থাকলে বিদ্যুত প্রবাহিত </a:t>
            </a:r>
            <a:r>
              <a:rPr lang="bn-IN" sz="3200" dirty="0" smtClean="0">
                <a:solidFill>
                  <a:srgbClr val="FF0000"/>
                </a:solidFill>
                <a:latin typeface="NikoshBAN" pitchFamily="2" charset="0"/>
                <a:cs typeface="NikoshBAN" pitchFamily="2" charset="0"/>
              </a:rPr>
              <a:t>হয়   না</a:t>
            </a:r>
            <a:r>
              <a:rPr lang="en-US" sz="3200" dirty="0" smtClean="0">
                <a:solidFill>
                  <a:srgbClr val="FF0000"/>
                </a:solidFill>
                <a:latin typeface="NikoshBAN" pitchFamily="2" charset="0"/>
                <a:cs typeface="NikoshBAN" pitchFamily="2" charset="0"/>
              </a:rPr>
              <a:t>।</a:t>
            </a:r>
            <a:endParaRPr lang="bn-IN" sz="3200" dirty="0" smtClean="0">
              <a:solidFill>
                <a:srgbClr val="FF0000"/>
              </a:solidFill>
              <a:latin typeface="NikoshBAN" pitchFamily="2" charset="0"/>
              <a:cs typeface="NikoshBAN" pitchFamily="2" charset="0"/>
            </a:endParaRPr>
          </a:p>
          <a:p>
            <a:pPr algn="ctr"/>
            <a:endParaRPr lang="bn-IN" sz="3200" dirty="0">
              <a:solidFill>
                <a:srgbClr val="FF0000"/>
              </a:solidFill>
              <a:latin typeface="NikoshBAN" pitchFamily="2" charset="0"/>
              <a:cs typeface="NikoshBAN" pitchFamily="2" charset="0"/>
            </a:endParaRPr>
          </a:p>
          <a:p>
            <a:pPr algn="ctr"/>
            <a:endParaRPr lang="bn-IN" sz="1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62569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27384"/>
                <a:ext cx="9144000" cy="6924973"/>
              </a:xfrm>
              <a:prstGeom prst="rect">
                <a:avLst/>
              </a:prstGeom>
              <a:solidFill>
                <a:srgbClr val="00B0F0"/>
              </a:solidFill>
            </p:spPr>
            <p:txBody>
              <a:bodyPr wrap="square">
                <a:spAutoFit/>
              </a:bodyPr>
              <a:lstStyle/>
              <a:p>
                <a:pPr lvl="0"/>
                <a:endParaRPr lang="en-US" sz="800" dirty="0" smtClean="0">
                  <a:solidFill>
                    <a:srgbClr val="FF0000"/>
                  </a:solidFill>
                  <a:latin typeface="NikoshBAN" pitchFamily="2" charset="0"/>
                  <a:cs typeface="NikoshBAN" pitchFamily="2" charset="0"/>
                </a:endParaRPr>
              </a:p>
              <a:p>
                <a:pPr lvl="0"/>
                <a:endParaRPr lang="en-US" sz="800" dirty="0">
                  <a:solidFill>
                    <a:srgbClr val="FF0000"/>
                  </a:solidFill>
                  <a:latin typeface="NikoshBAN" pitchFamily="2" charset="0"/>
                  <a:cs typeface="NikoshBAN" pitchFamily="2" charset="0"/>
                </a:endParaRPr>
              </a:p>
              <a:p>
                <a:pPr lvl="0"/>
                <a:endParaRPr lang="en-US" sz="800" dirty="0" smtClean="0">
                  <a:solidFill>
                    <a:srgbClr val="FF0000"/>
                  </a:solidFill>
                  <a:latin typeface="NikoshBAN" pitchFamily="2" charset="0"/>
                  <a:cs typeface="NikoshBAN" pitchFamily="2" charset="0"/>
                </a:endParaRPr>
              </a:p>
              <a:p>
                <a:pPr lvl="0"/>
                <a:r>
                  <a:rPr lang="bn-IN" sz="2800" dirty="0" smtClean="0">
                    <a:solidFill>
                      <a:srgbClr val="FF0000"/>
                    </a:solidFill>
                    <a:latin typeface="NikoshBAN" pitchFamily="2" charset="0"/>
                    <a:cs typeface="NikoshBAN" pitchFamily="2" charset="0"/>
                  </a:rPr>
                  <a:t>যখন ইলেকট্রোড দুটিকে বাহ্যিকভাবে সংযুক্ত করা হয় তখন ইলেকট্রনগুলো ঋনাত্মক ইলেকট্রোড জিঙ্ক থেকে ধনাত্মক ইলেকট্রোড কপারের দিকে অগ্রসর হয়। </a:t>
                </a:r>
                <a:r>
                  <a:rPr lang="bn-IN" sz="2800" dirty="0">
                    <a:solidFill>
                      <a:srgbClr val="FF0000"/>
                    </a:solidFill>
                    <a:latin typeface="NikoshBAN" pitchFamily="2" charset="0"/>
                    <a:cs typeface="NikoshBAN" pitchFamily="2" charset="0"/>
                  </a:rPr>
                  <a:t>ইলেকট্রনের ঋনাত্মক আধান থাকার কারণে ইলেকট্রন প্রবাহের বিপরীত দিকে বিদ্যুত প্রবাহিত হয়। একই </a:t>
                </a:r>
                <a:r>
                  <a:rPr lang="bn-IN" sz="2800" dirty="0" smtClean="0">
                    <a:solidFill>
                      <a:srgbClr val="FF0000"/>
                    </a:solidFill>
                    <a:latin typeface="NikoshBAN" pitchFamily="2" charset="0"/>
                    <a:cs typeface="NikoshBAN" pitchFamily="2" charset="0"/>
                  </a:rPr>
                  <a:t>সময়ে </a:t>
                </a:r>
                <a:r>
                  <a:rPr lang="bn-IN" sz="2800" dirty="0">
                    <a:solidFill>
                      <a:srgbClr val="FF0000"/>
                    </a:solidFill>
                    <a:latin typeface="NikoshBAN" pitchFamily="2" charset="0"/>
                    <a:cs typeface="NikoshBAN" pitchFamily="2" charset="0"/>
                  </a:rPr>
                  <a:t>ইলেকট্রোলাইটের ভিতর </a:t>
                </a:r>
                <a:r>
                  <a:rPr lang="bn-IN" sz="2800" dirty="0" smtClean="0">
                    <a:solidFill>
                      <a:srgbClr val="FF0000"/>
                    </a:solidFill>
                    <a:latin typeface="NikoshBAN" pitchFamily="2" charset="0"/>
                    <a:cs typeface="NikoshBAN" pitchFamily="2" charset="0"/>
                  </a:rPr>
                  <a:t>দিয়ে </a:t>
                </a:r>
                <a:r>
                  <a:rPr lang="bn-IN" sz="2800" dirty="0">
                    <a:solidFill>
                      <a:srgbClr val="FF0000"/>
                    </a:solidFill>
                    <a:latin typeface="NikoshBAN" pitchFamily="2" charset="0"/>
                    <a:cs typeface="NikoshBAN" pitchFamily="2" charset="0"/>
                  </a:rPr>
                  <a:t>সমান পরিমাণ </a:t>
                </a:r>
                <a:r>
                  <a:rPr lang="bn-IN" sz="2800" dirty="0" smtClean="0">
                    <a:solidFill>
                      <a:srgbClr val="FF0000"/>
                    </a:solidFill>
                    <a:latin typeface="NikoshBAN" pitchFamily="2" charset="0"/>
                    <a:cs typeface="NikoshBAN" pitchFamily="2" charset="0"/>
                  </a:rPr>
                  <a:t>আয়নিক </a:t>
                </a:r>
                <a:r>
                  <a:rPr lang="bn-IN" sz="2800" dirty="0">
                    <a:solidFill>
                      <a:srgbClr val="FF0000"/>
                    </a:solidFill>
                    <a:latin typeface="NikoshBAN" pitchFamily="2" charset="0"/>
                    <a:cs typeface="NikoshBAN" pitchFamily="2" charset="0"/>
                  </a:rPr>
                  <a:t>প্রবাহ চলে। বহিঃস্থ সংযোগের মাধ্যমে প্রতি দুটি ইলেকট্রন জিঙ্ক ইলেকট্রোড থেকে কপার </a:t>
                </a:r>
                <a:r>
                  <a:rPr lang="bn-IN" sz="2800" dirty="0" smtClean="0">
                    <a:solidFill>
                      <a:srgbClr val="FF0000"/>
                    </a:solidFill>
                    <a:latin typeface="NikoshBAN" pitchFamily="2" charset="0"/>
                    <a:cs typeface="NikoshBAN" pitchFamily="2" charset="0"/>
                  </a:rPr>
                  <a:t> ইলেকট্রোডের </a:t>
                </a:r>
                <a:r>
                  <a:rPr lang="bn-IN" sz="2800" dirty="0">
                    <a:solidFill>
                      <a:srgbClr val="FF0000"/>
                    </a:solidFill>
                    <a:latin typeface="NikoshBAN" pitchFamily="2" charset="0"/>
                    <a:cs typeface="NikoshBAN" pitchFamily="2" charset="0"/>
                  </a:rPr>
                  <a:t>দিকে প্রবাহিত হবার </a:t>
                </a:r>
                <a:r>
                  <a:rPr lang="bn-IN" sz="2800" dirty="0" smtClean="0">
                    <a:solidFill>
                      <a:srgbClr val="FF0000"/>
                    </a:solidFill>
                    <a:latin typeface="NikoshBAN" pitchFamily="2" charset="0"/>
                    <a:cs typeface="NikoshBAN" pitchFamily="2" charset="0"/>
                  </a:rPr>
                  <a:t>সময় </a:t>
                </a:r>
                <a:r>
                  <a:rPr lang="bn-IN" sz="2800" dirty="0">
                    <a:solidFill>
                      <a:srgbClr val="FF0000"/>
                    </a:solidFill>
                    <a:latin typeface="NikoshBAN" pitchFamily="2" charset="0"/>
                    <a:cs typeface="NikoshBAN" pitchFamily="2" charset="0"/>
                  </a:rPr>
                  <a:t>একটি </a:t>
                </a:r>
                <a:r>
                  <a:rPr lang="en-GB" sz="2000" i="1" dirty="0">
                    <a:solidFill>
                      <a:srgbClr val="FF0000"/>
                    </a:solidFill>
                    <a:latin typeface="NikoshBAN" pitchFamily="2" charset="0"/>
                    <a:cs typeface="NikoshBAN" pitchFamily="2" charset="0"/>
                  </a:rPr>
                  <a:t>Zn</a:t>
                </a:r>
                <a:r>
                  <a:rPr lang="en-GB" sz="2800" dirty="0">
                    <a:solidFill>
                      <a:srgbClr val="FF0000"/>
                    </a:solidFill>
                    <a:latin typeface="NikoshBAN" pitchFamily="2" charset="0"/>
                    <a:cs typeface="NikoshBAN" pitchFamily="2" charset="0"/>
                  </a:rPr>
                  <a:t> </a:t>
                </a:r>
                <a:r>
                  <a:rPr lang="bn-IN" sz="2800" dirty="0">
                    <a:solidFill>
                      <a:srgbClr val="FF0000"/>
                    </a:solidFill>
                    <a:latin typeface="NikoshBAN" pitchFamily="2" charset="0"/>
                    <a:cs typeface="NikoshBAN" pitchFamily="2" charset="0"/>
                  </a:rPr>
                  <a:t>অণূ অবশ্যই দ্রবণে </a:t>
                </a:r>
                <a14:m>
                  <m:oMath xmlns:m="http://schemas.openxmlformats.org/officeDocument/2006/math">
                    <m:sSup>
                      <m:sSupPr>
                        <m:ctrlPr>
                          <a:rPr lang="en-GB" sz="2400" i="1" smtClean="0">
                            <a:solidFill>
                              <a:srgbClr val="FF0000"/>
                            </a:solidFill>
                            <a:latin typeface="Cambria Math"/>
                            <a:cs typeface="Times New Roman"/>
                          </a:rPr>
                        </m:ctrlPr>
                      </m:sSupPr>
                      <m:e>
                        <m:r>
                          <a:rPr lang="en-US" sz="2400" i="1">
                            <a:solidFill>
                              <a:srgbClr val="FF0000"/>
                            </a:solidFill>
                            <a:effectLst/>
                            <a:latin typeface="Cambria Math"/>
                            <a:ea typeface="Calibri"/>
                            <a:cs typeface="Times New Roman"/>
                          </a:rPr>
                          <m:t>𝑍𝑛</m:t>
                        </m:r>
                      </m:e>
                      <m:sup>
                        <m:r>
                          <a:rPr lang="en-US" sz="2400" i="1">
                            <a:solidFill>
                              <a:srgbClr val="FF0000"/>
                            </a:solidFill>
                            <a:effectLst/>
                            <a:latin typeface="Cambria Math"/>
                            <a:ea typeface="Calibri"/>
                            <a:cs typeface="Times New Roman"/>
                          </a:rPr>
                          <m:t>+</m:t>
                        </m:r>
                        <m:r>
                          <a:rPr lang="en-US" sz="2400" i="1">
                            <a:solidFill>
                              <a:srgbClr val="FF0000"/>
                            </a:solidFill>
                            <a:effectLst/>
                            <a:latin typeface="Cambria Math"/>
                            <a:ea typeface="Calibri"/>
                            <a:cs typeface="Times New Roman"/>
                          </a:rPr>
                          <m:t>2</m:t>
                        </m:r>
                      </m:sup>
                    </m:sSup>
                  </m:oMath>
                </a14:m>
                <a:r>
                  <a:rPr lang="bn-IN" sz="2000" dirty="0" smtClean="0">
                    <a:solidFill>
                      <a:srgbClr val="FF0000"/>
                    </a:solidFill>
                    <a:latin typeface="NikoshBAN" pitchFamily="2" charset="0"/>
                    <a:cs typeface="NikoshBAN" pitchFamily="2" charset="0"/>
                  </a:rPr>
                  <a:t> </a:t>
                </a:r>
                <a:r>
                  <a:rPr lang="bn-IN" sz="2800" dirty="0" smtClean="0">
                    <a:solidFill>
                      <a:srgbClr val="FF0000"/>
                    </a:solidFill>
                    <a:latin typeface="NikoshBAN" pitchFamily="2" charset="0"/>
                    <a:cs typeface="NikoshBAN" pitchFamily="2" charset="0"/>
                  </a:rPr>
                  <a:t>আ</a:t>
                </a:r>
                <a:r>
                  <a:rPr lang="en-US" sz="2800" dirty="0" err="1" smtClean="0">
                    <a:solidFill>
                      <a:srgbClr val="FF0000"/>
                    </a:solidFill>
                    <a:latin typeface="NikoshBAN" pitchFamily="2" charset="0"/>
                    <a:cs typeface="NikoshBAN" pitchFamily="2" charset="0"/>
                  </a:rPr>
                  <a:t>য়ন</a:t>
                </a:r>
                <a:r>
                  <a:rPr lang="bn-IN" sz="2800" dirty="0" smtClean="0">
                    <a:solidFill>
                      <a:srgbClr val="FF0000"/>
                    </a:solidFill>
                    <a:latin typeface="NikoshBAN" pitchFamily="2" charset="0"/>
                    <a:cs typeface="NikoshBAN" pitchFamily="2" charset="0"/>
                  </a:rPr>
                  <a:t> </a:t>
                </a:r>
                <a:r>
                  <a:rPr lang="bn-IN" sz="2800" dirty="0">
                    <a:solidFill>
                      <a:srgbClr val="FF0000"/>
                    </a:solidFill>
                    <a:latin typeface="NikoshBAN" pitchFamily="2" charset="0"/>
                    <a:cs typeface="NikoshBAN" pitchFamily="2" charset="0"/>
                  </a:rPr>
                  <a:t>হিসেবে চলে যাবে এবং চলে </a:t>
                </a:r>
                <a:r>
                  <a:rPr lang="bn-IN" sz="2800" dirty="0" smtClean="0">
                    <a:solidFill>
                      <a:srgbClr val="FF0000"/>
                    </a:solidFill>
                    <a:latin typeface="NikoshBAN" pitchFamily="2" charset="0"/>
                    <a:cs typeface="NikoshBAN" pitchFamily="2" charset="0"/>
                  </a:rPr>
                  <a:t>যাও</a:t>
                </a:r>
                <a:r>
                  <a:rPr lang="en-US" sz="2800" dirty="0" err="1" smtClean="0">
                    <a:solidFill>
                      <a:srgbClr val="FF0000"/>
                    </a:solidFill>
                    <a:latin typeface="NikoshBAN" pitchFamily="2" charset="0"/>
                    <a:cs typeface="NikoshBAN" pitchFamily="2" charset="0"/>
                  </a:rPr>
                  <a:t>য়া</a:t>
                </a:r>
                <a:r>
                  <a:rPr lang="bn-IN" sz="2800" dirty="0" smtClean="0">
                    <a:solidFill>
                      <a:srgbClr val="FF0000"/>
                    </a:solidFill>
                    <a:latin typeface="NikoshBAN" pitchFamily="2" charset="0"/>
                    <a:cs typeface="NikoshBAN" pitchFamily="2" charset="0"/>
                  </a:rPr>
                  <a:t> </a:t>
                </a:r>
                <a:r>
                  <a:rPr lang="bn-IN" sz="2800" dirty="0">
                    <a:solidFill>
                      <a:srgbClr val="FF0000"/>
                    </a:solidFill>
                    <a:latin typeface="NikoshBAN" pitchFamily="2" charset="0"/>
                    <a:cs typeface="NikoshBAN" pitchFamily="2" charset="0"/>
                  </a:rPr>
                  <a:t>দুটি ইলেকট্রনকে প্রতিস্থাপিত করবে। </a:t>
                </a:r>
                <a:r>
                  <a:rPr lang="en-US" sz="2800" dirty="0" smtClean="0">
                    <a:solidFill>
                      <a:srgbClr val="FF0000"/>
                    </a:solidFill>
                    <a:latin typeface="NikoshBAN" pitchFamily="2" charset="0"/>
                    <a:cs typeface="NikoshBAN" pitchFamily="2" charset="0"/>
                  </a:rPr>
                  <a:t> </a:t>
                </a:r>
                <a:r>
                  <a:rPr lang="bn-IN" sz="2800" dirty="0" smtClean="0">
                    <a:solidFill>
                      <a:srgbClr val="FF0000"/>
                    </a:solidFill>
                    <a:latin typeface="NikoshBAN" pitchFamily="2" charset="0"/>
                    <a:cs typeface="NikoshBAN" pitchFamily="2" charset="0"/>
                  </a:rPr>
                  <a:t>সংজ্ঞানুযা</a:t>
                </a:r>
                <a:r>
                  <a:rPr lang="en-US" sz="2800" dirty="0" err="1" smtClean="0">
                    <a:solidFill>
                      <a:srgbClr val="FF0000"/>
                    </a:solidFill>
                    <a:latin typeface="NikoshBAN" pitchFamily="2" charset="0"/>
                    <a:cs typeface="NikoshBAN" pitchFamily="2" charset="0"/>
                  </a:rPr>
                  <a:t>য়ী</a:t>
                </a:r>
                <a:r>
                  <a:rPr lang="bn-IN" sz="2800" dirty="0" smtClean="0">
                    <a:solidFill>
                      <a:srgbClr val="FF0000"/>
                    </a:solidFill>
                    <a:latin typeface="NikoshBAN" pitchFamily="2" charset="0"/>
                    <a:cs typeface="NikoshBAN" pitchFamily="2" charset="0"/>
                  </a:rPr>
                  <a:t> </a:t>
                </a:r>
                <a:r>
                  <a:rPr lang="bn-IN" sz="2800" dirty="0">
                    <a:solidFill>
                      <a:srgbClr val="FF0000"/>
                    </a:solidFill>
                    <a:latin typeface="NikoshBAN" pitchFamily="2" charset="0"/>
                    <a:cs typeface="NikoshBAN" pitchFamily="2" charset="0"/>
                  </a:rPr>
                  <a:t>অ্যানোড হল সেই ইলেকট্রোড যেখানে জারণ </a:t>
                </a:r>
                <a:r>
                  <a:rPr lang="bn-IN" sz="2800" dirty="0" smtClean="0">
                    <a:solidFill>
                      <a:srgbClr val="FF0000"/>
                    </a:solidFill>
                    <a:latin typeface="NikoshBAN" pitchFamily="2" charset="0"/>
                    <a:cs typeface="NikoshBAN" pitchFamily="2" charset="0"/>
                  </a:rPr>
                  <a:t>বিক্রি</a:t>
                </a:r>
                <a:r>
                  <a:rPr lang="en-US" sz="2800" dirty="0" err="1" smtClean="0">
                    <a:solidFill>
                      <a:srgbClr val="FF0000"/>
                    </a:solidFill>
                    <a:latin typeface="NikoshBAN" pitchFamily="2" charset="0"/>
                    <a:cs typeface="NikoshBAN" pitchFamily="2" charset="0"/>
                  </a:rPr>
                  <a:t>য়া</a:t>
                </a:r>
                <a:r>
                  <a:rPr lang="bn-IN" sz="2800" dirty="0" smtClean="0">
                    <a:solidFill>
                      <a:srgbClr val="FF0000"/>
                    </a:solidFill>
                    <a:latin typeface="NikoshBAN" pitchFamily="2" charset="0"/>
                    <a:cs typeface="NikoshBAN" pitchFamily="2" charset="0"/>
                  </a:rPr>
                  <a:t> </a:t>
                </a:r>
                <a:r>
                  <a:rPr lang="bn-IN" sz="2800" dirty="0">
                    <a:solidFill>
                      <a:srgbClr val="FF0000"/>
                    </a:solidFill>
                    <a:latin typeface="NikoshBAN" pitchFamily="2" charset="0"/>
                    <a:cs typeface="NikoshBAN" pitchFamily="2" charset="0"/>
                  </a:rPr>
                  <a:t>সংঘটিত </a:t>
                </a:r>
                <a:r>
                  <a:rPr lang="bn-IN" sz="2800" dirty="0" smtClean="0">
                    <a:solidFill>
                      <a:srgbClr val="FF0000"/>
                    </a:solidFill>
                    <a:latin typeface="NikoshBAN" pitchFamily="2" charset="0"/>
                    <a:cs typeface="NikoshBAN" pitchFamily="2" charset="0"/>
                  </a:rPr>
                  <a:t>হ</a:t>
                </a:r>
                <a:r>
                  <a:rPr lang="en-US" sz="2800" dirty="0" smtClean="0">
                    <a:solidFill>
                      <a:srgbClr val="FF0000"/>
                    </a:solidFill>
                    <a:latin typeface="NikoshBAN" pitchFamily="2" charset="0"/>
                    <a:cs typeface="NikoshBAN" pitchFamily="2" charset="0"/>
                  </a:rPr>
                  <a:t>য় , </a:t>
                </a:r>
                <a:r>
                  <a:rPr lang="bn-IN" sz="2800" dirty="0" smtClean="0">
                    <a:solidFill>
                      <a:srgbClr val="FF0000"/>
                    </a:solidFill>
                    <a:latin typeface="NikoshBAN" pitchFamily="2" charset="0"/>
                    <a:cs typeface="NikoshBAN" pitchFamily="2" charset="0"/>
                  </a:rPr>
                  <a:t> </a:t>
                </a:r>
                <a:r>
                  <a:rPr lang="bn-IN" sz="2800" dirty="0">
                    <a:solidFill>
                      <a:srgbClr val="FF0000"/>
                    </a:solidFill>
                    <a:latin typeface="NikoshBAN" pitchFamily="2" charset="0"/>
                    <a:cs typeface="NikoshBAN" pitchFamily="2" charset="0"/>
                  </a:rPr>
                  <a:t>অর্থাত গ্যালভানিক কোষে জিঙ্ক ইলেকট্রোড একটি অ্যানোড। কপার ইলেকট্রোডে গৃহীত দুটি ইলেকট্রন দ্রবণে </a:t>
                </a:r>
                <a:r>
                  <a:rPr lang="bn-IN" sz="2800" dirty="0" smtClean="0">
                    <a:solidFill>
                      <a:srgbClr val="FF0000"/>
                    </a:solidFill>
                    <a:latin typeface="NikoshBAN" pitchFamily="2" charset="0"/>
                    <a:cs typeface="NikoshBAN" pitchFamily="2" charset="0"/>
                  </a:rPr>
                  <a:t>গি</a:t>
                </a:r>
                <a:r>
                  <a:rPr lang="en-US" sz="2800" dirty="0" err="1" smtClean="0">
                    <a:solidFill>
                      <a:srgbClr val="FF0000"/>
                    </a:solidFill>
                    <a:latin typeface="NikoshBAN" pitchFamily="2" charset="0"/>
                    <a:cs typeface="NikoshBAN" pitchFamily="2" charset="0"/>
                  </a:rPr>
                  <a:t>য়ে</a:t>
                </a:r>
                <a:r>
                  <a:rPr lang="bn-IN" sz="2800" dirty="0" smtClean="0">
                    <a:solidFill>
                      <a:srgbClr val="FF0000"/>
                    </a:solidFill>
                    <a:latin typeface="NikoshBAN" pitchFamily="2" charset="0"/>
                    <a:cs typeface="NikoshBAN" pitchFamily="2" charset="0"/>
                  </a:rPr>
                  <a:t> </a:t>
                </a:r>
                <a:r>
                  <a:rPr lang="bn-IN" sz="2800" dirty="0">
                    <a:solidFill>
                      <a:srgbClr val="FF0000"/>
                    </a:solidFill>
                    <a:latin typeface="NikoshBAN" pitchFamily="2" charset="0"/>
                    <a:cs typeface="NikoshBAN" pitchFamily="2" charset="0"/>
                  </a:rPr>
                  <a:t>একটি </a:t>
                </a:r>
                <a14:m>
                  <m:oMath xmlns:m="http://schemas.openxmlformats.org/officeDocument/2006/math">
                    <m:sSup>
                      <m:sSupPr>
                        <m:ctrlPr>
                          <a:rPr lang="en-GB" sz="2800" i="1" smtClean="0">
                            <a:solidFill>
                              <a:srgbClr val="FF0000"/>
                            </a:solidFill>
                            <a:latin typeface="Cambria Math"/>
                            <a:cs typeface="Times New Roman"/>
                          </a:rPr>
                        </m:ctrlPr>
                      </m:sSupPr>
                      <m:e>
                        <m:r>
                          <a:rPr lang="en-US" sz="2800" b="0" i="1" smtClean="0">
                            <a:solidFill>
                              <a:srgbClr val="FF0000"/>
                            </a:solidFill>
                            <a:latin typeface="Cambria Math"/>
                            <a:cs typeface="Times New Roman"/>
                          </a:rPr>
                          <m:t>𝐶𝑢</m:t>
                        </m:r>
                      </m:e>
                      <m:sup>
                        <m:r>
                          <a:rPr lang="en-US" sz="2800" i="1">
                            <a:solidFill>
                              <a:srgbClr val="FF0000"/>
                            </a:solidFill>
                            <a:effectLst/>
                            <a:latin typeface="Cambria Math"/>
                            <a:ea typeface="Calibri"/>
                            <a:cs typeface="Times New Roman"/>
                          </a:rPr>
                          <m:t>+</m:t>
                        </m:r>
                        <m:r>
                          <a:rPr lang="en-US" sz="2800" i="1">
                            <a:solidFill>
                              <a:srgbClr val="FF0000"/>
                            </a:solidFill>
                            <a:effectLst/>
                            <a:latin typeface="Cambria Math"/>
                            <a:ea typeface="Calibri"/>
                            <a:cs typeface="Times New Roman"/>
                          </a:rPr>
                          <m:t>2</m:t>
                        </m:r>
                      </m:sup>
                    </m:sSup>
                  </m:oMath>
                </a14:m>
                <a:r>
                  <a:rPr lang="en-US" sz="2800" dirty="0" smtClean="0">
                    <a:solidFill>
                      <a:srgbClr val="FF0000"/>
                    </a:solidFill>
                    <a:latin typeface="NikoshBAN" pitchFamily="2" charset="0"/>
                    <a:cs typeface="NikoshBAN" pitchFamily="2" charset="0"/>
                  </a:rPr>
                  <a:t> </a:t>
                </a:r>
                <a:r>
                  <a:rPr lang="bn-IN" sz="2800" dirty="0" smtClean="0">
                    <a:solidFill>
                      <a:srgbClr val="FF0000"/>
                    </a:solidFill>
                    <a:latin typeface="NikoshBAN" pitchFamily="2" charset="0"/>
                    <a:cs typeface="NikoshBAN" pitchFamily="2" charset="0"/>
                  </a:rPr>
                  <a:t>আ</a:t>
                </a:r>
                <a:r>
                  <a:rPr lang="en-US" sz="2800" dirty="0" smtClean="0">
                    <a:solidFill>
                      <a:srgbClr val="FF0000"/>
                    </a:solidFill>
                    <a:latin typeface="NikoshBAN" pitchFamily="2" charset="0"/>
                    <a:cs typeface="NikoshBAN" pitchFamily="2" charset="0"/>
                  </a:rPr>
                  <a:t>য়</a:t>
                </a:r>
                <a:r>
                  <a:rPr lang="bn-IN" sz="2800" dirty="0" smtClean="0">
                    <a:solidFill>
                      <a:srgbClr val="FF0000"/>
                    </a:solidFill>
                    <a:latin typeface="NikoshBAN" pitchFamily="2" charset="0"/>
                    <a:cs typeface="NikoshBAN" pitchFamily="2" charset="0"/>
                  </a:rPr>
                  <a:t>নের </a:t>
                </a:r>
                <a:r>
                  <a:rPr lang="bn-IN" sz="2800" dirty="0">
                    <a:solidFill>
                      <a:srgbClr val="FF0000"/>
                    </a:solidFill>
                    <a:latin typeface="NikoshBAN" pitchFamily="2" charset="0"/>
                    <a:cs typeface="NikoshBAN" pitchFamily="2" charset="0"/>
                  </a:rPr>
                  <a:t>সাথে যুক্ত </a:t>
                </a:r>
                <a:r>
                  <a:rPr lang="bn-IN" sz="2800" dirty="0" smtClean="0">
                    <a:solidFill>
                      <a:srgbClr val="FF0000"/>
                    </a:solidFill>
                    <a:latin typeface="NikoshBAN" pitchFamily="2" charset="0"/>
                    <a:cs typeface="NikoshBAN" pitchFamily="2" charset="0"/>
                  </a:rPr>
                  <a:t>হ</a:t>
                </a:r>
                <a:r>
                  <a:rPr lang="en-US" sz="2800" dirty="0" err="1" smtClean="0">
                    <a:solidFill>
                      <a:srgbClr val="FF0000"/>
                    </a:solidFill>
                    <a:latin typeface="NikoshBAN" pitchFamily="2" charset="0"/>
                    <a:cs typeface="NikoshBAN" pitchFamily="2" charset="0"/>
                  </a:rPr>
                  <a:t>য়ে</a:t>
                </a:r>
                <a:r>
                  <a:rPr lang="bn-IN" sz="2800" dirty="0" smtClean="0">
                    <a:solidFill>
                      <a:srgbClr val="FF0000"/>
                    </a:solidFill>
                    <a:latin typeface="NikoshBAN" pitchFamily="2" charset="0"/>
                    <a:cs typeface="NikoshBAN" pitchFamily="2" charset="0"/>
                  </a:rPr>
                  <a:t> </a:t>
                </a:r>
                <a:r>
                  <a:rPr lang="bn-IN" sz="2800" dirty="0">
                    <a:solidFill>
                      <a:srgbClr val="FF0000"/>
                    </a:solidFill>
                    <a:latin typeface="NikoshBAN" pitchFamily="2" charset="0"/>
                    <a:cs typeface="NikoshBAN" pitchFamily="2" charset="0"/>
                  </a:rPr>
                  <a:t>কপার অণু গঠন করে যা </a:t>
                </a:r>
                <a:r>
                  <a:rPr lang="en-GB" sz="2400" i="1" dirty="0">
                    <a:solidFill>
                      <a:srgbClr val="FF0000"/>
                    </a:solidFill>
                    <a:latin typeface="NikoshBAN" pitchFamily="2" charset="0"/>
                    <a:cs typeface="NikoshBAN" pitchFamily="2" charset="0"/>
                  </a:rPr>
                  <a:t>Cu</a:t>
                </a:r>
                <a:r>
                  <a:rPr lang="en-GB" sz="2800" dirty="0">
                    <a:solidFill>
                      <a:srgbClr val="FF0000"/>
                    </a:solidFill>
                    <a:latin typeface="NikoshBAN" pitchFamily="2" charset="0"/>
                    <a:cs typeface="NikoshBAN" pitchFamily="2" charset="0"/>
                  </a:rPr>
                  <a:t> </a:t>
                </a:r>
                <a:r>
                  <a:rPr lang="bn-IN" sz="2800" dirty="0">
                    <a:solidFill>
                      <a:srgbClr val="FF0000"/>
                    </a:solidFill>
                    <a:latin typeface="NikoshBAN" pitchFamily="2" charset="0"/>
                    <a:cs typeface="NikoshBAN" pitchFamily="2" charset="0"/>
                  </a:rPr>
                  <a:t>ইলেকট্রোডে যুক্ত </a:t>
                </a:r>
                <a:r>
                  <a:rPr lang="bn-IN" sz="2800" dirty="0" smtClean="0">
                    <a:solidFill>
                      <a:srgbClr val="FF0000"/>
                    </a:solidFill>
                    <a:latin typeface="NikoshBAN" pitchFamily="2" charset="0"/>
                    <a:cs typeface="NikoshBAN" pitchFamily="2" charset="0"/>
                  </a:rPr>
                  <a:t>হ</a:t>
                </a:r>
                <a:r>
                  <a:rPr lang="en-US" sz="2800" dirty="0" smtClean="0">
                    <a:solidFill>
                      <a:srgbClr val="FF0000"/>
                    </a:solidFill>
                    <a:latin typeface="NikoshBAN" pitchFamily="2" charset="0"/>
                    <a:cs typeface="NikoshBAN" pitchFamily="2" charset="0"/>
                  </a:rPr>
                  <a:t>য়</a:t>
                </a:r>
                <a:r>
                  <a:rPr lang="bn-IN" sz="2800" dirty="0" smtClean="0">
                    <a:solidFill>
                      <a:srgbClr val="FF0000"/>
                    </a:solidFill>
                    <a:latin typeface="NikoshBAN" pitchFamily="2" charset="0"/>
                    <a:cs typeface="NikoshBAN" pitchFamily="2" charset="0"/>
                  </a:rPr>
                  <a:t>। </a:t>
                </a:r>
                <a:r>
                  <a:rPr lang="bn-IN" sz="2800" dirty="0">
                    <a:solidFill>
                      <a:srgbClr val="FF0000"/>
                    </a:solidFill>
                    <a:latin typeface="NikoshBAN" pitchFamily="2" charset="0"/>
                    <a:cs typeface="NikoshBAN" pitchFamily="2" charset="0"/>
                  </a:rPr>
                  <a:t>একইভাবে ক্যাথোডে বিজারণ সংঘটিত </a:t>
                </a:r>
                <a:r>
                  <a:rPr lang="bn-IN" sz="2800" dirty="0" smtClean="0">
                    <a:solidFill>
                      <a:srgbClr val="FF0000"/>
                    </a:solidFill>
                    <a:latin typeface="NikoshBAN" pitchFamily="2" charset="0"/>
                    <a:cs typeface="NikoshBAN" pitchFamily="2" charset="0"/>
                  </a:rPr>
                  <a:t>হ</a:t>
                </a:r>
                <a:r>
                  <a:rPr lang="en-US" sz="2800" dirty="0" smtClean="0">
                    <a:solidFill>
                      <a:srgbClr val="FF0000"/>
                    </a:solidFill>
                    <a:latin typeface="NikoshBAN" pitchFamily="2" charset="0"/>
                    <a:cs typeface="NikoshBAN" pitchFamily="2" charset="0"/>
                  </a:rPr>
                  <a:t>য়</a:t>
                </a:r>
                <a:r>
                  <a:rPr lang="bn-IN" sz="2800" dirty="0" smtClean="0">
                    <a:solidFill>
                      <a:srgbClr val="FF0000"/>
                    </a:solidFill>
                    <a:latin typeface="NikoshBAN" pitchFamily="2" charset="0"/>
                    <a:cs typeface="NikoshBAN" pitchFamily="2" charset="0"/>
                  </a:rPr>
                  <a:t> </a:t>
                </a:r>
                <a:r>
                  <a:rPr lang="bn-IN" sz="2800" dirty="0">
                    <a:solidFill>
                      <a:srgbClr val="FF0000"/>
                    </a:solidFill>
                    <a:latin typeface="NikoshBAN" pitchFamily="2" charset="0"/>
                    <a:cs typeface="NikoshBAN" pitchFamily="2" charset="0"/>
                  </a:rPr>
                  <a:t>বা ইলেকট্রন গৃহীত </a:t>
                </a:r>
                <a:r>
                  <a:rPr lang="bn-IN" sz="2800" dirty="0" smtClean="0">
                    <a:solidFill>
                      <a:srgbClr val="FF0000"/>
                    </a:solidFill>
                    <a:latin typeface="NikoshBAN" pitchFamily="2" charset="0"/>
                    <a:cs typeface="NikoshBAN" pitchFamily="2" charset="0"/>
                  </a:rPr>
                  <a:t>হ</a:t>
                </a:r>
                <a:r>
                  <a:rPr lang="en-US" sz="2800" dirty="0" smtClean="0">
                    <a:solidFill>
                      <a:srgbClr val="FF0000"/>
                    </a:solidFill>
                    <a:latin typeface="NikoshBAN" pitchFamily="2" charset="0"/>
                    <a:cs typeface="NikoshBAN" pitchFamily="2" charset="0"/>
                  </a:rPr>
                  <a:t>য় </a:t>
                </a:r>
                <a:r>
                  <a:rPr lang="bn-IN" sz="2800" dirty="0" smtClean="0">
                    <a:solidFill>
                      <a:srgbClr val="FF0000"/>
                    </a:solidFill>
                    <a:latin typeface="NikoshBAN" pitchFamily="2" charset="0"/>
                    <a:cs typeface="NikoshBAN" pitchFamily="2" charset="0"/>
                  </a:rPr>
                  <a:t>, </a:t>
                </a:r>
                <a:r>
                  <a:rPr lang="bn-IN" sz="2800" dirty="0">
                    <a:solidFill>
                      <a:srgbClr val="FF0000"/>
                    </a:solidFill>
                    <a:latin typeface="NikoshBAN" pitchFamily="2" charset="0"/>
                    <a:cs typeface="NikoshBAN" pitchFamily="2" charset="0"/>
                  </a:rPr>
                  <a:t>তাই এখানে কপার ইলেকট্রোডটি একটি ক্যাথোড।</a:t>
                </a:r>
              </a:p>
              <a:p>
                <a:pPr lvl="0"/>
                <a:r>
                  <a:rPr lang="bn-IN" sz="2800" dirty="0">
                    <a:solidFill>
                      <a:srgbClr val="FF0000"/>
                    </a:solidFill>
                    <a:latin typeface="NikoshBAN" pitchFamily="2" charset="0"/>
                    <a:cs typeface="NikoshBAN" pitchFamily="2" charset="0"/>
                  </a:rPr>
                  <a:t>কোন ইলেকট্রোডে কোন </a:t>
                </a:r>
                <a:r>
                  <a:rPr lang="bn-IN" sz="2800" dirty="0" smtClean="0">
                    <a:solidFill>
                      <a:srgbClr val="FF0000"/>
                    </a:solidFill>
                    <a:latin typeface="NikoshBAN" pitchFamily="2" charset="0"/>
                    <a:cs typeface="NikoshBAN" pitchFamily="2" charset="0"/>
                  </a:rPr>
                  <a:t>বিক্রি</a:t>
                </a:r>
                <a:r>
                  <a:rPr lang="en-US" sz="2800" dirty="0" err="1" smtClean="0">
                    <a:solidFill>
                      <a:srgbClr val="FF0000"/>
                    </a:solidFill>
                    <a:latin typeface="NikoshBAN" pitchFamily="2" charset="0"/>
                    <a:cs typeface="NikoshBAN" pitchFamily="2" charset="0"/>
                  </a:rPr>
                  <a:t>য়া</a:t>
                </a:r>
                <a:r>
                  <a:rPr lang="bn-IN" sz="2800" dirty="0" smtClean="0">
                    <a:solidFill>
                      <a:srgbClr val="FF0000"/>
                    </a:solidFill>
                    <a:latin typeface="NikoshBAN" pitchFamily="2" charset="0"/>
                    <a:cs typeface="NikoshBAN" pitchFamily="2" charset="0"/>
                  </a:rPr>
                  <a:t> </a:t>
                </a:r>
                <a:r>
                  <a:rPr lang="bn-IN" sz="2800" dirty="0">
                    <a:solidFill>
                      <a:srgbClr val="FF0000"/>
                    </a:solidFill>
                    <a:latin typeface="NikoshBAN" pitchFamily="2" charset="0"/>
                    <a:cs typeface="NikoshBAN" pitchFamily="2" charset="0"/>
                  </a:rPr>
                  <a:t>সংঘটিত </a:t>
                </a:r>
                <a:r>
                  <a:rPr lang="bn-IN" sz="2800" dirty="0" smtClean="0">
                    <a:solidFill>
                      <a:srgbClr val="FF0000"/>
                    </a:solidFill>
                    <a:latin typeface="NikoshBAN" pitchFamily="2" charset="0"/>
                    <a:cs typeface="NikoshBAN" pitchFamily="2" charset="0"/>
                  </a:rPr>
                  <a:t>হ</a:t>
                </a:r>
                <a:r>
                  <a:rPr lang="en-US" sz="2800" dirty="0" smtClean="0">
                    <a:solidFill>
                      <a:srgbClr val="FF0000"/>
                    </a:solidFill>
                    <a:latin typeface="NikoshBAN" pitchFamily="2" charset="0"/>
                    <a:cs typeface="NikoshBAN" pitchFamily="2" charset="0"/>
                  </a:rPr>
                  <a:t>য়</a:t>
                </a:r>
                <a:r>
                  <a:rPr lang="bn-IN" sz="2800" dirty="0" smtClean="0">
                    <a:solidFill>
                      <a:srgbClr val="FF0000"/>
                    </a:solidFill>
                    <a:latin typeface="NikoshBAN" pitchFamily="2" charset="0"/>
                    <a:cs typeface="NikoshBAN" pitchFamily="2" charset="0"/>
                  </a:rPr>
                  <a:t> </a:t>
                </a:r>
                <a:r>
                  <a:rPr lang="bn-IN" sz="2800" dirty="0">
                    <a:solidFill>
                      <a:srgbClr val="FF0000"/>
                    </a:solidFill>
                    <a:latin typeface="NikoshBAN" pitchFamily="2" charset="0"/>
                    <a:cs typeface="NikoshBAN" pitchFamily="2" charset="0"/>
                  </a:rPr>
                  <a:t>তা মনে রাখার একটি সহজ পদ্ধতি </a:t>
                </a:r>
                <a:r>
                  <a:rPr lang="bn-IN" sz="2800" dirty="0" smtClean="0">
                    <a:solidFill>
                      <a:srgbClr val="FF0000"/>
                    </a:solidFill>
                    <a:latin typeface="NikoshBAN" pitchFamily="2" charset="0"/>
                    <a:cs typeface="NikoshBAN" pitchFamily="2" charset="0"/>
                  </a:rPr>
                  <a:t>হল</a:t>
                </a:r>
                <a:r>
                  <a:rPr lang="en-US" sz="2800" dirty="0" smtClean="0">
                    <a:solidFill>
                      <a:srgbClr val="FF0000"/>
                    </a:solidFill>
                    <a:latin typeface="NikoshBAN" pitchFamily="2" charset="0"/>
                    <a:cs typeface="NikoshBAN" pitchFamily="2" charset="0"/>
                  </a:rPr>
                  <a:t> </a:t>
                </a:r>
                <a:r>
                  <a:rPr lang="bn-IN" sz="2800" dirty="0" smtClean="0">
                    <a:solidFill>
                      <a:srgbClr val="FF0000"/>
                    </a:solidFill>
                    <a:latin typeface="NikoshBAN" pitchFamily="2" charset="0"/>
                    <a:cs typeface="NikoshBAN" pitchFamily="2" charset="0"/>
                  </a:rPr>
                  <a:t> </a:t>
                </a:r>
                <a:r>
                  <a:rPr lang="en-GB" sz="2400" i="1" dirty="0" smtClean="0">
                    <a:solidFill>
                      <a:srgbClr val="FF0000"/>
                    </a:solidFill>
                    <a:latin typeface="NikoshBAN" pitchFamily="2" charset="0"/>
                    <a:cs typeface="NikoshBAN" pitchFamily="2" charset="0"/>
                  </a:rPr>
                  <a:t>Anode </a:t>
                </a:r>
                <a:r>
                  <a:rPr lang="bn-IN" sz="2400" i="1" dirty="0">
                    <a:solidFill>
                      <a:srgbClr val="FF0000"/>
                    </a:solidFill>
                    <a:latin typeface="NikoshBAN" pitchFamily="2" charset="0"/>
                    <a:cs typeface="NikoshBAN" pitchFamily="2" charset="0"/>
                  </a:rPr>
                  <a:t>ও </a:t>
                </a:r>
                <a:r>
                  <a:rPr lang="en-GB" sz="2400" i="1" dirty="0">
                    <a:solidFill>
                      <a:srgbClr val="FF0000"/>
                    </a:solidFill>
                    <a:latin typeface="NikoshBAN" pitchFamily="2" charset="0"/>
                    <a:cs typeface="NikoshBAN" pitchFamily="2" charset="0"/>
                  </a:rPr>
                  <a:t>oxidation </a:t>
                </a:r>
                <a:r>
                  <a:rPr lang="bn-IN" sz="2800" dirty="0" smtClean="0">
                    <a:solidFill>
                      <a:srgbClr val="FF0000"/>
                    </a:solidFill>
                    <a:latin typeface="NikoshBAN" pitchFamily="2" charset="0"/>
                    <a:cs typeface="NikoshBAN" pitchFamily="2" charset="0"/>
                  </a:rPr>
                  <a:t>উভ</a:t>
                </a:r>
                <a:r>
                  <a:rPr lang="en-US" sz="2800" dirty="0" smtClean="0">
                    <a:solidFill>
                      <a:srgbClr val="FF0000"/>
                    </a:solidFill>
                    <a:latin typeface="NikoshBAN" pitchFamily="2" charset="0"/>
                    <a:cs typeface="NikoshBAN" pitchFamily="2" charset="0"/>
                  </a:rPr>
                  <a:t>য়</a:t>
                </a:r>
                <a:r>
                  <a:rPr lang="bn-IN" sz="2800" dirty="0" smtClean="0">
                    <a:solidFill>
                      <a:srgbClr val="FF0000"/>
                    </a:solidFill>
                    <a:latin typeface="NikoshBAN" pitchFamily="2" charset="0"/>
                    <a:cs typeface="NikoshBAN" pitchFamily="2" charset="0"/>
                  </a:rPr>
                  <a:t>ই </a:t>
                </a:r>
                <a:r>
                  <a:rPr lang="bn-IN" sz="2800" dirty="0">
                    <a:solidFill>
                      <a:srgbClr val="FF0000"/>
                    </a:solidFill>
                    <a:latin typeface="NikoshBAN" pitchFamily="2" charset="0"/>
                    <a:cs typeface="NikoshBAN" pitchFamily="2" charset="0"/>
                  </a:rPr>
                  <a:t>ইংরেজি স্বরবর্ণ দ্বারা সূচীত </a:t>
                </a:r>
                <a:r>
                  <a:rPr lang="bn-IN" sz="2800" dirty="0" smtClean="0">
                    <a:solidFill>
                      <a:srgbClr val="FF0000"/>
                    </a:solidFill>
                    <a:latin typeface="NikoshBAN" pitchFamily="2" charset="0"/>
                    <a:cs typeface="NikoshBAN" pitchFamily="2" charset="0"/>
                  </a:rPr>
                  <a:t>হ</a:t>
                </a:r>
                <a:r>
                  <a:rPr lang="en-US" sz="2800" dirty="0" smtClean="0">
                    <a:solidFill>
                      <a:srgbClr val="FF0000"/>
                    </a:solidFill>
                    <a:latin typeface="NikoshBAN" pitchFamily="2" charset="0"/>
                    <a:cs typeface="NikoshBAN" pitchFamily="2" charset="0"/>
                  </a:rPr>
                  <a:t>য়</a:t>
                </a:r>
                <a:r>
                  <a:rPr lang="bn-IN" sz="2800" dirty="0" smtClean="0">
                    <a:solidFill>
                      <a:srgbClr val="FF0000"/>
                    </a:solidFill>
                    <a:latin typeface="NikoshBAN" pitchFamily="2" charset="0"/>
                    <a:cs typeface="NikoshBAN" pitchFamily="2" charset="0"/>
                  </a:rPr>
                  <a:t> এবং</a:t>
                </a:r>
                <a:r>
                  <a:rPr lang="en-US" sz="2800" dirty="0" smtClean="0">
                    <a:solidFill>
                      <a:srgbClr val="FF0000"/>
                    </a:solidFill>
                    <a:latin typeface="NikoshBAN" pitchFamily="2" charset="0"/>
                    <a:cs typeface="NikoshBAN" pitchFamily="2" charset="0"/>
                  </a:rPr>
                  <a:t> </a:t>
                </a:r>
                <a:r>
                  <a:rPr lang="bn-IN" sz="2800" dirty="0" smtClean="0">
                    <a:solidFill>
                      <a:srgbClr val="FF0000"/>
                    </a:solidFill>
                    <a:latin typeface="NikoshBAN" pitchFamily="2" charset="0"/>
                    <a:cs typeface="NikoshBAN" pitchFamily="2" charset="0"/>
                  </a:rPr>
                  <a:t> </a:t>
                </a:r>
                <a:r>
                  <a:rPr lang="en-GB" sz="2400" i="1" dirty="0">
                    <a:solidFill>
                      <a:srgbClr val="FF0000"/>
                    </a:solidFill>
                    <a:latin typeface="NikoshBAN" pitchFamily="2" charset="0"/>
                    <a:cs typeface="NikoshBAN" pitchFamily="2" charset="0"/>
                  </a:rPr>
                  <a:t>reduction </a:t>
                </a:r>
                <a:r>
                  <a:rPr lang="bn-IN" sz="2400" i="1" dirty="0">
                    <a:solidFill>
                      <a:srgbClr val="FF0000"/>
                    </a:solidFill>
                    <a:latin typeface="NikoshBAN" pitchFamily="2" charset="0"/>
                    <a:cs typeface="NikoshBAN" pitchFamily="2" charset="0"/>
                  </a:rPr>
                  <a:t>ও </a:t>
                </a:r>
                <a:r>
                  <a:rPr lang="en-GB" sz="2400" i="1" dirty="0" smtClean="0">
                    <a:solidFill>
                      <a:srgbClr val="FF0000"/>
                    </a:solidFill>
                    <a:latin typeface="NikoshBAN" pitchFamily="2" charset="0"/>
                    <a:cs typeface="NikoshBAN" pitchFamily="2" charset="0"/>
                  </a:rPr>
                  <a:t>Cathode </a:t>
                </a:r>
                <a:r>
                  <a:rPr lang="bn-IN" sz="2800" dirty="0" smtClean="0">
                    <a:solidFill>
                      <a:srgbClr val="FF0000"/>
                    </a:solidFill>
                    <a:latin typeface="NikoshBAN" pitchFamily="2" charset="0"/>
                    <a:cs typeface="NikoshBAN" pitchFamily="2" charset="0"/>
                  </a:rPr>
                  <a:t>উভ</a:t>
                </a:r>
                <a:r>
                  <a:rPr lang="en-US" sz="2800" dirty="0" smtClean="0">
                    <a:solidFill>
                      <a:srgbClr val="FF0000"/>
                    </a:solidFill>
                    <a:latin typeface="NikoshBAN" pitchFamily="2" charset="0"/>
                    <a:cs typeface="NikoshBAN" pitchFamily="2" charset="0"/>
                  </a:rPr>
                  <a:t>য়</a:t>
                </a:r>
                <a:r>
                  <a:rPr lang="bn-IN" sz="2800" dirty="0" smtClean="0">
                    <a:solidFill>
                      <a:srgbClr val="FF0000"/>
                    </a:solidFill>
                    <a:latin typeface="NikoshBAN" pitchFamily="2" charset="0"/>
                    <a:cs typeface="NikoshBAN" pitchFamily="2" charset="0"/>
                  </a:rPr>
                  <a:t>ই </a:t>
                </a:r>
                <a:r>
                  <a:rPr lang="bn-IN" sz="2800" dirty="0">
                    <a:solidFill>
                      <a:srgbClr val="FF0000"/>
                    </a:solidFill>
                    <a:latin typeface="NikoshBAN" pitchFamily="2" charset="0"/>
                    <a:cs typeface="NikoshBAN" pitchFamily="2" charset="0"/>
                  </a:rPr>
                  <a:t>ব্যঞ্জনবর্ণ দ্বারা সূচীত </a:t>
                </a:r>
                <a:r>
                  <a:rPr lang="bn-IN" sz="2800" dirty="0" smtClean="0">
                    <a:solidFill>
                      <a:srgbClr val="FF0000"/>
                    </a:solidFill>
                    <a:latin typeface="NikoshBAN" pitchFamily="2" charset="0"/>
                    <a:cs typeface="NikoshBAN" pitchFamily="2" charset="0"/>
                  </a:rPr>
                  <a:t>হ</a:t>
                </a:r>
                <a:r>
                  <a:rPr lang="en-US" sz="2800" dirty="0" smtClean="0">
                    <a:solidFill>
                      <a:srgbClr val="FF0000"/>
                    </a:solidFill>
                    <a:latin typeface="NikoshBAN" pitchFamily="2" charset="0"/>
                    <a:cs typeface="NikoshBAN" pitchFamily="2" charset="0"/>
                  </a:rPr>
                  <a:t>য়</a:t>
                </a:r>
                <a:r>
                  <a:rPr lang="bn-IN" sz="2800" dirty="0" smtClean="0">
                    <a:solidFill>
                      <a:srgbClr val="FF0000"/>
                    </a:solidFill>
                    <a:latin typeface="NikoshBAN" pitchFamily="2" charset="0"/>
                    <a:cs typeface="NikoshBAN" pitchFamily="2" charset="0"/>
                  </a:rPr>
                  <a:t>। </a:t>
                </a:r>
                <a:r>
                  <a:rPr lang="en-US" sz="2800" dirty="0" smtClean="0">
                    <a:solidFill>
                      <a:srgbClr val="FF0000"/>
                    </a:solidFill>
                    <a:latin typeface="NikoshBAN" pitchFamily="2" charset="0"/>
                    <a:cs typeface="NikoshBAN" pitchFamily="2" charset="0"/>
                  </a:rPr>
                  <a:t> </a:t>
                </a:r>
                <a:endParaRPr lang="en-US" sz="1000" dirty="0" smtClean="0">
                  <a:solidFill>
                    <a:srgbClr val="FF0000"/>
                  </a:solidFill>
                  <a:latin typeface="NikoshBAN" pitchFamily="2" charset="0"/>
                  <a:cs typeface="NikoshBAN" pitchFamily="2"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27384"/>
                <a:ext cx="9144000" cy="6924973"/>
              </a:xfrm>
              <a:prstGeom prst="rect">
                <a:avLst/>
              </a:prstGeom>
              <a:blipFill rotWithShape="1">
                <a:blip r:embed="rId2"/>
                <a:stretch>
                  <a:fillRect l="-1333" r="-2733" b="-1674"/>
                </a:stretch>
              </a:blipFill>
            </p:spPr>
            <p:txBody>
              <a:bodyPr/>
              <a:lstStyle/>
              <a:p>
                <a:r>
                  <a:rPr lang="en-GB">
                    <a:noFill/>
                  </a:rPr>
                  <a:t> </a:t>
                </a:r>
              </a:p>
            </p:txBody>
          </p:sp>
        </mc:Fallback>
      </mc:AlternateContent>
    </p:spTree>
    <p:extLst>
      <p:ext uri="{BB962C8B-B14F-4D97-AF65-F5344CB8AC3E}">
        <p14:creationId xmlns:p14="http://schemas.microsoft.com/office/powerpoint/2010/main" val="304596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06292157"/>
              </p:ext>
            </p:extLst>
          </p:nvPr>
        </p:nvGraphicFramePr>
        <p:xfrm>
          <a:off x="2555776" y="2636912"/>
          <a:ext cx="3600400" cy="921014"/>
        </p:xfrm>
        <a:graphic>
          <a:graphicData uri="http://schemas.openxmlformats.org/presentationml/2006/ole">
            <mc:AlternateContent xmlns:mc="http://schemas.openxmlformats.org/markup-compatibility/2006">
              <mc:Choice xmlns:v="urn:schemas-microsoft-com:vml" Requires="v">
                <p:oleObj spid="_x0000_s9288" name="Packager Shell Object" showAsIcon="1" r:id="rId3" imgW="1978920" imgH="440280" progId="Package">
                  <p:embed/>
                </p:oleObj>
              </mc:Choice>
              <mc:Fallback>
                <p:oleObj name="Packager Shell Object" showAsIcon="1" r:id="rId3" imgW="1978920" imgH="440280" progId="Packag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636912"/>
                        <a:ext cx="3600400" cy="92101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70489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44"/>
            <a:ext cx="9144000" cy="1815882"/>
          </a:xfrm>
          <a:prstGeom prst="rect">
            <a:avLst/>
          </a:prstGeom>
        </p:spPr>
        <p:txBody>
          <a:bodyPr wrap="square">
            <a:spAutoFit/>
          </a:bodyPr>
          <a:lstStyle/>
          <a:p>
            <a:r>
              <a:rPr lang="bn-IN" sz="2800" dirty="0">
                <a:solidFill>
                  <a:srgbClr val="00B050"/>
                </a:solidFill>
                <a:latin typeface="NikoshBAN" pitchFamily="2" charset="0"/>
                <a:cs typeface="NikoshBAN" pitchFamily="2" charset="0"/>
              </a:rPr>
              <a:t>একটি লবণের সেতু হল একটি গ্যালভ্যানিক সেল (উদাঃ, ভোল্টাইক সেল, ড্যানিয়েল সেল) এর অর্ধ-কোষগুলির জারণ এবং হ্রাসের মধ্যে একটি দুর্বল ইলেক্ট্রোলাইট যুক্ত একটি সংযোগ। এর উদ্দেশ্য হ'ল বৈদ্যুতিক রাসায়নিক বিক্রিয়াকে খুব দ্রুত ভারসাম্য বজায় রাখা থেকে বিরত রাখা</a:t>
            </a:r>
            <a:r>
              <a:rPr lang="bn-IN" sz="2800" dirty="0" smtClean="0">
                <a:solidFill>
                  <a:srgbClr val="00B050"/>
                </a:solidFill>
                <a:latin typeface="NikoshBAN" pitchFamily="2" charset="0"/>
                <a:cs typeface="NikoshBAN" pitchFamily="2" charset="0"/>
              </a:rPr>
              <a:t>।</a:t>
            </a:r>
            <a:endParaRPr lang="en-GB" sz="2000" dirty="0">
              <a:solidFill>
                <a:srgbClr val="00B050"/>
              </a:solidFill>
            </a:endParaRPr>
          </a:p>
        </p:txBody>
      </p:sp>
      <p:sp>
        <p:nvSpPr>
          <p:cNvPr id="3" name="Rectangle 2"/>
          <p:cNvSpPr/>
          <p:nvPr/>
        </p:nvSpPr>
        <p:spPr>
          <a:xfrm>
            <a:off x="0" y="5008527"/>
            <a:ext cx="9144000" cy="2092881"/>
          </a:xfrm>
          <a:prstGeom prst="rect">
            <a:avLst/>
          </a:prstGeom>
        </p:spPr>
        <p:txBody>
          <a:bodyPr wrap="square">
            <a:spAutoFit/>
          </a:bodyPr>
          <a:lstStyle/>
          <a:p>
            <a:r>
              <a:rPr lang="bn-IN" sz="2800" dirty="0" smtClean="0">
                <a:solidFill>
                  <a:srgbClr val="00B050"/>
                </a:solidFill>
                <a:latin typeface="NikoshBAN" pitchFamily="2" charset="0"/>
                <a:cs typeface="NikoshBAN" pitchFamily="2" charset="0"/>
              </a:rPr>
              <a:t>ক্যাটায়ন </a:t>
            </a:r>
            <a:r>
              <a:rPr lang="bn-IN" sz="2800" dirty="0">
                <a:solidFill>
                  <a:srgbClr val="00B050"/>
                </a:solidFill>
                <a:latin typeface="NikoshBAN" pitchFamily="2" charset="0"/>
                <a:cs typeface="NikoshBAN" pitchFamily="2" charset="0"/>
              </a:rPr>
              <a:t>ও অ্যানায়ন এর আয়নীয় গতি বেগ সমান এমন একটি তড়িৎ বিশ্লেষ্য পদার্থের জলীয় দ্রবণে আগর আগর জেলি মিশিয়ে উত্তপ্ত করে একটি ইউ আকৃতির দলের মধ্যে দিয়ে ওই দ্রবণটি কে প্রবেশ করিয়ে রেখে দিলে ঠান্ডা হলেই ওই দ্রবণের সমস্ত অংশটি জমে যায়। সমগ্র এই অংশটিকে লবণ সেতু বা সল্ট ব্রিজ বলে।</a:t>
            </a:r>
          </a:p>
          <a:p>
            <a:r>
              <a:rPr lang="en-US" dirty="0" smtClean="0">
                <a:solidFill>
                  <a:srgbClr val="00B050"/>
                </a:solidFill>
                <a:latin typeface="NikoshBAN" pitchFamily="2" charset="0"/>
                <a:cs typeface="NikoshBAN" pitchFamily="2" charset="0"/>
              </a:rPr>
              <a:t> </a:t>
            </a:r>
            <a:endParaRPr lang="en-GB" dirty="0">
              <a:solidFill>
                <a:srgbClr val="00B050"/>
              </a:solidFill>
              <a:latin typeface="NikoshBAN" pitchFamily="2" charset="0"/>
              <a:cs typeface="NikoshBAN" pitchFamily="2" charset="0"/>
            </a:endParaRPr>
          </a:p>
        </p:txBody>
      </p:sp>
      <p:sp>
        <p:nvSpPr>
          <p:cNvPr id="5" name="Rectangle 4"/>
          <p:cNvSpPr/>
          <p:nvPr/>
        </p:nvSpPr>
        <p:spPr>
          <a:xfrm>
            <a:off x="0" y="2910423"/>
            <a:ext cx="4932040" cy="2246769"/>
          </a:xfrm>
          <a:prstGeom prst="rect">
            <a:avLst/>
          </a:prstGeom>
        </p:spPr>
        <p:txBody>
          <a:bodyPr wrap="square">
            <a:spAutoFit/>
          </a:bodyPr>
          <a:lstStyle/>
          <a:p>
            <a:pPr lvl="0"/>
            <a:r>
              <a:rPr lang="bn-IN" sz="2800" dirty="0">
                <a:solidFill>
                  <a:srgbClr val="00B050"/>
                </a:solidFill>
                <a:latin typeface="NikoshBAN" pitchFamily="2" charset="0"/>
                <a:cs typeface="NikoshBAN" pitchFamily="2" charset="0"/>
              </a:rPr>
              <a:t>লবণ সেতু ছাড়া যদি কোনও পূর্ণাঙ্গ তড়িৎ রাসায়নিক কোষ তৈরি করা হয়, তবে একটি দ্রবণ দ্রুত ধনাত্বক চার্জ সংগ্রহ করবে এবং অন্যটি নেগেটিভ চার্জ জমা করবে এবং শেষ পর্যন্ত বিদ্যুতের উৎপাদন থামিয়ে দেবে।</a:t>
            </a:r>
          </a:p>
        </p:txBody>
      </p:sp>
      <p:sp>
        <p:nvSpPr>
          <p:cNvPr id="6" name="Rectangle 5"/>
          <p:cNvSpPr/>
          <p:nvPr/>
        </p:nvSpPr>
        <p:spPr>
          <a:xfrm>
            <a:off x="0" y="8554"/>
            <a:ext cx="9144000" cy="1107996"/>
          </a:xfrm>
          <a:prstGeom prst="rect">
            <a:avLst/>
          </a:prstGeom>
          <a:blipFill>
            <a:blip r:embed="rId2"/>
            <a:tile tx="0" ty="0" sx="100000" sy="100000" flip="none" algn="tl"/>
          </a:blipFill>
        </p:spPr>
        <p:txBody>
          <a:bodyPr wrap="square">
            <a:spAutoFit/>
          </a:bodyPr>
          <a:lstStyle/>
          <a:p>
            <a:pPr algn="ctr"/>
            <a:r>
              <a:rPr lang="bn-IN" sz="6600" dirty="0">
                <a:solidFill>
                  <a:srgbClr val="FFFF00"/>
                </a:solidFill>
                <a:latin typeface="NikoshBAN" pitchFamily="2" charset="0"/>
                <a:cs typeface="NikoshBAN" pitchFamily="2" charset="0"/>
              </a:rPr>
              <a:t>লবণ সেতু বা সল্ট ব্রিজ </a:t>
            </a:r>
            <a:endParaRPr lang="en-GB" sz="4800" dirty="0">
              <a:solidFill>
                <a:srgbClr val="FFFF00"/>
              </a:solidFill>
            </a:endParaRPr>
          </a:p>
        </p:txBody>
      </p:sp>
      <p:pic>
        <p:nvPicPr>
          <p:cNvPr id="8196" name="Picture 4" descr="C:\Users\JS COMPUTER\Downloads\ডেনিয়াল সেল -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425" y="2479402"/>
            <a:ext cx="3711575" cy="231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28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196"/>
                                        </p:tgtEl>
                                        <p:attrNameLst>
                                          <p:attrName>style.visibility</p:attrName>
                                        </p:attrNameLst>
                                      </p:cBhvr>
                                      <p:to>
                                        <p:strVal val="visible"/>
                                      </p:to>
                                    </p:set>
                                    <p:anim calcmode="lin" valueType="num">
                                      <p:cBhvr additive="base">
                                        <p:cTn id="23" dur="500" fill="hold"/>
                                        <p:tgtEl>
                                          <p:spTgt spid="8196"/>
                                        </p:tgtEl>
                                        <p:attrNameLst>
                                          <p:attrName>ppt_x</p:attrName>
                                        </p:attrNameLst>
                                      </p:cBhvr>
                                      <p:tavLst>
                                        <p:tav tm="0">
                                          <p:val>
                                            <p:strVal val="#ppt_x"/>
                                          </p:val>
                                        </p:tav>
                                        <p:tav tm="100000">
                                          <p:val>
                                            <p:strVal val="#ppt_x"/>
                                          </p:val>
                                        </p:tav>
                                      </p:tavLst>
                                    </p:anim>
                                    <p:anim calcmode="lin" valueType="num">
                                      <p:cBhvr additive="base">
                                        <p:cTn id="24"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44"/>
            <a:ext cx="9144000" cy="2308324"/>
          </a:xfrm>
          <a:prstGeom prst="rect">
            <a:avLst/>
          </a:prstGeom>
          <a:blipFill>
            <a:blip r:embed="rId2"/>
            <a:tile tx="0" ty="0" sx="100000" sy="100000" flip="none" algn="tl"/>
          </a:blipFill>
        </p:spPr>
        <p:txBody>
          <a:bodyPr wrap="square">
            <a:spAutoFit/>
          </a:bodyPr>
          <a:lstStyle/>
          <a:p>
            <a:r>
              <a:rPr lang="bn-IN" sz="3600" dirty="0" smtClean="0">
                <a:solidFill>
                  <a:srgbClr val="00B0F0"/>
                </a:solidFill>
                <a:latin typeface="NikoshBAN" pitchFamily="2" charset="0"/>
                <a:cs typeface="NikoshBAN" pitchFamily="2" charset="0"/>
              </a:rPr>
              <a:t>লবণ </a:t>
            </a:r>
            <a:r>
              <a:rPr lang="bn-IN" sz="3600" dirty="0">
                <a:solidFill>
                  <a:srgbClr val="00B0F0"/>
                </a:solidFill>
                <a:latin typeface="NikoshBAN" pitchFamily="2" charset="0"/>
                <a:cs typeface="NikoshBAN" pitchFamily="2" charset="0"/>
              </a:rPr>
              <a:t>সেতু দুটি অর্ধ কোষের দ্রবণের মধ্যে সংযোগ স্থাপন করতে ব্যবহৃত হয়</a:t>
            </a:r>
            <a:r>
              <a:rPr lang="bn-IN" sz="3600" dirty="0" smtClean="0">
                <a:solidFill>
                  <a:srgbClr val="00B0F0"/>
                </a:solidFill>
                <a:latin typeface="NikoshBAN" pitchFamily="2" charset="0"/>
                <a:cs typeface="NikoshBAN" pitchFamily="2" charset="0"/>
              </a:rPr>
              <a:t>।</a:t>
            </a:r>
            <a:r>
              <a:rPr lang="en-US" sz="3600" dirty="0" smtClean="0">
                <a:solidFill>
                  <a:srgbClr val="00B0F0"/>
                </a:solidFill>
                <a:latin typeface="NikoshBAN" pitchFamily="2" charset="0"/>
                <a:cs typeface="NikoshBAN" pitchFamily="2" charset="0"/>
              </a:rPr>
              <a:t> </a:t>
            </a:r>
            <a:r>
              <a:rPr lang="bn-IN" sz="3600" dirty="0" smtClean="0">
                <a:solidFill>
                  <a:srgbClr val="00B0F0"/>
                </a:solidFill>
                <a:latin typeface="NikoshBAN" pitchFamily="2" charset="0"/>
                <a:cs typeface="NikoshBAN" pitchFamily="2" charset="0"/>
              </a:rPr>
              <a:t>লবণ </a:t>
            </a:r>
            <a:r>
              <a:rPr lang="bn-IN" sz="3600" dirty="0">
                <a:solidFill>
                  <a:srgbClr val="00B0F0"/>
                </a:solidFill>
                <a:latin typeface="NikoshBAN" pitchFamily="2" charset="0"/>
                <a:cs typeface="NikoshBAN" pitchFamily="2" charset="0"/>
              </a:rPr>
              <a:t>সেতু দুটি অর্ধকোষ এর দ্রবণ গুলির মধ্যে আন্তঃ মিশ্রণ এড়াতে এবং অ্যানোড ও ক্যাথোড কোষের দ্রবণকে তড়িৎ নিরপেক্ষ রাখতে সাহায্য করে।</a:t>
            </a:r>
          </a:p>
        </p:txBody>
      </p:sp>
      <p:sp>
        <p:nvSpPr>
          <p:cNvPr id="3" name="Rectangle 2"/>
          <p:cNvSpPr/>
          <p:nvPr/>
        </p:nvSpPr>
        <p:spPr>
          <a:xfrm>
            <a:off x="0" y="3429000"/>
            <a:ext cx="9144000" cy="3416320"/>
          </a:xfrm>
          <a:prstGeom prst="rect">
            <a:avLst/>
          </a:prstGeom>
          <a:blipFill>
            <a:blip r:embed="rId2"/>
            <a:tile tx="0" ty="0" sx="100000" sy="100000" flip="none" algn="tl"/>
          </a:blipFill>
        </p:spPr>
        <p:txBody>
          <a:bodyPr wrap="square">
            <a:spAutoFit/>
          </a:bodyPr>
          <a:lstStyle/>
          <a:p>
            <a:pPr lvl="0"/>
            <a:r>
              <a:rPr lang="bn-IN" sz="3600" dirty="0">
                <a:solidFill>
                  <a:srgbClr val="00B0F0"/>
                </a:solidFill>
                <a:latin typeface="NikoshBAN" pitchFamily="2" charset="0"/>
                <a:cs typeface="NikoshBAN" pitchFamily="2" charset="0"/>
              </a:rPr>
              <a:t>তড়িৎ রাসায়নিক কোষের জারণ ও বিজারণ বিক্রিয়ার সময় জারণ অর্ধকোষে ক্যাটায়ন এবং বিজারণ অর্ধকোষে অ্যানায়নের বেড়ে যায়। এর ফলে তড়িৎ প্রবাহ ব্যাহত হয় এমন কি কমতে কমতে এক সময় বন্ধ হয়ে যায়। তাই পূর্ণাঙ্গ তড়িৎ রাসায়নিক কোষ গঠনের ক্ষেত্রে লবণ সেতু ব্যবহার করা হয়। </a:t>
            </a:r>
            <a:endParaRPr lang="en-US" sz="3600" dirty="0" smtClean="0">
              <a:solidFill>
                <a:srgbClr val="00B0F0"/>
              </a:solidFill>
              <a:latin typeface="NikoshBAN" pitchFamily="2" charset="0"/>
              <a:cs typeface="NikoshBAN" pitchFamily="2" charset="0"/>
            </a:endParaRPr>
          </a:p>
          <a:p>
            <a:pPr lvl="0"/>
            <a:endParaRPr lang="en-GB" sz="3600" dirty="0">
              <a:solidFill>
                <a:srgbClr val="00B0F0"/>
              </a:solidFill>
              <a:latin typeface="NikoshBAN" pitchFamily="2" charset="0"/>
              <a:cs typeface="NikoshBAN" pitchFamily="2" charset="0"/>
            </a:endParaRPr>
          </a:p>
        </p:txBody>
      </p:sp>
      <p:sp>
        <p:nvSpPr>
          <p:cNvPr id="4" name="Rectangle 3"/>
          <p:cNvSpPr/>
          <p:nvPr/>
        </p:nvSpPr>
        <p:spPr>
          <a:xfrm>
            <a:off x="0" y="0"/>
            <a:ext cx="9144000" cy="1107996"/>
          </a:xfrm>
          <a:prstGeom prst="rect">
            <a:avLst/>
          </a:prstGeom>
          <a:blipFill>
            <a:blip r:embed="rId2"/>
            <a:tile tx="0" ty="0" sx="100000" sy="100000" flip="none" algn="tl"/>
          </a:blipFill>
        </p:spPr>
        <p:txBody>
          <a:bodyPr wrap="square">
            <a:spAutoFit/>
          </a:bodyPr>
          <a:lstStyle/>
          <a:p>
            <a:pPr lvl="0" algn="ctr"/>
            <a:r>
              <a:rPr lang="bn-IN" sz="6600" dirty="0">
                <a:solidFill>
                  <a:srgbClr val="FF0066"/>
                </a:solidFill>
                <a:latin typeface="NikoshBAN" pitchFamily="2" charset="0"/>
                <a:cs typeface="NikoshBAN" pitchFamily="2" charset="0"/>
              </a:rPr>
              <a:t>লবণ সেতু বা সল্ট </a:t>
            </a:r>
            <a:r>
              <a:rPr lang="bn-IN" sz="6600" dirty="0" smtClean="0">
                <a:solidFill>
                  <a:srgbClr val="FF0066"/>
                </a:solidFill>
                <a:latin typeface="NikoshBAN" pitchFamily="2" charset="0"/>
                <a:cs typeface="NikoshBAN" pitchFamily="2" charset="0"/>
              </a:rPr>
              <a:t>ব্রিজের </a:t>
            </a:r>
            <a:r>
              <a:rPr lang="bn-IN" sz="6600" dirty="0">
                <a:solidFill>
                  <a:srgbClr val="FF0066"/>
                </a:solidFill>
                <a:latin typeface="NikoshBAN" pitchFamily="2" charset="0"/>
                <a:cs typeface="NikoshBAN" pitchFamily="2" charset="0"/>
              </a:rPr>
              <a:t>ব্যবহার</a:t>
            </a:r>
          </a:p>
        </p:txBody>
      </p:sp>
    </p:spTree>
    <p:extLst>
      <p:ext uri="{BB962C8B-B14F-4D97-AF65-F5344CB8AC3E}">
        <p14:creationId xmlns:p14="http://schemas.microsoft.com/office/powerpoint/2010/main" val="217892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1940634"/>
          </a:xfrm>
          <a:prstGeom prst="rect">
            <a:avLst/>
          </a:prstGeom>
          <a:blipFill>
            <a:blip r:embed="rId2"/>
            <a:tile tx="0" ty="0" sx="100000" sy="100000" flip="none" algn="tl"/>
          </a:blipFill>
          <a:ln>
            <a:noFill/>
          </a:ln>
        </p:spPr>
        <p:txBody>
          <a:bodyPr vert="horz" lIns="0" tIns="0" rIns="18288" bIns="0" anchor="b">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9600"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 </a:t>
            </a:r>
            <a:r>
              <a:rPr kumimoji="0" lang="en-US" sz="13800" i="0" u="none" strike="noStrike" kern="1200" spc="50" normalizeH="0" baseline="0" noProof="0" dirty="0" err="1" smtClean="0">
                <a:ln w="11430"/>
                <a:solidFill>
                  <a:srgbClr val="FF0066"/>
                </a:soli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পরিচিতি</a:t>
            </a:r>
            <a:r>
              <a:rPr kumimoji="0" lang="en-US" sz="9600"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rPr>
              <a:t> </a:t>
            </a:r>
            <a:endParaRPr kumimoji="0" lang="en-GB" sz="9600"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NikoshBAN" pitchFamily="2" charset="0"/>
              <a:ea typeface="+mj-ea"/>
              <a:cs typeface="NikoshBAN" pitchFamily="2" charset="0"/>
            </a:endParaRPr>
          </a:p>
        </p:txBody>
      </p:sp>
      <p:sp>
        <p:nvSpPr>
          <p:cNvPr id="6" name="Rectangle 5"/>
          <p:cNvSpPr/>
          <p:nvPr/>
        </p:nvSpPr>
        <p:spPr>
          <a:xfrm>
            <a:off x="0" y="1940634"/>
            <a:ext cx="9144000" cy="5016758"/>
          </a:xfrm>
          <a:prstGeom prst="rect">
            <a:avLst/>
          </a:prstGeom>
          <a:blipFill>
            <a:blip r:embed="rId3"/>
            <a:tile tx="0" ty="0" sx="100000" sy="100000" flip="none" algn="tl"/>
          </a:blipFill>
        </p:spPr>
        <p:txBody>
          <a:bodyPr wrap="square">
            <a:spAutoFit/>
          </a:bodyPr>
          <a:lstStyle/>
          <a:p>
            <a:pPr marR="45720" lvl="0" algn="ctr">
              <a:buClr>
                <a:srgbClr val="0BD0D9"/>
              </a:buClr>
              <a:buSzPct val="95000"/>
              <a:defRPr/>
            </a:pPr>
            <a:r>
              <a:rPr lang="bn-BD" sz="60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মোঃ</a:t>
            </a:r>
            <a:r>
              <a:rPr lang="en-US" sz="60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en-US" sz="6000" b="1" kern="0" dirty="0" err="1">
                <a:solidFill>
                  <a:srgbClr val="FFC000"/>
                </a:solidFill>
                <a:effectLst>
                  <a:outerShdw blurRad="38100" dist="38100" dir="2700000" algn="tl">
                    <a:srgbClr val="000000">
                      <a:alpha val="43137"/>
                    </a:srgbClr>
                  </a:outerShdw>
                </a:effectLst>
                <a:latin typeface="SulekhaTE" pitchFamily="2" charset="0"/>
                <a:cs typeface="NikoshBAN" pitchFamily="2" charset="0"/>
              </a:rPr>
              <a:t>আকতারুজ্জামান</a:t>
            </a:r>
            <a:endParaRPr lang="en-US" sz="60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endParaRPr>
          </a:p>
          <a:p>
            <a:pPr marR="45720" lvl="0" algn="ctr">
              <a:buClr>
                <a:srgbClr val="0BD0D9"/>
              </a:buClr>
              <a:buSzPct val="95000"/>
              <a:defRPr/>
            </a:pPr>
            <a:r>
              <a:rPr lang="bn-IN" sz="32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en-US" sz="4400" b="1" kern="0" dirty="0" err="1">
                <a:solidFill>
                  <a:srgbClr val="FFC000"/>
                </a:solidFill>
                <a:effectLst>
                  <a:outerShdw blurRad="38100" dist="38100" dir="2700000" algn="tl">
                    <a:srgbClr val="000000">
                      <a:alpha val="43137"/>
                    </a:srgbClr>
                  </a:outerShdw>
                </a:effectLst>
                <a:latin typeface="NikoshBAN" pitchFamily="2" charset="0"/>
                <a:cs typeface="NikoshBAN" pitchFamily="2" charset="0"/>
              </a:rPr>
              <a:t>প্রধান</a:t>
            </a:r>
            <a:r>
              <a:rPr lang="en-US" sz="4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en-US" sz="4400" b="1" kern="0" dirty="0" err="1">
                <a:solidFill>
                  <a:srgbClr val="FFC000"/>
                </a:solidFill>
                <a:effectLst>
                  <a:outerShdw blurRad="38100" dist="38100" dir="2700000" algn="tl">
                    <a:srgbClr val="000000">
                      <a:alpha val="43137"/>
                    </a:srgbClr>
                  </a:outerShdw>
                </a:effectLst>
                <a:latin typeface="NikoshBAN" pitchFamily="2" charset="0"/>
                <a:cs typeface="NikoshBAN" pitchFamily="2" charset="0"/>
              </a:rPr>
              <a:t>শিক্ষক</a:t>
            </a:r>
            <a:r>
              <a:rPr lang="en-US" sz="4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p>
          <a:p>
            <a:pPr marR="45720" lvl="0" algn="ctr">
              <a:buClr>
                <a:srgbClr val="0BD0D9"/>
              </a:buClr>
              <a:buSzPct val="95000"/>
              <a:defRPr/>
            </a:pPr>
            <a:r>
              <a:rPr lang="bn-IN"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en-US" sz="5400" b="1" kern="0" dirty="0" err="1">
                <a:solidFill>
                  <a:srgbClr val="FFC000"/>
                </a:solidFill>
                <a:effectLst>
                  <a:outerShdw blurRad="38100" dist="38100" dir="2700000" algn="tl">
                    <a:srgbClr val="000000">
                      <a:alpha val="43137"/>
                    </a:srgbClr>
                  </a:outerShdw>
                </a:effectLst>
                <a:latin typeface="NikoshBAN" pitchFamily="2" charset="0"/>
                <a:cs typeface="NikoshBAN" pitchFamily="2" charset="0"/>
              </a:rPr>
              <a:t>হাসিনা</a:t>
            </a:r>
            <a:r>
              <a:rPr lang="en-US"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en-US" sz="5400" b="1" kern="0" dirty="0" err="1">
                <a:solidFill>
                  <a:srgbClr val="FFC000"/>
                </a:solidFill>
                <a:effectLst>
                  <a:outerShdw blurRad="38100" dist="38100" dir="2700000" algn="tl">
                    <a:srgbClr val="000000">
                      <a:alpha val="43137"/>
                    </a:srgbClr>
                  </a:outerShdw>
                </a:effectLst>
                <a:latin typeface="NikoshBAN" pitchFamily="2" charset="0"/>
                <a:cs typeface="NikoshBAN" pitchFamily="2" charset="0"/>
              </a:rPr>
              <a:t>গাজী</a:t>
            </a:r>
            <a:r>
              <a:rPr lang="en-US"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en-US" sz="5400" b="1" kern="0" dirty="0" err="1">
                <a:solidFill>
                  <a:srgbClr val="FFC000"/>
                </a:solidFill>
                <a:effectLst>
                  <a:outerShdw blurRad="38100" dist="38100" dir="2700000" algn="tl">
                    <a:srgbClr val="000000">
                      <a:alpha val="43137"/>
                    </a:srgbClr>
                  </a:outerShdw>
                </a:effectLst>
                <a:latin typeface="NikoshBAN" pitchFamily="2" charset="0"/>
                <a:cs typeface="NikoshBAN" pitchFamily="2" charset="0"/>
              </a:rPr>
              <a:t>বালিকা</a:t>
            </a:r>
            <a:r>
              <a:rPr lang="en-US"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en-US" sz="5400" b="1" kern="0" dirty="0" err="1">
                <a:solidFill>
                  <a:srgbClr val="FFC000"/>
                </a:solidFill>
                <a:effectLst>
                  <a:outerShdw blurRad="38100" dist="38100" dir="2700000" algn="tl">
                    <a:srgbClr val="000000">
                      <a:alpha val="43137"/>
                    </a:srgbClr>
                  </a:outerShdw>
                </a:effectLst>
                <a:latin typeface="NikoshBAN" pitchFamily="2" charset="0"/>
                <a:cs typeface="NikoshBAN" pitchFamily="2" charset="0"/>
              </a:rPr>
              <a:t>উচ্চ</a:t>
            </a:r>
            <a:r>
              <a:rPr lang="bn-BD"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bn-BD" sz="5400" b="1" kern="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বিদ্যাল</a:t>
            </a:r>
            <a:r>
              <a:rPr lang="en-US" sz="5400" b="1" kern="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য় </a:t>
            </a:r>
            <a:endParaRPr lang="bn-IN"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endParaRPr>
          </a:p>
          <a:p>
            <a:pPr marR="45720" lvl="0" algn="ctr">
              <a:buClr>
                <a:srgbClr val="0BD0D9"/>
              </a:buClr>
              <a:buSzPct val="95000"/>
              <a:defRPr/>
            </a:pPr>
            <a:r>
              <a:rPr lang="bn-IN"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en-US" sz="5400" b="1" kern="0" dirty="0" err="1" smtClean="0">
                <a:solidFill>
                  <a:srgbClr val="FFC000"/>
                </a:solidFill>
                <a:effectLst>
                  <a:outerShdw blurRad="38100" dist="38100" dir="2700000" algn="tl">
                    <a:srgbClr val="000000">
                      <a:alpha val="43137"/>
                    </a:srgbClr>
                  </a:outerShdw>
                </a:effectLst>
                <a:latin typeface="NikoshBAN" pitchFamily="2" charset="0"/>
                <a:cs typeface="NikoshBAN" pitchFamily="2" charset="0"/>
              </a:rPr>
              <a:t>বকশীগঞ্জ</a:t>
            </a:r>
            <a:r>
              <a:rPr lang="en-US" sz="5400" b="1" kern="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bn-BD" sz="5400" b="1" kern="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en-US" sz="5400" b="1" kern="0" dirty="0" err="1">
                <a:solidFill>
                  <a:srgbClr val="FFC000"/>
                </a:solidFill>
                <a:effectLst>
                  <a:outerShdw blurRad="38100" dist="38100" dir="2700000" algn="tl">
                    <a:srgbClr val="000000">
                      <a:alpha val="43137"/>
                    </a:srgbClr>
                  </a:outerShdw>
                </a:effectLst>
                <a:latin typeface="NikoshBAN" pitchFamily="2" charset="0"/>
                <a:cs typeface="NikoshBAN" pitchFamily="2" charset="0"/>
              </a:rPr>
              <a:t>জামালপুর</a:t>
            </a:r>
            <a:r>
              <a:rPr lang="bn-BD"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a:t>
            </a:r>
            <a:endParaRPr lang="bn-IN"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endParaRPr>
          </a:p>
          <a:p>
            <a:pPr marR="45720" lvl="0" algn="ctr">
              <a:buClr>
                <a:srgbClr val="0BD0D9"/>
              </a:buClr>
              <a:buSzPct val="95000"/>
              <a:defRPr/>
            </a:pPr>
            <a:r>
              <a:rPr lang="bn-IN"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bn-BD" sz="5400" b="1" kern="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মোবা</a:t>
            </a:r>
            <a:r>
              <a:rPr lang="en-US" sz="5400" b="1" kern="0" dirty="0" err="1" smtClean="0">
                <a:solidFill>
                  <a:srgbClr val="FFC000"/>
                </a:solidFill>
                <a:effectLst>
                  <a:outerShdw blurRad="38100" dist="38100" dir="2700000" algn="tl">
                    <a:srgbClr val="000000">
                      <a:alpha val="43137"/>
                    </a:srgbClr>
                  </a:outerShdw>
                </a:effectLst>
                <a:latin typeface="NikoshBAN" pitchFamily="2" charset="0"/>
                <a:cs typeface="NikoshBAN" pitchFamily="2" charset="0"/>
              </a:rPr>
              <a:t>ইল</a:t>
            </a:r>
            <a:r>
              <a:rPr lang="en-US" sz="5400" b="1" kern="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bn-BD"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a:t>
            </a:r>
            <a:r>
              <a:rPr lang="bn-BD" sz="5400" b="1" kern="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bn-BD"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০১</a:t>
            </a:r>
            <a:r>
              <a:rPr lang="en-US"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740144307 </a:t>
            </a:r>
            <a:r>
              <a:rPr lang="bn-IN" sz="5400" b="1" kern="0" dirty="0" smtClean="0">
                <a:solidFill>
                  <a:srgbClr val="FFC000"/>
                </a:solidFill>
                <a:effectLst>
                  <a:outerShdw blurRad="38100" dist="38100" dir="2700000" algn="tl">
                    <a:srgbClr val="000000">
                      <a:alpha val="43137"/>
                    </a:srgbClr>
                  </a:outerShdw>
                </a:effectLst>
                <a:latin typeface="NikoshBAN" pitchFamily="2" charset="0"/>
                <a:cs typeface="NikoshBAN" pitchFamily="2" charset="0"/>
              </a:rPr>
              <a:t> </a:t>
            </a:r>
            <a:endParaRPr lang="bn-BD"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endParaRPr>
          </a:p>
          <a:p>
            <a:pPr marR="45720" lvl="0" algn="ctr">
              <a:buClr>
                <a:srgbClr val="0BD0D9"/>
              </a:buClr>
              <a:buSzPct val="95000"/>
              <a:defRPr/>
            </a:pPr>
            <a:r>
              <a:rPr lang="bn-BD" sz="5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ই-মেইল:</a:t>
            </a:r>
            <a:r>
              <a:rPr lang="bn-BD" sz="4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r>
              <a:rPr lang="en-US" sz="4800" b="1" kern="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akterbak</a:t>
            </a:r>
            <a:r>
              <a:rPr lang="en-US" sz="4400" b="1" kern="0" dirty="0">
                <a:solidFill>
                  <a:srgbClr val="FFC000"/>
                </a:solidFill>
                <a:effectLst>
                  <a:outerShdw blurRad="38100" dist="38100" dir="2700000" algn="tl">
                    <a:srgbClr val="000000">
                      <a:alpha val="43137"/>
                    </a:srgbClr>
                  </a:outerShdw>
                </a:effectLst>
                <a:latin typeface="NikoshBAN" pitchFamily="2" charset="0"/>
                <a:cs typeface="NikoshBAN" pitchFamily="2" charset="0"/>
              </a:rPr>
              <a:t>@gmail.com</a:t>
            </a:r>
            <a:endParaRPr lang="en-US" sz="4400" b="1" kern="0" dirty="0">
              <a:solidFill>
                <a:srgbClr val="FFC000"/>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93823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0" y="891877"/>
            <a:ext cx="9100930" cy="830997"/>
          </a:xfrm>
          <a:prstGeom prst="rect">
            <a:avLst/>
          </a:prstGeom>
        </p:spPr>
        <p:txBody>
          <a:bodyPr wrap="square">
            <a:spAutoFit/>
          </a:bodyPr>
          <a:lstStyle/>
          <a:p>
            <a:r>
              <a:rPr lang="bn-IN" sz="2400" dirty="0">
                <a:solidFill>
                  <a:srgbClr val="FF0066"/>
                </a:solidFill>
              </a:rPr>
              <a:t> </a:t>
            </a:r>
            <a:r>
              <a:rPr lang="bn-IN" sz="2400" dirty="0">
                <a:solidFill>
                  <a:srgbClr val="FF0066"/>
                </a:solidFill>
                <a:latin typeface="NikoshBAN" pitchFamily="2" charset="0"/>
                <a:cs typeface="NikoshBAN" pitchFamily="2" charset="0"/>
              </a:rPr>
              <a:t>ইহা একটি বিশেষ কৌশল যাহা দুইটি ভিন্ন ধরনের পদার্থ যেমন, দস্তা ও কার্বন এর ইলেক্টডকে একটি পাত্রে স্থাপন করিয়া রাসায়নিক বিক্রিয়ার মাধ্যমে বৈদ্যুতিক শক্তিতে পরিণত করে </a:t>
            </a:r>
            <a:r>
              <a:rPr lang="bn-IN" sz="2400" dirty="0" smtClean="0">
                <a:solidFill>
                  <a:srgbClr val="FF0066"/>
                </a:solidFill>
                <a:latin typeface="NikoshBAN" pitchFamily="2" charset="0"/>
                <a:cs typeface="NikoshBAN" pitchFamily="2" charset="0"/>
              </a:rPr>
              <a:t>।</a:t>
            </a:r>
            <a:endParaRPr lang="en-GB" sz="2400" dirty="0">
              <a:solidFill>
                <a:srgbClr val="FF0066"/>
              </a:solidFill>
              <a:latin typeface="NikoshBAN" pitchFamily="2" charset="0"/>
              <a:cs typeface="NikoshBAN" pitchFamily="2" charset="0"/>
            </a:endParaRPr>
          </a:p>
        </p:txBody>
      </p:sp>
      <p:sp>
        <p:nvSpPr>
          <p:cNvPr id="3" name="Rectangle 2"/>
          <p:cNvSpPr/>
          <p:nvPr/>
        </p:nvSpPr>
        <p:spPr>
          <a:xfrm>
            <a:off x="0" y="3861048"/>
            <a:ext cx="9112940" cy="1200329"/>
          </a:xfrm>
          <a:prstGeom prst="rect">
            <a:avLst/>
          </a:prstGeom>
        </p:spPr>
        <p:txBody>
          <a:bodyPr wrap="square">
            <a:spAutoFit/>
          </a:bodyPr>
          <a:lstStyle/>
          <a:p>
            <a:r>
              <a:rPr lang="bn-IN" sz="2400" dirty="0">
                <a:solidFill>
                  <a:srgbClr val="FF0066"/>
                </a:solidFill>
                <a:latin typeface="NikoshBAN" pitchFamily="2" charset="0"/>
                <a:cs typeface="NikoshBAN" pitchFamily="2" charset="0"/>
              </a:rPr>
              <a:t>ড্রাইসেল এক ধরনের গ্যালভানিক কোষ যা রাসায়নিক শক্তিকে বিদ্যুৎ শক্তিতে রূপান্তরিত করে। আমরা সাধারণত টর্চলাইট, রেডিও, টিভির রিমােট, খেলনা চালাতে ড্রাই সেল ব্যবহার করি। ড্রাই সেলও অ্যানােড এবং ক্যাথােড দ্বারা গঠিত।</a:t>
            </a:r>
            <a:endParaRPr lang="en-GB" sz="2400" dirty="0">
              <a:solidFill>
                <a:srgbClr val="FF0066"/>
              </a:solidFill>
              <a:latin typeface="NikoshBAN" pitchFamily="2" charset="0"/>
              <a:cs typeface="NikoshBAN" pitchFamily="2" charset="0"/>
            </a:endParaRPr>
          </a:p>
        </p:txBody>
      </p:sp>
      <p:sp>
        <p:nvSpPr>
          <p:cNvPr id="4" name="Rectangle 3"/>
          <p:cNvSpPr/>
          <p:nvPr/>
        </p:nvSpPr>
        <p:spPr>
          <a:xfrm>
            <a:off x="46196" y="5085184"/>
            <a:ext cx="9131990" cy="1569660"/>
          </a:xfrm>
          <a:prstGeom prst="rect">
            <a:avLst/>
          </a:prstGeom>
        </p:spPr>
        <p:txBody>
          <a:bodyPr wrap="square">
            <a:spAutoFit/>
          </a:bodyPr>
          <a:lstStyle/>
          <a:p>
            <a:r>
              <a:rPr lang="bn-IN" sz="2400" dirty="0">
                <a:solidFill>
                  <a:srgbClr val="FF0066"/>
                </a:solidFill>
                <a:latin typeface="NikoshBAN" pitchFamily="2" charset="0"/>
                <a:cs typeface="NikoshBAN" pitchFamily="2" charset="0"/>
              </a:rPr>
              <a:t>ড্রাইসেল অ্যানোড ও ক্যাথোড দ্বারা তৈরি। অ্যানোড হিসেবে জিংকের তৈরি কৌটা ব্যবহার করা হয়। কৌটাটি কাই দ্বারা পূর্ণ থাকে। কাই সাধারণত </a:t>
            </a:r>
            <a:r>
              <a:rPr lang="en-GB" sz="2400" dirty="0">
                <a:solidFill>
                  <a:srgbClr val="FF0066"/>
                </a:solidFill>
                <a:latin typeface="Times New Roman" pitchFamily="18" charset="0"/>
                <a:cs typeface="Times New Roman" pitchFamily="18" charset="0"/>
              </a:rPr>
              <a:t>MnO</a:t>
            </a:r>
            <a:r>
              <a:rPr lang="en-GB" dirty="0">
                <a:solidFill>
                  <a:srgbClr val="FF0066"/>
                </a:solidFill>
                <a:latin typeface="Times New Roman" pitchFamily="18" charset="0"/>
                <a:cs typeface="Times New Roman" pitchFamily="18" charset="0"/>
              </a:rPr>
              <a:t>2</a:t>
            </a:r>
            <a:r>
              <a:rPr lang="en-GB" sz="2400" dirty="0">
                <a:solidFill>
                  <a:srgbClr val="FF0066"/>
                </a:solidFill>
                <a:latin typeface="Times New Roman" pitchFamily="18" charset="0"/>
                <a:cs typeface="Times New Roman" pitchFamily="18" charset="0"/>
              </a:rPr>
              <a:t>, NH</a:t>
            </a:r>
            <a:r>
              <a:rPr lang="en-GB" dirty="0">
                <a:solidFill>
                  <a:srgbClr val="FF0066"/>
                </a:solidFill>
                <a:latin typeface="Times New Roman" pitchFamily="18" charset="0"/>
                <a:cs typeface="Times New Roman" pitchFamily="18" charset="0"/>
              </a:rPr>
              <a:t>4</a:t>
            </a:r>
            <a:r>
              <a:rPr lang="en-GB" sz="2400" dirty="0">
                <a:solidFill>
                  <a:srgbClr val="FF0066"/>
                </a:solidFill>
                <a:latin typeface="Times New Roman" pitchFamily="18" charset="0"/>
                <a:cs typeface="Times New Roman" pitchFamily="18" charset="0"/>
              </a:rPr>
              <a:t>Cl, ZnCl</a:t>
            </a:r>
            <a:r>
              <a:rPr lang="en-GB" dirty="0">
                <a:solidFill>
                  <a:srgbClr val="FF0066"/>
                </a:solidFill>
                <a:latin typeface="Times New Roman" pitchFamily="18" charset="0"/>
                <a:cs typeface="Times New Roman" pitchFamily="18" charset="0"/>
              </a:rPr>
              <a:t>2</a:t>
            </a:r>
            <a:r>
              <a:rPr lang="en-GB" sz="2400" dirty="0">
                <a:solidFill>
                  <a:srgbClr val="FF0066"/>
                </a:solidFill>
                <a:latin typeface="Times New Roman" pitchFamily="18" charset="0"/>
                <a:cs typeface="Times New Roman" pitchFamily="18" charset="0"/>
              </a:rPr>
              <a:t> </a:t>
            </a:r>
            <a:r>
              <a:rPr lang="bn-IN" sz="2400" dirty="0">
                <a:solidFill>
                  <a:srgbClr val="FF0066"/>
                </a:solidFill>
                <a:latin typeface="NikoshBAN" pitchFamily="2" charset="0"/>
                <a:cs typeface="NikoshBAN" pitchFamily="2" charset="0"/>
              </a:rPr>
              <a:t>ও পানির মিশ্রণে তৈরি হয়। কাই এর মাঝখানে ক্যাথোড হিসেবে </a:t>
            </a:r>
            <a:r>
              <a:rPr lang="en-GB" sz="2400" dirty="0">
                <a:solidFill>
                  <a:srgbClr val="FF0066"/>
                </a:solidFill>
                <a:latin typeface="Times New Roman" pitchFamily="18" charset="0"/>
                <a:cs typeface="Times New Roman" pitchFamily="18" charset="0"/>
              </a:rPr>
              <a:t>MnO</a:t>
            </a:r>
            <a:r>
              <a:rPr lang="en-GB" dirty="0">
                <a:solidFill>
                  <a:srgbClr val="FF0066"/>
                </a:solidFill>
                <a:latin typeface="Times New Roman" pitchFamily="18" charset="0"/>
                <a:cs typeface="Times New Roman" pitchFamily="18" charset="0"/>
              </a:rPr>
              <a:t>2</a:t>
            </a:r>
            <a:r>
              <a:rPr lang="en-GB" sz="2400" dirty="0">
                <a:solidFill>
                  <a:srgbClr val="FF0066"/>
                </a:solidFill>
                <a:latin typeface="NikoshBAN" pitchFamily="2" charset="0"/>
                <a:cs typeface="NikoshBAN" pitchFamily="2" charset="0"/>
              </a:rPr>
              <a:t> </a:t>
            </a:r>
            <a:r>
              <a:rPr lang="bn-IN" sz="2400" dirty="0">
                <a:solidFill>
                  <a:srgbClr val="FF0066"/>
                </a:solidFill>
                <a:latin typeface="NikoshBAN" pitchFamily="2" charset="0"/>
                <a:cs typeface="NikoshBAN" pitchFamily="2" charset="0"/>
              </a:rPr>
              <a:t>এর ভারী আবরণযুক্ত কার্বন দন্ড ব্যবহার করা হয়। এভাবে ড্রাইসেল তৈরি করা যায়। </a:t>
            </a:r>
            <a:endParaRPr lang="en-GB" sz="2400" dirty="0">
              <a:solidFill>
                <a:srgbClr val="FF0066"/>
              </a:solidFill>
              <a:latin typeface="NikoshBAN" pitchFamily="2" charset="0"/>
              <a:cs typeface="NikoshBAN" pitchFamily="2" charset="0"/>
            </a:endParaRPr>
          </a:p>
        </p:txBody>
      </p:sp>
      <p:pic>
        <p:nvPicPr>
          <p:cNvPr id="16388" name="Picture 4" descr="https://1.bp.blogspot.com/-C2XeKy3Pa5U/Xm9xK7diBaI/AAAAAAAAJSY/m1NIiRbv1w47qeEihJUcdazyohylImjPgCLcBGAsYHQ/s1600/%25E0%25A6%25A1%25E0%25A7%258D%25E0%25A6%25B0%25E0%25A6%25BE%25E0%25A6%2587%2B%25E0%25A6%25B8%25E0%25A7%2587%25E0%25A6%25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00808"/>
            <a:ext cx="3964876" cy="21864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892" y="1844824"/>
            <a:ext cx="5567220" cy="1938992"/>
          </a:xfrm>
          <a:prstGeom prst="rect">
            <a:avLst/>
          </a:prstGeom>
        </p:spPr>
        <p:txBody>
          <a:bodyPr wrap="square">
            <a:spAutoFit/>
          </a:bodyPr>
          <a:lstStyle/>
          <a:p>
            <a:pPr lvl="0"/>
            <a:r>
              <a:rPr lang="bn-IN" sz="2400" dirty="0">
                <a:solidFill>
                  <a:srgbClr val="FF0066"/>
                </a:solidFill>
                <a:latin typeface="NikoshBAN" pitchFamily="2" charset="0"/>
                <a:cs typeface="NikoshBAN" pitchFamily="2" charset="0"/>
              </a:rPr>
              <a:t>১৮০০ শতাব্দিতে ইহা আবিস্কার হয় </a:t>
            </a:r>
            <a:r>
              <a:rPr lang="bn-IN" sz="2400" dirty="0" smtClean="0">
                <a:solidFill>
                  <a:srgbClr val="FF0066"/>
                </a:solidFill>
                <a:latin typeface="NikoshBAN" pitchFamily="2" charset="0"/>
                <a:cs typeface="NikoshBAN" pitchFamily="2" charset="0"/>
              </a:rPr>
              <a:t>।</a:t>
            </a:r>
            <a:r>
              <a:rPr lang="en-US" sz="2400" dirty="0" smtClean="0">
                <a:solidFill>
                  <a:srgbClr val="FF0066"/>
                </a:solidFill>
                <a:latin typeface="NikoshBAN" pitchFamily="2" charset="0"/>
                <a:cs typeface="NikoshBAN" pitchFamily="2" charset="0"/>
              </a:rPr>
              <a:t> </a:t>
            </a:r>
            <a:r>
              <a:rPr lang="bn-IN" sz="2400" dirty="0" smtClean="0">
                <a:solidFill>
                  <a:srgbClr val="FF0066"/>
                </a:solidFill>
                <a:latin typeface="NikoshBAN" pitchFamily="2" charset="0"/>
                <a:cs typeface="NikoshBAN" pitchFamily="2" charset="0"/>
              </a:rPr>
              <a:t>ড্রাইসেল </a:t>
            </a:r>
            <a:r>
              <a:rPr lang="bn-IN" sz="2400" dirty="0">
                <a:solidFill>
                  <a:srgbClr val="FF0066"/>
                </a:solidFill>
                <a:latin typeface="NikoshBAN" pitchFamily="2" charset="0"/>
                <a:cs typeface="NikoshBAN" pitchFamily="2" charset="0"/>
              </a:rPr>
              <a:t>একটি প্রাথমিক সেল বা ব্যাটারী যা একবার ডিসচার্জ হয়ে গেলে পূনরাই চার্জ করা যায় না। ইহাতে শুষ্ক ইলেক্টোলাইট ব্যবহার করা হয় বলে তাকে ড্রাইসেল বা শুষ্ক ব্যাটারী বলা হয় ।</a:t>
            </a:r>
            <a:endParaRPr lang="en-GB" sz="2400" dirty="0">
              <a:solidFill>
                <a:srgbClr val="FF0066"/>
              </a:solidFill>
              <a:latin typeface="NikoshBAN" pitchFamily="2" charset="0"/>
              <a:cs typeface="NikoshBAN" pitchFamily="2" charset="0"/>
            </a:endParaRPr>
          </a:p>
        </p:txBody>
      </p:sp>
      <p:sp>
        <p:nvSpPr>
          <p:cNvPr id="6" name="Rectangle 5"/>
          <p:cNvSpPr/>
          <p:nvPr/>
        </p:nvSpPr>
        <p:spPr>
          <a:xfrm>
            <a:off x="0" y="-27384"/>
            <a:ext cx="9178186" cy="923330"/>
          </a:xfrm>
          <a:prstGeom prst="rect">
            <a:avLst/>
          </a:prstGeom>
          <a:blipFill>
            <a:blip r:embed="rId3"/>
            <a:tile tx="0" ty="0" sx="100000" sy="100000" flip="none" algn="tl"/>
          </a:blip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5400" b="1" spc="50" dirty="0">
                <a:ln w="11430"/>
                <a:solidFill>
                  <a:srgbClr val="003300"/>
                </a:solidFill>
                <a:effectLst>
                  <a:outerShdw blurRad="76200" dist="50800" dir="5400000" algn="tl" rotWithShape="0">
                    <a:srgbClr val="000000">
                      <a:alpha val="65000"/>
                    </a:srgbClr>
                  </a:outerShdw>
                </a:effectLst>
                <a:latin typeface="NikoshBAN" pitchFamily="2" charset="0"/>
                <a:cs typeface="NikoshBAN" pitchFamily="2" charset="0"/>
              </a:rPr>
              <a:t>ড্রাই </a:t>
            </a:r>
            <a:r>
              <a:rPr lang="bn-IN" sz="5400" b="1" spc="50" dirty="0" smtClean="0">
                <a:ln w="11430"/>
                <a:solidFill>
                  <a:srgbClr val="003300"/>
                </a:solidFill>
                <a:effectLst>
                  <a:outerShdw blurRad="76200" dist="50800" dir="5400000" algn="tl" rotWithShape="0">
                    <a:srgbClr val="000000">
                      <a:alpha val="65000"/>
                    </a:srgbClr>
                  </a:outerShdw>
                </a:effectLst>
                <a:latin typeface="NikoshBAN" pitchFamily="2" charset="0"/>
                <a:cs typeface="NikoshBAN" pitchFamily="2" charset="0"/>
              </a:rPr>
              <a:t>সেল </a:t>
            </a:r>
            <a:endParaRPr lang="en-GB" sz="4000" b="1" spc="50" dirty="0">
              <a:ln w="11430"/>
              <a:solidFill>
                <a:srgbClr val="0033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83653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388"/>
                                        </p:tgtEl>
                                        <p:attrNameLst>
                                          <p:attrName>style.visibility</p:attrName>
                                        </p:attrNameLst>
                                      </p:cBhvr>
                                      <p:to>
                                        <p:strVal val="visible"/>
                                      </p:to>
                                    </p:set>
                                    <p:anim calcmode="lin" valueType="num">
                                      <p:cBhvr additive="base">
                                        <p:cTn id="23" dur="500" fill="hold"/>
                                        <p:tgtEl>
                                          <p:spTgt spid="16388"/>
                                        </p:tgtEl>
                                        <p:attrNameLst>
                                          <p:attrName>ppt_x</p:attrName>
                                        </p:attrNameLst>
                                      </p:cBhvr>
                                      <p:tavLst>
                                        <p:tav tm="0">
                                          <p:val>
                                            <p:strVal val="#ppt_x"/>
                                          </p:val>
                                        </p:tav>
                                        <p:tav tm="100000">
                                          <p:val>
                                            <p:strVal val="#ppt_x"/>
                                          </p:val>
                                        </p:tav>
                                      </p:tavLst>
                                    </p:anim>
                                    <p:anim calcmode="lin" valueType="num">
                                      <p:cBhvr additive="base">
                                        <p:cTn id="24"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12" y="908720"/>
            <a:ext cx="6556710" cy="6001643"/>
          </a:xfrm>
          <a:prstGeom prst="rect">
            <a:avLst/>
          </a:prstGeom>
        </p:spPr>
        <p:txBody>
          <a:bodyPr wrap="square">
            <a:spAutoFit/>
          </a:bodyPr>
          <a:lstStyle/>
          <a:p>
            <a:r>
              <a:rPr lang="bn-IN" sz="3200" dirty="0" smtClean="0">
                <a:solidFill>
                  <a:srgbClr val="C00000"/>
                </a:solidFill>
                <a:latin typeface="NikoshBAN" pitchFamily="2" charset="0"/>
                <a:cs typeface="NikoshBAN" pitchFamily="2" charset="0"/>
              </a:rPr>
              <a:t>আমরা </a:t>
            </a:r>
            <a:r>
              <a:rPr lang="bn-IN" sz="3200" dirty="0">
                <a:solidFill>
                  <a:srgbClr val="C00000"/>
                </a:solidFill>
                <a:latin typeface="NikoshBAN" pitchFamily="2" charset="0"/>
                <a:cs typeface="NikoshBAN" pitchFamily="2" charset="0"/>
              </a:rPr>
              <a:t>বিভিন্ন ধরনের ব্যাটারি ব্যবহার করে থাকি যেমন - ড্রাই সেল, </a:t>
            </a:r>
            <a:r>
              <a:rPr lang="bn-IN" sz="3200" dirty="0" smtClean="0">
                <a:solidFill>
                  <a:srgbClr val="C00000"/>
                </a:solidFill>
                <a:latin typeface="NikoshBAN" pitchFamily="2" charset="0"/>
                <a:cs typeface="NikoshBAN" pitchFamily="2" charset="0"/>
              </a:rPr>
              <a:t>মা</a:t>
            </a:r>
            <a:r>
              <a:rPr lang="en-US" sz="3200" dirty="0" err="1" smtClean="0">
                <a:solidFill>
                  <a:srgbClr val="C00000"/>
                </a:solidFill>
                <a:latin typeface="NikoshBAN" pitchFamily="2" charset="0"/>
                <a:cs typeface="NikoshBAN" pitchFamily="2" charset="0"/>
              </a:rPr>
              <a:t>র্কা</a:t>
            </a:r>
            <a:r>
              <a:rPr lang="bn-IN" sz="3200" dirty="0" smtClean="0">
                <a:solidFill>
                  <a:srgbClr val="C00000"/>
                </a:solidFill>
                <a:latin typeface="NikoshBAN" pitchFamily="2" charset="0"/>
                <a:cs typeface="NikoshBAN" pitchFamily="2" charset="0"/>
              </a:rPr>
              <a:t>রী </a:t>
            </a:r>
            <a:r>
              <a:rPr lang="bn-IN" sz="3200" dirty="0">
                <a:solidFill>
                  <a:srgbClr val="C00000"/>
                </a:solidFill>
                <a:latin typeface="NikoshBAN" pitchFamily="2" charset="0"/>
                <a:cs typeface="NikoshBAN" pitchFamily="2" charset="0"/>
              </a:rPr>
              <a:t>কোষ, লেড স্টোরেজ </a:t>
            </a:r>
            <a:r>
              <a:rPr lang="bn-IN" sz="3200" dirty="0" smtClean="0">
                <a:solidFill>
                  <a:srgbClr val="C00000"/>
                </a:solidFill>
                <a:latin typeface="NikoshBAN" pitchFamily="2" charset="0"/>
                <a:cs typeface="NikoshBAN" pitchFamily="2" charset="0"/>
              </a:rPr>
              <a:t>ও </a:t>
            </a:r>
            <a:r>
              <a:rPr lang="bn-IN" sz="3200" dirty="0">
                <a:solidFill>
                  <a:srgbClr val="C00000"/>
                </a:solidFill>
                <a:latin typeface="NikoshBAN" pitchFamily="2" charset="0"/>
                <a:cs typeface="NikoshBAN" pitchFamily="2" charset="0"/>
              </a:rPr>
              <a:t>লিথিয়াম ব্যাটারি । ড্রাই সেল গঠনে দস্তা ও </a:t>
            </a:r>
            <a:r>
              <a:rPr lang="en-GB" sz="2400" dirty="0" smtClean="0">
                <a:solidFill>
                  <a:srgbClr val="C00000"/>
                </a:solidFill>
                <a:latin typeface="Times New Roman" pitchFamily="18" charset="0"/>
                <a:cs typeface="Times New Roman" pitchFamily="18" charset="0"/>
              </a:rPr>
              <a:t>MnO</a:t>
            </a:r>
            <a:r>
              <a:rPr lang="en-GB" sz="1600" dirty="0" smtClean="0">
                <a:solidFill>
                  <a:srgbClr val="C00000"/>
                </a:solidFill>
                <a:latin typeface="Times New Roman" pitchFamily="18" charset="0"/>
                <a:cs typeface="Times New Roman" pitchFamily="18" charset="0"/>
              </a:rPr>
              <a:t>2</a:t>
            </a:r>
            <a:r>
              <a:rPr lang="en-GB" sz="3200" dirty="0" smtClean="0">
                <a:solidFill>
                  <a:srgbClr val="C00000"/>
                </a:solidFill>
                <a:latin typeface="NikoshBAN" pitchFamily="2" charset="0"/>
                <a:cs typeface="NikoshBAN" pitchFamily="2" charset="0"/>
              </a:rPr>
              <a:t> </a:t>
            </a:r>
            <a:r>
              <a:rPr lang="bn-IN" sz="3200" dirty="0">
                <a:solidFill>
                  <a:srgbClr val="C00000"/>
                </a:solidFill>
                <a:latin typeface="NikoshBAN" pitchFamily="2" charset="0"/>
                <a:cs typeface="NikoshBAN" pitchFamily="2" charset="0"/>
              </a:rPr>
              <a:t>ব্যবহার করা </a:t>
            </a:r>
            <a:r>
              <a:rPr lang="bn-IN" sz="3200" dirty="0" smtClean="0">
                <a:solidFill>
                  <a:srgbClr val="C00000"/>
                </a:solidFill>
                <a:latin typeface="NikoshBAN" pitchFamily="2" charset="0"/>
                <a:cs typeface="NikoshBAN" pitchFamily="2" charset="0"/>
              </a:rPr>
              <a:t>হয়</a:t>
            </a:r>
            <a:r>
              <a:rPr lang="en-US" sz="3200" dirty="0">
                <a:solidFill>
                  <a:srgbClr val="C00000"/>
                </a:solidFill>
                <a:latin typeface="NikoshBAN" pitchFamily="2" charset="0"/>
                <a:cs typeface="NikoshBAN" pitchFamily="2" charset="0"/>
              </a:rPr>
              <a:t>।</a:t>
            </a:r>
            <a:r>
              <a:rPr lang="bn-IN" sz="3200" dirty="0" smtClean="0">
                <a:solidFill>
                  <a:srgbClr val="C00000"/>
                </a:solidFill>
                <a:latin typeface="NikoshBAN" pitchFamily="2" charset="0"/>
                <a:cs typeface="NikoshBAN" pitchFamily="2" charset="0"/>
              </a:rPr>
              <a:t> মা</a:t>
            </a:r>
            <a:r>
              <a:rPr lang="en-US" sz="3200" dirty="0" err="1" smtClean="0">
                <a:solidFill>
                  <a:srgbClr val="C00000"/>
                </a:solidFill>
                <a:latin typeface="NikoshBAN" pitchFamily="2" charset="0"/>
                <a:cs typeface="NikoshBAN" pitchFamily="2" charset="0"/>
              </a:rPr>
              <a:t>র্কা</a:t>
            </a:r>
            <a:r>
              <a:rPr lang="bn-IN" sz="3200" dirty="0" smtClean="0">
                <a:solidFill>
                  <a:srgbClr val="C00000"/>
                </a:solidFill>
                <a:latin typeface="NikoshBAN" pitchFamily="2" charset="0"/>
                <a:cs typeface="NikoshBAN" pitchFamily="2" charset="0"/>
              </a:rPr>
              <a:t>রি কোষে</a:t>
            </a:r>
            <a:r>
              <a:rPr lang="en-US" sz="3200" dirty="0" smtClean="0">
                <a:solidFill>
                  <a:srgbClr val="C00000"/>
                </a:solidFill>
                <a:latin typeface="NikoshBAN" pitchFamily="2" charset="0"/>
                <a:cs typeface="NikoshBAN" pitchFamily="2" charset="0"/>
              </a:rPr>
              <a:t> </a:t>
            </a:r>
            <a:r>
              <a:rPr lang="en-GB" sz="2400" dirty="0" smtClean="0">
                <a:solidFill>
                  <a:srgbClr val="C00000"/>
                </a:solidFill>
                <a:latin typeface="NikoshBAN" pitchFamily="2" charset="0"/>
                <a:cs typeface="NikoshBAN" pitchFamily="2" charset="0"/>
              </a:rPr>
              <a:t>Zn </a:t>
            </a:r>
            <a:r>
              <a:rPr lang="bn-IN" sz="3200" dirty="0" smtClean="0">
                <a:solidFill>
                  <a:srgbClr val="C00000"/>
                </a:solidFill>
                <a:latin typeface="NikoshBAN" pitchFamily="2" charset="0"/>
                <a:cs typeface="NikoshBAN" pitchFamily="2" charset="0"/>
              </a:rPr>
              <a:t>ও</a:t>
            </a:r>
            <a:r>
              <a:rPr lang="en-US" sz="3200" dirty="0" smtClean="0">
                <a:solidFill>
                  <a:srgbClr val="C00000"/>
                </a:solidFill>
                <a:latin typeface="NikoshBAN" pitchFamily="2" charset="0"/>
                <a:cs typeface="NikoshBAN" pitchFamily="2" charset="0"/>
              </a:rPr>
              <a:t> </a:t>
            </a:r>
            <a:r>
              <a:rPr lang="bn-IN" sz="3200" dirty="0" smtClean="0">
                <a:solidFill>
                  <a:srgbClr val="C00000"/>
                </a:solidFill>
                <a:latin typeface="NikoshBAN" pitchFamily="2" charset="0"/>
                <a:cs typeface="NikoshBAN" pitchFamily="2" charset="0"/>
              </a:rPr>
              <a:t>মারকিউরাস </a:t>
            </a:r>
            <a:r>
              <a:rPr lang="bn-IN" sz="3200" dirty="0">
                <a:solidFill>
                  <a:srgbClr val="C00000"/>
                </a:solidFill>
                <a:latin typeface="NikoshBAN" pitchFamily="2" charset="0"/>
                <a:cs typeface="NikoshBAN" pitchFamily="2" charset="0"/>
              </a:rPr>
              <a:t>এসিড</a:t>
            </a:r>
            <a:r>
              <a:rPr lang="bn-IN" sz="2400" dirty="0">
                <a:solidFill>
                  <a:srgbClr val="C00000"/>
                </a:solidFill>
                <a:latin typeface="NikoshBAN" pitchFamily="2" charset="0"/>
                <a:cs typeface="NikoshBAN" pitchFamily="2" charset="0"/>
              </a:rPr>
              <a:t> </a:t>
            </a:r>
            <a:r>
              <a:rPr lang="bn-IN" sz="2400" dirty="0" smtClean="0">
                <a:solidFill>
                  <a:srgbClr val="C00000"/>
                </a:solidFill>
                <a:latin typeface="NikoshBAN" pitchFamily="2" charset="0"/>
                <a:cs typeface="NikoshBAN" pitchFamily="2" charset="0"/>
              </a:rPr>
              <a:t>(</a:t>
            </a:r>
            <a:r>
              <a:rPr lang="en-GB" sz="2800" dirty="0" smtClean="0">
                <a:solidFill>
                  <a:srgbClr val="C00000"/>
                </a:solidFill>
                <a:latin typeface="Times New Roman" pitchFamily="18" charset="0"/>
                <a:cs typeface="Times New Roman" pitchFamily="18" charset="0"/>
              </a:rPr>
              <a:t>Hg</a:t>
            </a:r>
            <a:r>
              <a:rPr lang="en-GB" dirty="0" smtClean="0">
                <a:solidFill>
                  <a:srgbClr val="C00000"/>
                </a:solidFill>
                <a:latin typeface="Times New Roman" pitchFamily="18" charset="0"/>
                <a:cs typeface="Times New Roman" pitchFamily="18" charset="0"/>
              </a:rPr>
              <a:t>2</a:t>
            </a:r>
            <a:r>
              <a:rPr lang="en-GB" sz="2800" dirty="0" smtClean="0">
                <a:solidFill>
                  <a:srgbClr val="C00000"/>
                </a:solidFill>
                <a:latin typeface="Times New Roman" pitchFamily="18" charset="0"/>
                <a:cs typeface="Times New Roman" pitchFamily="18" charset="0"/>
              </a:rPr>
              <a:t>O</a:t>
            </a:r>
            <a:r>
              <a:rPr lang="bn-IN" sz="2800" dirty="0" smtClean="0">
                <a:solidFill>
                  <a:srgbClr val="C00000"/>
                </a:solidFill>
                <a:latin typeface="Times New Roman" pitchFamily="18" charset="0"/>
                <a:cs typeface="Times New Roman" pitchFamily="18" charset="0"/>
              </a:rPr>
              <a:t>)</a:t>
            </a:r>
            <a:r>
              <a:rPr lang="en-GB" sz="2400" dirty="0" smtClean="0">
                <a:solidFill>
                  <a:srgbClr val="C00000"/>
                </a:solidFill>
                <a:latin typeface="NikoshBAN" pitchFamily="2" charset="0"/>
                <a:cs typeface="NikoshBAN" pitchFamily="2" charset="0"/>
              </a:rPr>
              <a:t> </a:t>
            </a:r>
            <a:r>
              <a:rPr lang="bn-IN" sz="3200" dirty="0">
                <a:solidFill>
                  <a:srgbClr val="C00000"/>
                </a:solidFill>
                <a:latin typeface="NikoshBAN" pitchFamily="2" charset="0"/>
                <a:cs typeface="NikoshBAN" pitchFamily="2" charset="0"/>
              </a:rPr>
              <a:t>ব্যবহার করা হয় । আবার লেড স্টোরেজ ব্যাটারি যাকে আমরা সচরাচর মাইক চালাতে ব্যবহার করি মূলত সীসা </a:t>
            </a:r>
            <a:r>
              <a:rPr lang="bn-IN" sz="2400" dirty="0">
                <a:solidFill>
                  <a:srgbClr val="C00000"/>
                </a:solidFill>
                <a:latin typeface="NikoshBAN" pitchFamily="2" charset="0"/>
                <a:cs typeface="NikoshBAN" pitchFamily="2" charset="0"/>
              </a:rPr>
              <a:t>(</a:t>
            </a:r>
            <a:r>
              <a:rPr lang="en-GB" sz="2400" dirty="0" err="1">
                <a:solidFill>
                  <a:srgbClr val="C00000"/>
                </a:solidFill>
                <a:latin typeface="NikoshBAN" pitchFamily="2" charset="0"/>
                <a:cs typeface="NikoshBAN" pitchFamily="2" charset="0"/>
              </a:rPr>
              <a:t>Pb</a:t>
            </a:r>
            <a:r>
              <a:rPr lang="en-GB" sz="2400" dirty="0">
                <a:solidFill>
                  <a:srgbClr val="C00000"/>
                </a:solidFill>
                <a:latin typeface="NikoshBAN" pitchFamily="2" charset="0"/>
                <a:cs typeface="NikoshBAN" pitchFamily="2" charset="0"/>
              </a:rPr>
              <a:t>) </a:t>
            </a:r>
            <a:r>
              <a:rPr lang="bn-IN" sz="3200" dirty="0">
                <a:solidFill>
                  <a:srgbClr val="C00000"/>
                </a:solidFill>
                <a:latin typeface="NikoshBAN" pitchFamily="2" charset="0"/>
                <a:cs typeface="NikoshBAN" pitchFamily="2" charset="0"/>
              </a:rPr>
              <a:t>ও সীসার অক্সাইড দ্বারা গঠিত । লিথিয়াম ব্যাটারিতে </a:t>
            </a:r>
            <a:r>
              <a:rPr lang="bn-IN" sz="3200" dirty="0" smtClean="0">
                <a:solidFill>
                  <a:srgbClr val="C00000"/>
                </a:solidFill>
                <a:latin typeface="NikoshBAN" pitchFamily="2" charset="0"/>
                <a:cs typeface="NikoshBAN" pitchFamily="2" charset="0"/>
              </a:rPr>
              <a:t>কোবা</a:t>
            </a:r>
            <a:r>
              <a:rPr lang="en-US" sz="3200" dirty="0" err="1" smtClean="0">
                <a:solidFill>
                  <a:srgbClr val="C00000"/>
                </a:solidFill>
                <a:latin typeface="NikoshBAN" pitchFamily="2" charset="0"/>
                <a:cs typeface="NikoshBAN" pitchFamily="2" charset="0"/>
              </a:rPr>
              <a:t>ল্ট</a:t>
            </a:r>
            <a:r>
              <a:rPr lang="en-US" sz="3200" dirty="0" smtClean="0">
                <a:solidFill>
                  <a:srgbClr val="C00000"/>
                </a:solidFill>
                <a:latin typeface="NikoshBAN" pitchFamily="2" charset="0"/>
                <a:cs typeface="NikoshBAN" pitchFamily="2" charset="0"/>
              </a:rPr>
              <a:t> </a:t>
            </a:r>
            <a:r>
              <a:rPr lang="bn-IN" sz="3200" dirty="0" smtClean="0">
                <a:solidFill>
                  <a:srgbClr val="C00000"/>
                </a:solidFill>
                <a:latin typeface="NikoshBAN" pitchFamily="2" charset="0"/>
                <a:cs typeface="NikoshBAN" pitchFamily="2" charset="0"/>
              </a:rPr>
              <a:t> </a:t>
            </a:r>
            <a:r>
              <a:rPr lang="bn-IN" sz="3200" dirty="0">
                <a:solidFill>
                  <a:srgbClr val="C00000"/>
                </a:solidFill>
                <a:latin typeface="NikoshBAN" pitchFamily="2" charset="0"/>
                <a:cs typeface="NikoshBAN" pitchFamily="2" charset="0"/>
              </a:rPr>
              <a:t>অক্সাইড ব্যবহার করা হয় । উল্লিখিত </a:t>
            </a:r>
            <a:r>
              <a:rPr lang="bn-IN" sz="3200" dirty="0" smtClean="0">
                <a:solidFill>
                  <a:srgbClr val="C00000"/>
                </a:solidFill>
                <a:latin typeface="NikoshBAN" pitchFamily="2" charset="0"/>
                <a:cs typeface="NikoshBAN" pitchFamily="2" charset="0"/>
              </a:rPr>
              <a:t>ধাতু</a:t>
            </a:r>
            <a:r>
              <a:rPr lang="en-US" sz="3200" dirty="0" smtClean="0">
                <a:solidFill>
                  <a:srgbClr val="C00000"/>
                </a:solidFill>
                <a:latin typeface="NikoshBAN" pitchFamily="2" charset="0"/>
                <a:cs typeface="NikoshBAN" pitchFamily="2" charset="0"/>
              </a:rPr>
              <a:t> </a:t>
            </a:r>
            <a:r>
              <a:rPr lang="bn-IN" sz="3200" dirty="0" smtClean="0">
                <a:solidFill>
                  <a:srgbClr val="C00000"/>
                </a:solidFill>
                <a:latin typeface="NikoshBAN" pitchFamily="2" charset="0"/>
                <a:cs typeface="NikoshBAN" pitchFamily="2" charset="0"/>
              </a:rPr>
              <a:t>সমূ্হকে </a:t>
            </a:r>
            <a:r>
              <a:rPr lang="bn-IN" sz="3200" dirty="0">
                <a:solidFill>
                  <a:srgbClr val="C00000"/>
                </a:solidFill>
                <a:latin typeface="NikoshBAN" pitchFamily="2" charset="0"/>
                <a:cs typeface="NikoshBAN" pitchFamily="2" charset="0"/>
              </a:rPr>
              <a:t>ভারী ধাতু বলে । রাসায়নিক ধর্ম বিবেচনায় উল্লিখিত ধাতু এবং ধাতব যৌগসমূ্হ বিষাক্ত ও জীবদেহে ক্যান্সার সৃষ্টিকারী হিসেবে পরিচিত ।</a:t>
            </a:r>
            <a:endParaRPr lang="en-GB" sz="3200" dirty="0">
              <a:solidFill>
                <a:srgbClr val="C00000"/>
              </a:solidFill>
              <a:latin typeface="NikoshBAN" pitchFamily="2" charset="0"/>
              <a:cs typeface="NikoshBAN" pitchFamily="2" charset="0"/>
            </a:endParaRPr>
          </a:p>
        </p:txBody>
      </p:sp>
      <p:pic>
        <p:nvPicPr>
          <p:cNvPr id="18434" name="Picture 2" descr="C:\Users\JS COMPUTER\Downloads\m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425952" y="1215010"/>
            <a:ext cx="2880320" cy="2555776"/>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JS COMPUTER\Downloads\mmffb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2" y="3933058"/>
            <a:ext cx="2555777" cy="29158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7943"/>
            <a:ext cx="9144000" cy="11079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bn-IN" sz="66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স্বাস্থ্য ও পরিবেশে ব্যাটারীর প্রভাব</a:t>
            </a:r>
          </a:p>
        </p:txBody>
      </p:sp>
    </p:spTree>
    <p:extLst>
      <p:ext uri="{BB962C8B-B14F-4D97-AF65-F5344CB8AC3E}">
        <p14:creationId xmlns:p14="http://schemas.microsoft.com/office/powerpoint/2010/main" val="14419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4"/>
                                        </p:tgtEl>
                                        <p:attrNameLst>
                                          <p:attrName>style.visibility</p:attrName>
                                        </p:attrNameLst>
                                      </p:cBhvr>
                                      <p:to>
                                        <p:strVal val="visible"/>
                                      </p:to>
                                    </p:set>
                                    <p:anim calcmode="lin" valueType="num">
                                      <p:cBhvr additive="base">
                                        <p:cTn id="19" dur="500" fill="hold"/>
                                        <p:tgtEl>
                                          <p:spTgt spid="18434"/>
                                        </p:tgtEl>
                                        <p:attrNameLst>
                                          <p:attrName>ppt_x</p:attrName>
                                        </p:attrNameLst>
                                      </p:cBhvr>
                                      <p:tavLst>
                                        <p:tav tm="0">
                                          <p:val>
                                            <p:strVal val="#ppt_x"/>
                                          </p:val>
                                        </p:tav>
                                        <p:tav tm="100000">
                                          <p:val>
                                            <p:strVal val="#ppt_x"/>
                                          </p:val>
                                        </p:tav>
                                      </p:tavLst>
                                    </p:anim>
                                    <p:anim calcmode="lin" valueType="num">
                                      <p:cBhvr additive="base">
                                        <p:cTn id="20"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gtEl>
                                        <p:attrNameLst>
                                          <p:attrName>style.visibility</p:attrName>
                                        </p:attrNameLst>
                                      </p:cBhvr>
                                      <p:to>
                                        <p:strVal val="visible"/>
                                      </p:to>
                                    </p:set>
                                    <p:anim calcmode="lin" valueType="num">
                                      <p:cBhvr additive="base">
                                        <p:cTn id="25" dur="500" fill="hold"/>
                                        <p:tgtEl>
                                          <p:spTgt spid="18435"/>
                                        </p:tgtEl>
                                        <p:attrNameLst>
                                          <p:attrName>ppt_x</p:attrName>
                                        </p:attrNameLst>
                                      </p:cBhvr>
                                      <p:tavLst>
                                        <p:tav tm="0">
                                          <p:val>
                                            <p:strVal val="#ppt_x"/>
                                          </p:val>
                                        </p:tav>
                                        <p:tav tm="100000">
                                          <p:val>
                                            <p:strVal val="#ppt_x"/>
                                          </p:val>
                                        </p:tav>
                                      </p:tavLst>
                                    </p:anim>
                                    <p:anim calcmode="lin" valueType="num">
                                      <p:cBhvr additive="base">
                                        <p:cTn id="26"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a:blipFill>
            <a:blip r:embed="rId2"/>
            <a:tile tx="0" ty="0" sx="100000" sy="100000" flip="none" algn="tl"/>
          </a:blipFill>
        </p:spPr>
        <p:txBody>
          <a:bodyPr wrap="square">
            <a:spAutoFit/>
          </a:bodyPr>
          <a:lstStyle/>
          <a:p>
            <a:pPr lvl="0" algn="ctr"/>
            <a:r>
              <a:rPr lang="en-US" sz="6600" dirty="0" err="1" smtClean="0">
                <a:solidFill>
                  <a:srgbClr val="FF0066"/>
                </a:solidFill>
                <a:latin typeface="NikoshBAN" pitchFamily="2" charset="0"/>
                <a:cs typeface="NikoshBAN" pitchFamily="2" charset="0"/>
              </a:rPr>
              <a:t>মুল্যায়ন</a:t>
            </a:r>
            <a:r>
              <a:rPr lang="en-US" sz="6600" dirty="0" smtClean="0">
                <a:solidFill>
                  <a:srgbClr val="FF0066"/>
                </a:solidFill>
                <a:latin typeface="NikoshBAN" pitchFamily="2" charset="0"/>
                <a:cs typeface="NikoshBAN" pitchFamily="2" charset="0"/>
              </a:rPr>
              <a:t> </a:t>
            </a:r>
            <a:endParaRPr lang="bn-IN" sz="6600" dirty="0">
              <a:solidFill>
                <a:srgbClr val="FF0066"/>
              </a:solidFill>
              <a:latin typeface="NikoshBAN" pitchFamily="2" charset="0"/>
              <a:cs typeface="NikoshBAN" pitchFamily="2" charset="0"/>
            </a:endParaRPr>
          </a:p>
        </p:txBody>
      </p:sp>
      <p:sp>
        <p:nvSpPr>
          <p:cNvPr id="3" name="Rectangle 2"/>
          <p:cNvSpPr/>
          <p:nvPr/>
        </p:nvSpPr>
        <p:spPr>
          <a:xfrm>
            <a:off x="0" y="1052736"/>
            <a:ext cx="9144000" cy="5878532"/>
          </a:xfrm>
          <a:prstGeom prst="rect">
            <a:avLst/>
          </a:prstGeom>
          <a:blipFill>
            <a:blip r:embed="rId2"/>
            <a:tile tx="0" ty="0" sx="100000" sy="100000" flip="none" algn="tl"/>
          </a:blipFill>
        </p:spPr>
        <p:txBody>
          <a:bodyPr wrap="square">
            <a:spAutoFit/>
          </a:bodyPr>
          <a:lstStyle/>
          <a:p>
            <a:endParaRPr lang="bn-IN" sz="8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endParaRPr>
          </a:p>
          <a:p>
            <a:r>
              <a:rPr lang="bn-IN" sz="28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১</a:t>
            </a:r>
            <a:r>
              <a:rPr lang="bn-IN" sz="28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 গ্যালভানিক </a:t>
            </a:r>
            <a:r>
              <a:rPr lang="bn-IN" sz="28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কোষ কাকে বলে ?</a:t>
            </a:r>
          </a:p>
          <a:p>
            <a:r>
              <a:rPr lang="bn-IN" sz="28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২।</a:t>
            </a:r>
            <a:r>
              <a:rPr lang="bn-IN" sz="2800" b="1" dirty="0" smtClean="0">
                <a:ln w="1905"/>
                <a:solidFill>
                  <a:prstClr val="white"/>
                </a:solidFill>
                <a:effectLst>
                  <a:innerShdw blurRad="69850" dist="43180" dir="5400000">
                    <a:srgbClr val="000000">
                      <a:alpha val="65000"/>
                    </a:srgbClr>
                  </a:innerShdw>
                </a:effectLst>
                <a:latin typeface="NikoshBAN" pitchFamily="2" charset="0"/>
                <a:cs typeface="NikoshBAN" pitchFamily="2" charset="0"/>
              </a:rPr>
              <a:t> </a:t>
            </a:r>
            <a:r>
              <a:rPr lang="bn-IN" sz="28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তড়িৎ বিশ্লেষ্য কোষ ও গ্যালভানিক কোষের মধ্যে পার্থক্য</a:t>
            </a:r>
            <a:r>
              <a:rPr lang="bn-IN" sz="28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 কী ?</a:t>
            </a:r>
          </a:p>
          <a:p>
            <a:r>
              <a:rPr lang="bn-IN" sz="32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৩। লবণ </a:t>
            </a:r>
            <a:r>
              <a:rPr lang="bn-IN" sz="32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সেতু কী ? </a:t>
            </a:r>
          </a:p>
          <a:p>
            <a:r>
              <a:rPr lang="bn-IN" sz="32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৪। </a:t>
            </a:r>
            <a:r>
              <a:rPr lang="bn-IN" sz="32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স্বাস্থ্য ও পরিবেশের উপর ব্যাটারীর প্রভাব </a:t>
            </a:r>
            <a:r>
              <a:rPr lang="bn-IN" sz="32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আছে কিনা ?</a:t>
            </a:r>
          </a:p>
          <a:p>
            <a:r>
              <a:rPr lang="bn-IN" sz="32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৫। ড্রাইসেল বলতে কি বুঝ ?</a:t>
            </a:r>
          </a:p>
          <a:p>
            <a:r>
              <a:rPr lang="bn-IN" sz="32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৬। ড্রাইসেলে নিচের কোনটি জারক হিসাবে কাজ করে ?</a:t>
            </a:r>
          </a:p>
          <a:p>
            <a:r>
              <a:rPr lang="bn-IN" sz="32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 </a:t>
            </a:r>
            <a:r>
              <a:rPr lang="bn-IN" sz="32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   (ক) জিংক দন্ড                          (খ)  কার্বন দন্ড</a:t>
            </a:r>
          </a:p>
          <a:p>
            <a:r>
              <a:rPr lang="bn-IN" sz="32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 </a:t>
            </a:r>
            <a:r>
              <a:rPr lang="bn-IN" sz="32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   (গ) অ্যামোনিয়াম                        (ঘ)  </a:t>
            </a:r>
            <a:r>
              <a:rPr lang="en-GB" sz="2400" dirty="0" smtClean="0">
                <a:solidFill>
                  <a:srgbClr val="FFFF00"/>
                </a:solidFill>
                <a:latin typeface="Times New Roman" pitchFamily="18" charset="0"/>
                <a:cs typeface="Times New Roman" pitchFamily="18" charset="0"/>
              </a:rPr>
              <a:t>MnO</a:t>
            </a:r>
            <a:r>
              <a:rPr lang="en-GB" dirty="0" smtClean="0">
                <a:solidFill>
                  <a:srgbClr val="FFFF00"/>
                </a:solidFill>
                <a:latin typeface="Times New Roman" pitchFamily="18" charset="0"/>
                <a:cs typeface="Times New Roman" pitchFamily="18" charset="0"/>
              </a:rPr>
              <a:t>2</a:t>
            </a:r>
          </a:p>
          <a:p>
            <a:r>
              <a:rPr lang="en-US" sz="36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৭</a:t>
            </a:r>
            <a:r>
              <a:rPr lang="bn-IN" sz="36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a:t>
            </a:r>
            <a:r>
              <a:rPr lang="bn-IN" sz="2800" dirty="0">
                <a:solidFill>
                  <a:srgbClr val="C00000"/>
                </a:solidFill>
                <a:latin typeface="NikoshBAN" pitchFamily="2" charset="0"/>
                <a:cs typeface="NikoshBAN" pitchFamily="2" charset="0"/>
              </a:rPr>
              <a:t> </a:t>
            </a:r>
            <a:r>
              <a:rPr lang="bn-IN" sz="3200" dirty="0" smtClean="0">
                <a:solidFill>
                  <a:srgbClr val="FFFF00"/>
                </a:solidFill>
                <a:latin typeface="NikoshBAN" pitchFamily="2" charset="0"/>
                <a:cs typeface="NikoshBAN" pitchFamily="2" charset="0"/>
              </a:rPr>
              <a:t>কোন</a:t>
            </a:r>
            <a:r>
              <a:rPr lang="bn-IN" sz="3200" dirty="0" smtClean="0">
                <a:solidFill>
                  <a:srgbClr val="C00000"/>
                </a:solidFill>
                <a:latin typeface="NikoshBAN" pitchFamily="2" charset="0"/>
                <a:cs typeface="NikoshBAN" pitchFamily="2" charset="0"/>
              </a:rPr>
              <a:t> </a:t>
            </a:r>
            <a:r>
              <a:rPr lang="bn-IN" sz="3200" dirty="0" smtClean="0">
                <a:solidFill>
                  <a:srgbClr val="FFFF00"/>
                </a:solidFill>
                <a:latin typeface="NikoshBAN" pitchFamily="2" charset="0"/>
                <a:cs typeface="NikoshBAN" pitchFamily="2" charset="0"/>
              </a:rPr>
              <a:t>যৌগটি  জীবদেহে </a:t>
            </a:r>
            <a:r>
              <a:rPr lang="bn-IN" sz="3200" dirty="0">
                <a:solidFill>
                  <a:srgbClr val="FFFF00"/>
                </a:solidFill>
                <a:latin typeface="NikoshBAN" pitchFamily="2" charset="0"/>
                <a:cs typeface="NikoshBAN" pitchFamily="2" charset="0"/>
              </a:rPr>
              <a:t>ক্যান্সার সৃষ্টিকারী হিসেবে পরিচিত</a:t>
            </a:r>
            <a:r>
              <a:rPr lang="bn-IN" sz="40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 </a:t>
            </a:r>
            <a:r>
              <a:rPr lang="bn-IN" sz="36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 </a:t>
            </a:r>
          </a:p>
          <a:p>
            <a:r>
              <a:rPr lang="bn-IN" sz="36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 </a:t>
            </a:r>
            <a:r>
              <a:rPr lang="bn-IN" sz="36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  (ক) কোবাল্ট অক্সাইড             (খ) নাইট্রিক অক্সাইড </a:t>
            </a:r>
          </a:p>
          <a:p>
            <a:r>
              <a:rPr lang="bn-IN" sz="3600" b="1" dirty="0">
                <a:ln w="1905"/>
                <a:solidFill>
                  <a:srgbClr val="FFFF00"/>
                </a:solidFill>
                <a:effectLst>
                  <a:innerShdw blurRad="69850" dist="43180" dir="5400000">
                    <a:srgbClr val="000000">
                      <a:alpha val="65000"/>
                    </a:srgbClr>
                  </a:innerShdw>
                </a:effectLst>
                <a:latin typeface="NikoshBAN" pitchFamily="2" charset="0"/>
                <a:cs typeface="NikoshBAN" pitchFamily="2" charset="0"/>
              </a:rPr>
              <a:t> </a:t>
            </a:r>
            <a:r>
              <a:rPr lang="bn-IN" sz="36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  (গ)</a:t>
            </a:r>
            <a:r>
              <a:rPr lang="en-GB" sz="2000" dirty="0">
                <a:solidFill>
                  <a:srgbClr val="FF0066"/>
                </a:solidFill>
                <a:latin typeface="Times New Roman" pitchFamily="18" charset="0"/>
                <a:cs typeface="Times New Roman" pitchFamily="18" charset="0"/>
              </a:rPr>
              <a:t> </a:t>
            </a:r>
            <a:r>
              <a:rPr lang="en-GB" sz="2800" dirty="0">
                <a:solidFill>
                  <a:srgbClr val="FFFF00"/>
                </a:solidFill>
                <a:latin typeface="Times New Roman" pitchFamily="18" charset="0"/>
                <a:cs typeface="Times New Roman" pitchFamily="18" charset="0"/>
              </a:rPr>
              <a:t>NH</a:t>
            </a:r>
            <a:r>
              <a:rPr lang="en-GB" sz="2000" dirty="0">
                <a:solidFill>
                  <a:srgbClr val="FFFF00"/>
                </a:solidFill>
                <a:latin typeface="Times New Roman" pitchFamily="18" charset="0"/>
                <a:cs typeface="Times New Roman" pitchFamily="18" charset="0"/>
              </a:rPr>
              <a:t>4</a:t>
            </a:r>
            <a:r>
              <a:rPr lang="en-GB" sz="2800" dirty="0">
                <a:solidFill>
                  <a:srgbClr val="FFFF00"/>
                </a:solidFill>
                <a:latin typeface="Times New Roman" pitchFamily="18" charset="0"/>
                <a:cs typeface="Times New Roman" pitchFamily="18" charset="0"/>
              </a:rPr>
              <a:t>Cl</a:t>
            </a:r>
            <a:r>
              <a:rPr lang="bn-IN" sz="36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  </a:t>
            </a:r>
            <a:r>
              <a:rPr lang="en-US" sz="36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 </a:t>
            </a:r>
            <a:r>
              <a:rPr lang="bn-IN" sz="36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rPr>
              <a:t>                       (ঘ)  </a:t>
            </a:r>
            <a:r>
              <a:rPr lang="en-GB" sz="3200" dirty="0" smtClean="0">
                <a:solidFill>
                  <a:srgbClr val="FFFF00"/>
                </a:solidFill>
                <a:latin typeface="Times New Roman" pitchFamily="18" charset="0"/>
                <a:cs typeface="Times New Roman" pitchFamily="18" charset="0"/>
              </a:rPr>
              <a:t>ZnCl</a:t>
            </a:r>
            <a:r>
              <a:rPr lang="en-GB" sz="2400" dirty="0" smtClean="0">
                <a:solidFill>
                  <a:srgbClr val="FFFF00"/>
                </a:solidFill>
                <a:latin typeface="Times New Roman" pitchFamily="18" charset="0"/>
                <a:cs typeface="Times New Roman" pitchFamily="18" charset="0"/>
              </a:rPr>
              <a:t>2</a:t>
            </a:r>
            <a:endParaRPr lang="bn-IN" sz="800" b="1" dirty="0">
              <a:ln w="1905"/>
              <a:solidFill>
                <a:srgbClr val="FFFF00"/>
              </a:solidFill>
              <a:effectLst>
                <a:innerShdw blurRad="69850" dist="43180" dir="5400000">
                  <a:srgbClr val="000000">
                    <a:alpha val="65000"/>
                  </a:srgbClr>
                </a:innerShdw>
              </a:effectLst>
              <a:latin typeface="NikoshBAN" pitchFamily="2" charset="0"/>
              <a:cs typeface="NikoshBAN" pitchFamily="2" charset="0"/>
            </a:endParaRPr>
          </a:p>
          <a:p>
            <a:endParaRPr lang="bn-IN" sz="800" b="1" dirty="0" smtClean="0">
              <a:ln w="1905"/>
              <a:solidFill>
                <a:srgbClr val="FFFF00"/>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366708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4784"/>
            <a:ext cx="9144000" cy="5373216"/>
          </a:xfrm>
          <a:blipFill>
            <a:blip r:embed="rId2"/>
            <a:tile tx="0" ty="0" sx="100000" sy="100000" flip="none" algn="tl"/>
          </a:blipFill>
        </p:spPr>
        <p:txBody>
          <a:bodyPr>
            <a:normAutofit/>
          </a:bodyPr>
          <a:lstStyle/>
          <a:p>
            <a:r>
              <a:rPr lang="bn-IN" sz="3600" dirty="0" smtClean="0">
                <a:solidFill>
                  <a:srgbClr val="003300"/>
                </a:solidFill>
                <a:latin typeface="Times New Roman" pitchFamily="18" charset="0"/>
                <a:cs typeface="NikoshBAN" pitchFamily="2" charset="0"/>
              </a:rPr>
              <a:t/>
            </a:r>
            <a:br>
              <a:rPr lang="bn-IN" sz="3600" dirty="0" smtClean="0">
                <a:solidFill>
                  <a:srgbClr val="003300"/>
                </a:solidFill>
                <a:latin typeface="Times New Roman" pitchFamily="18" charset="0"/>
                <a:cs typeface="NikoshBAN" pitchFamily="2" charset="0"/>
              </a:rPr>
            </a:br>
            <a:r>
              <a:rPr lang="bn-IN" sz="1000" dirty="0" smtClean="0">
                <a:solidFill>
                  <a:srgbClr val="003300"/>
                </a:solidFill>
                <a:latin typeface="Times New Roman" pitchFamily="18" charset="0"/>
                <a:cs typeface="NikoshBAN" pitchFamily="2" charset="0"/>
              </a:rPr>
              <a:t/>
            </a:r>
            <a:br>
              <a:rPr lang="bn-IN" sz="1000" dirty="0" smtClean="0">
                <a:solidFill>
                  <a:srgbClr val="003300"/>
                </a:solidFill>
                <a:latin typeface="Times New Roman" pitchFamily="18" charset="0"/>
                <a:cs typeface="NikoshBAN" pitchFamily="2" charset="0"/>
              </a:rPr>
            </a:br>
            <a:r>
              <a:rPr lang="bn-IN" sz="1000" dirty="0">
                <a:solidFill>
                  <a:srgbClr val="003300"/>
                </a:solidFill>
                <a:latin typeface="Times New Roman" pitchFamily="18" charset="0"/>
                <a:cs typeface="NikoshBAN" pitchFamily="2" charset="0"/>
              </a:rPr>
              <a:t/>
            </a:r>
            <a:br>
              <a:rPr lang="bn-IN" sz="1000" dirty="0">
                <a:solidFill>
                  <a:srgbClr val="003300"/>
                </a:solidFill>
                <a:latin typeface="Times New Roman" pitchFamily="18" charset="0"/>
                <a:cs typeface="NikoshBAN" pitchFamily="2" charset="0"/>
              </a:rPr>
            </a:br>
            <a:r>
              <a:rPr lang="bn-IN" sz="3600" dirty="0" smtClean="0">
                <a:solidFill>
                  <a:srgbClr val="003300"/>
                </a:solidFill>
                <a:latin typeface="Times New Roman" pitchFamily="18" charset="0"/>
                <a:cs typeface="NikoshBAN" pitchFamily="2" charset="0"/>
              </a:rPr>
              <a:t>(</a:t>
            </a:r>
            <a:r>
              <a:rPr lang="en-US" sz="2800" dirty="0" smtClean="0">
                <a:latin typeface="Times New Roman"/>
                <a:ea typeface="Calibri"/>
                <a:cs typeface="Arial Unicode MS"/>
              </a:rPr>
              <a:t>i</a:t>
            </a:r>
            <a:r>
              <a:rPr lang="bn-IN" sz="3600" dirty="0" smtClean="0">
                <a:solidFill>
                  <a:srgbClr val="003300"/>
                </a:solidFill>
                <a:latin typeface="Times New Roman" pitchFamily="18" charset="0"/>
                <a:cs typeface="NikoshBAN" pitchFamily="2" charset="0"/>
              </a:rPr>
              <a:t>)</a:t>
            </a:r>
            <a:r>
              <a:rPr lang="bn-IN" sz="3600" dirty="0" smtClean="0">
                <a:solidFill>
                  <a:srgbClr val="003300"/>
                </a:solidFill>
                <a:latin typeface="NikoshBAN" pitchFamily="2" charset="0"/>
                <a:cs typeface="NikoshBAN" pitchFamily="2" charset="0"/>
              </a:rPr>
              <a:t>                                                 </a:t>
            </a:r>
            <a:r>
              <a:rPr lang="bn-IN" sz="3600" dirty="0" smtClean="0">
                <a:solidFill>
                  <a:srgbClr val="003300"/>
                </a:solidFill>
                <a:latin typeface="Times New Roman" pitchFamily="18" charset="0"/>
                <a:cs typeface="NikoshBAN" pitchFamily="2" charset="0"/>
              </a:rPr>
              <a:t>(</a:t>
            </a:r>
            <a:r>
              <a:rPr lang="en-US" sz="3200" dirty="0">
                <a:solidFill>
                  <a:srgbClr val="003300"/>
                </a:solidFill>
                <a:latin typeface="Times New Roman" pitchFamily="18" charset="0"/>
                <a:cs typeface="Times New Roman" pitchFamily="18" charset="0"/>
              </a:rPr>
              <a:t>ii</a:t>
            </a:r>
            <a:r>
              <a:rPr lang="bn-IN" sz="3600" dirty="0">
                <a:solidFill>
                  <a:srgbClr val="003300"/>
                </a:solidFill>
                <a:latin typeface="Times New Roman" pitchFamily="18" charset="0"/>
                <a:cs typeface="NikoshBAN" pitchFamily="2" charset="0"/>
              </a:rPr>
              <a:t>)</a:t>
            </a:r>
            <a:r>
              <a:rPr lang="bn-IN" sz="3600" dirty="0">
                <a:solidFill>
                  <a:srgbClr val="003300"/>
                </a:solidFill>
                <a:latin typeface="NikoshBAN" pitchFamily="2" charset="0"/>
                <a:cs typeface="NikoshBAN" pitchFamily="2" charset="0"/>
              </a:rPr>
              <a:t> </a:t>
            </a:r>
            <a:r>
              <a:rPr lang="bn-IN" sz="2800" dirty="0" smtClean="0">
                <a:solidFill>
                  <a:srgbClr val="003300"/>
                </a:solidFill>
                <a:latin typeface="NikoshBAN" pitchFamily="2" charset="0"/>
                <a:cs typeface="NikoshBAN" pitchFamily="2" charset="0"/>
              </a:rPr>
              <a:t> </a:t>
            </a:r>
            <a:r>
              <a:rPr lang="bn-IN" sz="3600" dirty="0" smtClean="0">
                <a:solidFill>
                  <a:srgbClr val="003300"/>
                </a:solidFill>
                <a:latin typeface="NikoshBAN" pitchFamily="2" charset="0"/>
                <a:cs typeface="NikoshBAN" pitchFamily="2" charset="0"/>
              </a:rPr>
              <a:t/>
            </a:r>
            <a:br>
              <a:rPr lang="bn-IN" sz="3600" dirty="0" smtClean="0">
                <a:solidFill>
                  <a:srgbClr val="003300"/>
                </a:solidFill>
                <a:latin typeface="NikoshBAN" pitchFamily="2" charset="0"/>
                <a:cs typeface="NikoshBAN" pitchFamily="2" charset="0"/>
              </a:rPr>
            </a:br>
            <a:r>
              <a:rPr lang="bn-IN" sz="1000" dirty="0" smtClean="0">
                <a:solidFill>
                  <a:srgbClr val="003300"/>
                </a:solidFill>
                <a:latin typeface="NikoshBAN" pitchFamily="2" charset="0"/>
                <a:cs typeface="NikoshBAN" pitchFamily="2" charset="0"/>
              </a:rPr>
              <a:t/>
            </a:r>
            <a:br>
              <a:rPr lang="bn-IN" sz="1000" dirty="0" smtClean="0">
                <a:solidFill>
                  <a:srgbClr val="003300"/>
                </a:solidFill>
                <a:latin typeface="NikoshBAN" pitchFamily="2" charset="0"/>
                <a:cs typeface="NikoshBAN" pitchFamily="2" charset="0"/>
              </a:rPr>
            </a:br>
            <a:r>
              <a:rPr lang="bn-IN" sz="1000" dirty="0">
                <a:solidFill>
                  <a:srgbClr val="003300"/>
                </a:solidFill>
                <a:latin typeface="NikoshBAN" pitchFamily="2" charset="0"/>
                <a:cs typeface="NikoshBAN" pitchFamily="2" charset="0"/>
              </a:rPr>
              <a:t/>
            </a:r>
            <a:br>
              <a:rPr lang="bn-IN" sz="1000" dirty="0">
                <a:solidFill>
                  <a:srgbClr val="003300"/>
                </a:solidFill>
                <a:latin typeface="NikoshBAN" pitchFamily="2" charset="0"/>
                <a:cs typeface="NikoshBAN" pitchFamily="2" charset="0"/>
              </a:rPr>
            </a:br>
            <a:r>
              <a:rPr lang="bn-IN" sz="1000" dirty="0" smtClean="0">
                <a:solidFill>
                  <a:srgbClr val="003300"/>
                </a:solidFill>
                <a:latin typeface="NikoshBAN" pitchFamily="2" charset="0"/>
                <a:cs typeface="NikoshBAN" pitchFamily="2" charset="0"/>
              </a:rPr>
              <a:t/>
            </a:r>
            <a:br>
              <a:rPr lang="bn-IN" sz="1000" dirty="0" smtClean="0">
                <a:solidFill>
                  <a:srgbClr val="003300"/>
                </a:solidFill>
                <a:latin typeface="NikoshBAN" pitchFamily="2" charset="0"/>
                <a:cs typeface="NikoshBAN" pitchFamily="2" charset="0"/>
              </a:rPr>
            </a:br>
            <a:r>
              <a:rPr lang="bn-IN" sz="1000" dirty="0" smtClean="0">
                <a:solidFill>
                  <a:srgbClr val="003300"/>
                </a:solidFill>
                <a:latin typeface="NikoshBAN" pitchFamily="2" charset="0"/>
                <a:cs typeface="NikoshBAN" pitchFamily="2" charset="0"/>
              </a:rPr>
              <a:t/>
            </a:r>
            <a:br>
              <a:rPr lang="bn-IN" sz="1000" dirty="0" smtClean="0">
                <a:solidFill>
                  <a:srgbClr val="003300"/>
                </a:solidFill>
                <a:latin typeface="NikoshBAN" pitchFamily="2" charset="0"/>
                <a:cs typeface="NikoshBAN" pitchFamily="2" charset="0"/>
              </a:rPr>
            </a:br>
            <a:r>
              <a:rPr lang="bn-IN" sz="1000" dirty="0">
                <a:solidFill>
                  <a:srgbClr val="003300"/>
                </a:solidFill>
                <a:latin typeface="NikoshBAN" pitchFamily="2" charset="0"/>
                <a:cs typeface="NikoshBAN" pitchFamily="2" charset="0"/>
              </a:rPr>
              <a:t/>
            </a:r>
            <a:br>
              <a:rPr lang="bn-IN" sz="1000" dirty="0">
                <a:solidFill>
                  <a:srgbClr val="003300"/>
                </a:solidFill>
                <a:latin typeface="NikoshBAN" pitchFamily="2" charset="0"/>
                <a:cs typeface="NikoshBAN" pitchFamily="2" charset="0"/>
              </a:rPr>
            </a:br>
            <a:r>
              <a:rPr lang="bn-IN" sz="1000" dirty="0" smtClean="0">
                <a:solidFill>
                  <a:srgbClr val="003300"/>
                </a:solidFill>
                <a:latin typeface="NikoshBAN" pitchFamily="2" charset="0"/>
                <a:cs typeface="NikoshBAN" pitchFamily="2" charset="0"/>
              </a:rPr>
              <a:t/>
            </a:r>
            <a:br>
              <a:rPr lang="bn-IN" sz="1000" dirty="0" smtClean="0">
                <a:solidFill>
                  <a:srgbClr val="003300"/>
                </a:solidFill>
                <a:latin typeface="NikoshBAN" pitchFamily="2" charset="0"/>
                <a:cs typeface="NikoshBAN" pitchFamily="2" charset="0"/>
              </a:rPr>
            </a:br>
            <a:r>
              <a:rPr lang="bn-IN" sz="1000" dirty="0">
                <a:solidFill>
                  <a:srgbClr val="003300"/>
                </a:solidFill>
                <a:latin typeface="NikoshBAN" pitchFamily="2" charset="0"/>
                <a:cs typeface="NikoshBAN" pitchFamily="2" charset="0"/>
              </a:rPr>
              <a:t/>
            </a:r>
            <a:br>
              <a:rPr lang="bn-IN" sz="1000" dirty="0">
                <a:solidFill>
                  <a:srgbClr val="003300"/>
                </a:solidFill>
                <a:latin typeface="NikoshBAN" pitchFamily="2" charset="0"/>
                <a:cs typeface="NikoshBAN" pitchFamily="2" charset="0"/>
              </a:rPr>
            </a:br>
            <a:r>
              <a:rPr lang="en-US" sz="3600" dirty="0" smtClean="0">
                <a:solidFill>
                  <a:srgbClr val="003300"/>
                </a:solidFill>
                <a:latin typeface="NikoshBAN" pitchFamily="2" charset="0"/>
                <a:cs typeface="NikoshBAN" pitchFamily="2" charset="0"/>
              </a:rPr>
              <a:t>(ক) </a:t>
            </a:r>
            <a:r>
              <a:rPr lang="bn-IN" sz="3600" cap="none" dirty="0">
                <a:ln w="1905"/>
                <a:solidFill>
                  <a:srgbClr val="003300"/>
                </a:solidFill>
                <a:effectLst>
                  <a:innerShdw blurRad="69850" dist="43180" dir="5400000">
                    <a:srgbClr val="000000">
                      <a:alpha val="65000"/>
                    </a:srgbClr>
                  </a:innerShdw>
                </a:effectLst>
                <a:latin typeface="NikoshBAN" pitchFamily="2" charset="0"/>
                <a:ea typeface="+mn-ea"/>
                <a:cs typeface="NikoshBAN" pitchFamily="2" charset="0"/>
              </a:rPr>
              <a:t>লবণ সেতু </a:t>
            </a:r>
            <a:r>
              <a:rPr lang="bn-IN" sz="3600" cap="none" dirty="0" smtClean="0">
                <a:ln w="1905"/>
                <a:solidFill>
                  <a:srgbClr val="003300"/>
                </a:solidFill>
                <a:effectLst>
                  <a:innerShdw blurRad="69850" dist="43180" dir="5400000">
                    <a:srgbClr val="000000">
                      <a:alpha val="65000"/>
                    </a:srgbClr>
                  </a:innerShdw>
                </a:effectLst>
                <a:latin typeface="NikoshBAN" pitchFamily="2" charset="0"/>
                <a:ea typeface="+mn-ea"/>
                <a:cs typeface="NikoshBAN" pitchFamily="2" charset="0"/>
              </a:rPr>
              <a:t>কাকে বলে ?</a:t>
            </a:r>
            <a:br>
              <a:rPr lang="bn-IN" sz="3600" cap="none" dirty="0" smtClean="0">
                <a:ln w="1905"/>
                <a:solidFill>
                  <a:srgbClr val="003300"/>
                </a:solidFill>
                <a:effectLst>
                  <a:innerShdw blurRad="69850" dist="43180" dir="5400000">
                    <a:srgbClr val="000000">
                      <a:alpha val="65000"/>
                    </a:srgbClr>
                  </a:innerShdw>
                </a:effectLst>
                <a:latin typeface="NikoshBAN" pitchFamily="2" charset="0"/>
                <a:ea typeface="+mn-ea"/>
                <a:cs typeface="NikoshBAN" pitchFamily="2" charset="0"/>
              </a:rPr>
            </a:br>
            <a:r>
              <a:rPr lang="bn-IN" sz="3600" cap="none" dirty="0" smtClean="0">
                <a:ln w="1905"/>
                <a:solidFill>
                  <a:srgbClr val="003300"/>
                </a:solidFill>
                <a:effectLst>
                  <a:innerShdw blurRad="69850" dist="43180" dir="5400000">
                    <a:srgbClr val="000000">
                      <a:alpha val="65000"/>
                    </a:srgbClr>
                  </a:innerShdw>
                </a:effectLst>
                <a:latin typeface="NikoshBAN" pitchFamily="2" charset="0"/>
                <a:ea typeface="+mn-ea"/>
                <a:cs typeface="NikoshBAN" pitchFamily="2" charset="0"/>
              </a:rPr>
              <a:t>(খ) </a:t>
            </a:r>
            <a:r>
              <a:rPr lang="bn-IN" sz="3600" cap="none" dirty="0">
                <a:ln w="1905"/>
                <a:solidFill>
                  <a:srgbClr val="003300"/>
                </a:solidFill>
                <a:effectLst>
                  <a:innerShdw blurRad="69850" dist="43180" dir="5400000">
                    <a:srgbClr val="000000">
                      <a:alpha val="65000"/>
                    </a:srgbClr>
                  </a:innerShdw>
                </a:effectLst>
                <a:latin typeface="NikoshBAN" pitchFamily="2" charset="0"/>
                <a:ea typeface="+mn-ea"/>
                <a:cs typeface="NikoshBAN" pitchFamily="2" charset="0"/>
              </a:rPr>
              <a:t>স্বাস্থ্য ও পরিবেশের উপর ব্যাটারীর প্রভাব </a:t>
            </a:r>
            <a:r>
              <a:rPr lang="bn-IN" sz="3600" cap="none" dirty="0" smtClean="0">
                <a:ln w="1905"/>
                <a:solidFill>
                  <a:srgbClr val="003300"/>
                </a:solidFill>
                <a:effectLst>
                  <a:innerShdw blurRad="69850" dist="43180" dir="5400000">
                    <a:srgbClr val="000000">
                      <a:alpha val="65000"/>
                    </a:srgbClr>
                  </a:innerShdw>
                </a:effectLst>
                <a:latin typeface="NikoshBAN" pitchFamily="2" charset="0"/>
                <a:ea typeface="+mn-ea"/>
                <a:cs typeface="NikoshBAN" pitchFamily="2" charset="0"/>
              </a:rPr>
              <a:t>কি ? </a:t>
            </a:r>
            <a:br>
              <a:rPr lang="bn-IN" sz="3600" cap="none" dirty="0" smtClean="0">
                <a:ln w="1905"/>
                <a:solidFill>
                  <a:srgbClr val="003300"/>
                </a:solidFill>
                <a:effectLst>
                  <a:innerShdw blurRad="69850" dist="43180" dir="5400000">
                    <a:srgbClr val="000000">
                      <a:alpha val="65000"/>
                    </a:srgbClr>
                  </a:innerShdw>
                </a:effectLst>
                <a:latin typeface="NikoshBAN" pitchFamily="2" charset="0"/>
                <a:ea typeface="+mn-ea"/>
                <a:cs typeface="NikoshBAN" pitchFamily="2" charset="0"/>
              </a:rPr>
            </a:br>
            <a:r>
              <a:rPr lang="bn-IN" sz="3600" cap="none" dirty="0" smtClean="0">
                <a:ln w="1905"/>
                <a:solidFill>
                  <a:srgbClr val="003300"/>
                </a:solidFill>
                <a:effectLst>
                  <a:innerShdw blurRad="69850" dist="43180" dir="5400000">
                    <a:srgbClr val="000000">
                      <a:alpha val="65000"/>
                    </a:srgbClr>
                  </a:innerShdw>
                </a:effectLst>
                <a:latin typeface="NikoshBAN" pitchFamily="2" charset="0"/>
                <a:ea typeface="+mn-ea"/>
                <a:cs typeface="NikoshBAN" pitchFamily="2" charset="0"/>
              </a:rPr>
              <a:t>(গ) </a:t>
            </a:r>
            <a:r>
              <a:rPr lang="bn-IN" sz="2800" dirty="0">
                <a:solidFill>
                  <a:srgbClr val="003300"/>
                </a:solidFill>
                <a:latin typeface="Times New Roman" pitchFamily="18" charset="0"/>
                <a:cs typeface="NikoshBAN" pitchFamily="2" charset="0"/>
              </a:rPr>
              <a:t>(</a:t>
            </a:r>
            <a:r>
              <a:rPr lang="en-US" sz="2800" dirty="0" smtClean="0">
                <a:solidFill>
                  <a:srgbClr val="003300"/>
                </a:solidFill>
                <a:latin typeface="Times New Roman" pitchFamily="18" charset="0"/>
                <a:cs typeface="Times New Roman" pitchFamily="18" charset="0"/>
              </a:rPr>
              <a:t>ii</a:t>
            </a:r>
            <a:r>
              <a:rPr lang="bn-IN" sz="2800" dirty="0" smtClean="0">
                <a:solidFill>
                  <a:srgbClr val="003300"/>
                </a:solidFill>
                <a:latin typeface="Times New Roman" pitchFamily="18" charset="0"/>
                <a:cs typeface="NikoshBAN" pitchFamily="2" charset="0"/>
              </a:rPr>
              <a:t>)</a:t>
            </a:r>
            <a:r>
              <a:rPr lang="bn-IN" sz="2800" dirty="0" smtClean="0">
                <a:solidFill>
                  <a:srgbClr val="003300"/>
                </a:solidFill>
                <a:latin typeface="NikoshBAN" pitchFamily="2" charset="0"/>
                <a:cs typeface="NikoshBAN" pitchFamily="2" charset="0"/>
              </a:rPr>
              <a:t> </a:t>
            </a:r>
            <a:r>
              <a:rPr lang="bn-IN" sz="3600" dirty="0" smtClean="0">
                <a:solidFill>
                  <a:srgbClr val="003300"/>
                </a:solidFill>
                <a:latin typeface="NikoshBAN" pitchFamily="2" charset="0"/>
                <a:cs typeface="NikoshBAN" pitchFamily="2" charset="0"/>
              </a:rPr>
              <a:t>নং কোষের গঠন বর্ণনা কর। </a:t>
            </a:r>
            <a:br>
              <a:rPr lang="bn-IN" sz="3600" dirty="0" smtClean="0">
                <a:solidFill>
                  <a:srgbClr val="003300"/>
                </a:solidFill>
                <a:latin typeface="NikoshBAN" pitchFamily="2" charset="0"/>
                <a:cs typeface="NikoshBAN" pitchFamily="2" charset="0"/>
              </a:rPr>
            </a:br>
            <a:r>
              <a:rPr lang="bn-IN" sz="3600" dirty="0" smtClean="0">
                <a:solidFill>
                  <a:srgbClr val="003300"/>
                </a:solidFill>
                <a:latin typeface="NikoshBAN" pitchFamily="2" charset="0"/>
                <a:cs typeface="NikoshBAN" pitchFamily="2" charset="0"/>
              </a:rPr>
              <a:t>(ঘ) </a:t>
            </a:r>
            <a:r>
              <a:rPr lang="bn-IN" sz="2800" dirty="0">
                <a:solidFill>
                  <a:srgbClr val="003300"/>
                </a:solidFill>
                <a:latin typeface="Times New Roman" pitchFamily="18" charset="0"/>
                <a:cs typeface="NikoshBAN" pitchFamily="2" charset="0"/>
              </a:rPr>
              <a:t>(</a:t>
            </a:r>
            <a:r>
              <a:rPr lang="en-US" sz="2800" dirty="0" smtClean="0">
                <a:solidFill>
                  <a:srgbClr val="003300"/>
                </a:solidFill>
                <a:latin typeface="Times New Roman" pitchFamily="18" charset="0"/>
                <a:cs typeface="Times New Roman" pitchFamily="18" charset="0"/>
              </a:rPr>
              <a:t>i</a:t>
            </a:r>
            <a:r>
              <a:rPr lang="bn-IN" sz="2800" dirty="0" smtClean="0">
                <a:solidFill>
                  <a:srgbClr val="003300"/>
                </a:solidFill>
                <a:latin typeface="Times New Roman" pitchFamily="18" charset="0"/>
                <a:cs typeface="NikoshBAN" pitchFamily="2" charset="0"/>
              </a:rPr>
              <a:t>)</a:t>
            </a:r>
            <a:r>
              <a:rPr lang="bn-IN" sz="2800" dirty="0" smtClean="0">
                <a:solidFill>
                  <a:srgbClr val="003300"/>
                </a:solidFill>
                <a:latin typeface="NikoshBAN" pitchFamily="2" charset="0"/>
                <a:cs typeface="NikoshBAN" pitchFamily="2" charset="0"/>
              </a:rPr>
              <a:t>  </a:t>
            </a:r>
            <a:r>
              <a:rPr lang="bn-IN" sz="3600" dirty="0" smtClean="0">
                <a:solidFill>
                  <a:srgbClr val="003300"/>
                </a:solidFill>
                <a:latin typeface="NikoshBAN" pitchFamily="2" charset="0"/>
                <a:cs typeface="NikoshBAN" pitchFamily="2" charset="0"/>
              </a:rPr>
              <a:t>নং কোষের সাহায্যে বিদ্যুৎ উৎপাদনের সম্ভাবনা </a:t>
            </a:r>
            <a:br>
              <a:rPr lang="bn-IN" sz="3600" dirty="0" smtClean="0">
                <a:solidFill>
                  <a:srgbClr val="003300"/>
                </a:solidFill>
                <a:latin typeface="NikoshBAN" pitchFamily="2" charset="0"/>
                <a:cs typeface="NikoshBAN" pitchFamily="2" charset="0"/>
              </a:rPr>
            </a:br>
            <a:r>
              <a:rPr lang="bn-IN" sz="3600" dirty="0">
                <a:solidFill>
                  <a:srgbClr val="003300"/>
                </a:solidFill>
                <a:latin typeface="NikoshBAN" pitchFamily="2" charset="0"/>
                <a:cs typeface="NikoshBAN" pitchFamily="2" charset="0"/>
              </a:rPr>
              <a:t> </a:t>
            </a:r>
            <a:r>
              <a:rPr lang="bn-IN" sz="3600" dirty="0" smtClean="0">
                <a:solidFill>
                  <a:srgbClr val="003300"/>
                </a:solidFill>
                <a:latin typeface="NikoshBAN" pitchFamily="2" charset="0"/>
                <a:cs typeface="NikoshBAN" pitchFamily="2" charset="0"/>
              </a:rPr>
              <a:t>    বিশ্লেষণ কর। </a:t>
            </a:r>
            <a:endParaRPr lang="en-GB" sz="3600" dirty="0">
              <a:solidFill>
                <a:srgbClr val="003300"/>
              </a:solidFill>
              <a:latin typeface="NikoshBAN" pitchFamily="2" charset="0"/>
              <a:cs typeface="NikoshBAN" pitchFamily="2" charset="0"/>
            </a:endParaRPr>
          </a:p>
        </p:txBody>
      </p:sp>
      <p:sp>
        <p:nvSpPr>
          <p:cNvPr id="3" name="Text Placeholder 2"/>
          <p:cNvSpPr>
            <a:spLocks noGrp="1"/>
          </p:cNvSpPr>
          <p:nvPr>
            <p:ph type="body" idx="1"/>
          </p:nvPr>
        </p:nvSpPr>
        <p:spPr>
          <a:xfrm>
            <a:off x="0" y="12754"/>
            <a:ext cx="9144000" cy="1500187"/>
          </a:xfrm>
          <a:blipFill>
            <a:blip r:embed="rId2"/>
            <a:tile tx="0" ty="0" sx="100000" sy="100000" flip="none" algn="tl"/>
          </a:blip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বাড়ীর কাজ </a:t>
            </a:r>
            <a:endPar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10246" name="Picture 6" descr="C:\Users\JS COMPUTER\Downloads\1000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489654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JS COMPUTER\Downloads\55555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484784"/>
            <a:ext cx="187220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693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0" y="12754"/>
            <a:ext cx="9144000" cy="1500187"/>
          </a:xfrm>
          <a:prstGeom prst="rect">
            <a:avLst/>
          </a:prstGeom>
          <a:blipFill>
            <a:blip r:embed="rId2"/>
            <a:tile tx="0" ty="0" sx="100000" sy="100000" flip="none" algn="tl"/>
          </a:blip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600" b="1" spc="50" dirty="0" smtClean="0">
                <a:ln w="11430"/>
                <a:solidFill>
                  <a:schemeClr val="accent2"/>
                </a:solidFill>
                <a:effectLst>
                  <a:outerShdw blurRad="76200" dist="50800" dir="5400000" algn="tl" rotWithShape="0">
                    <a:srgbClr val="000000">
                      <a:alpha val="65000"/>
                    </a:srgbClr>
                  </a:outerShdw>
                </a:effectLst>
                <a:latin typeface="Times New Roman" pitchFamily="18" charset="0"/>
                <a:cs typeface="NikoshBAN" pitchFamily="2" charset="0"/>
              </a:rPr>
              <a:t>THE END</a:t>
            </a:r>
            <a:r>
              <a:rPr lang="bn-IN"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NikoshBAN" pitchFamily="2" charset="0"/>
              </a:rPr>
              <a:t> </a:t>
            </a:r>
            <a:endParaRPr lang="en-GB"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11266" name="Picture 2" descr="C:\Users\JS COMPUTER\Downloads\vvvvvvvvv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512941"/>
            <a:ext cx="9137650" cy="533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5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randombar(horizontal)">
                                      <p:cBhvr>
                                        <p:cTn id="14"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2215991"/>
          </a:xfrm>
          <a:prstGeom prst="rect">
            <a:avLst/>
          </a:prstGeom>
          <a:solidFill>
            <a:srgbClr val="00B050"/>
          </a:solidFill>
        </p:spPr>
        <p:txBody>
          <a:bodyPr wrap="square">
            <a:spAutoFit/>
          </a:bodyPr>
          <a:lstStyle/>
          <a:p>
            <a:pPr algn="ctr"/>
            <a:r>
              <a:rPr lang="bn-IN" sz="13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পাঠ </a:t>
            </a:r>
            <a:r>
              <a:rPr lang="en-US" sz="13800" b="1" dirty="0" err="1"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NikoshBAN" pitchFamily="2" charset="0"/>
                <a:cs typeface="NikoshBAN" pitchFamily="2" charset="0"/>
              </a:rPr>
              <a:t>পরিচিতি</a:t>
            </a:r>
            <a:endParaRPr lang="en-GB"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5" name="Rectangle 4"/>
          <p:cNvSpPr/>
          <p:nvPr/>
        </p:nvSpPr>
        <p:spPr>
          <a:xfrm>
            <a:off x="0" y="2132856"/>
            <a:ext cx="9144000" cy="4752070"/>
          </a:xfrm>
          <a:prstGeom prst="rect">
            <a:avLst/>
          </a:prstGeom>
          <a:solidFill>
            <a:srgbClr val="00B050"/>
          </a:solidFill>
        </p:spPr>
        <p:txBody>
          <a:bodyPr wrap="square">
            <a:spAutoFit/>
          </a:bodyPr>
          <a:lstStyle/>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endParaRPr kumimoji="0" lang="bn-IN" sz="10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endParaRP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r>
              <a:rPr kumimoji="0" lang="bn-IN" sz="66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শ্রেণি </a:t>
            </a:r>
            <a:r>
              <a:rPr kumimoji="0" lang="en-US" sz="66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a:t>
            </a:r>
            <a:r>
              <a:rPr kumimoji="0" lang="bn-IN" sz="66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 ৯ম</a:t>
            </a:r>
            <a:r>
              <a:rPr kumimoji="0" lang="en-US" sz="66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a:t>
            </a:r>
            <a:r>
              <a:rPr kumimoji="0" lang="bn-IN" sz="66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১০ম </a:t>
            </a: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r>
              <a:rPr kumimoji="0" lang="bn-IN" sz="66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বিষয় </a:t>
            </a:r>
            <a:r>
              <a:rPr kumimoji="0" lang="en-US" sz="66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a:t>
            </a:r>
            <a:r>
              <a:rPr kumimoji="0" lang="bn-IN" sz="66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 রসায়ন </a:t>
            </a: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r>
              <a:rPr lang="bn-IN" sz="6600" b="1" kern="0" dirty="0" smtClean="0">
                <a:solidFill>
                  <a:srgbClr val="FFFF00"/>
                </a:solidFill>
                <a:effectLst>
                  <a:outerShdw blurRad="38100" dist="38100" dir="2700000" algn="tl">
                    <a:srgbClr val="000000">
                      <a:alpha val="43137"/>
                    </a:srgbClr>
                  </a:outerShdw>
                </a:effectLst>
                <a:latin typeface="NikoshBAN" pitchFamily="2" charset="0"/>
                <a:cs typeface="NikoshBAN" pitchFamily="2" charset="0"/>
              </a:rPr>
              <a:t>অষ্টম</a:t>
            </a:r>
            <a:r>
              <a:rPr kumimoji="0" lang="bn-IN" sz="66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66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a:t>
            </a:r>
            <a:r>
              <a:rPr kumimoji="0" lang="bn-IN" sz="66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rPr>
              <a:t> অধ্যায় </a:t>
            </a: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endParaRPr kumimoji="0" lang="bn-IN" sz="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endParaRP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endParaRPr lang="bn-IN" sz="1000" b="1" kern="0"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endParaRPr kumimoji="0" lang="bn-IN" sz="10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endParaRP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endParaRPr lang="bn-IN" sz="1000" b="1" kern="0" dirty="0">
              <a:solidFill>
                <a:srgbClr val="FFFF00"/>
              </a:solidFill>
              <a:effectLst>
                <a:outerShdw blurRad="38100" dist="38100" dir="2700000" algn="tl">
                  <a:srgbClr val="000000">
                    <a:alpha val="43137"/>
                  </a:srgbClr>
                </a:outerShdw>
              </a:effectLst>
              <a:latin typeface="NikoshBAN" pitchFamily="2" charset="0"/>
              <a:cs typeface="NikoshBAN" pitchFamily="2" charset="0"/>
            </a:endParaRPr>
          </a:p>
          <a:p>
            <a:pPr marL="0" marR="0" lvl="0" indent="0" algn="ctr" defTabSz="914400" eaLnBrk="1" fontAlgn="auto" latinLnBrk="0" hangingPunct="1">
              <a:lnSpc>
                <a:spcPct val="100000"/>
              </a:lnSpc>
              <a:spcBef>
                <a:spcPct val="20000"/>
              </a:spcBef>
              <a:spcAft>
                <a:spcPts val="0"/>
              </a:spcAft>
              <a:buClr>
                <a:srgbClr val="0BD0D9"/>
              </a:buClr>
              <a:buSzPct val="95000"/>
              <a:buFontTx/>
              <a:buNone/>
              <a:tabLst/>
              <a:defRPr/>
            </a:pPr>
            <a:endParaRPr kumimoji="0" lang="bn-IN" sz="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NikoshBAN" pitchFamily="2" charset="0"/>
              <a:cs typeface="NikoshBAN" pitchFamily="2" charset="0"/>
            </a:endParaRPr>
          </a:p>
        </p:txBody>
      </p:sp>
    </p:spTree>
    <p:extLst>
      <p:ext uri="{BB962C8B-B14F-4D97-AF65-F5344CB8AC3E}">
        <p14:creationId xmlns:p14="http://schemas.microsoft.com/office/powerpoint/2010/main" val="94117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S COMPUTER\Downloads\4444444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06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ensyscobd.com/Sukam-Solar-IPS-BD_files/Choose-the-Size-of-Batter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05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4.bp.blogspot.com/-SWRpW-FMT04/UvUve8ma7-I/AAAAAAAAAEo/NIvAWhhJnCo/s1600/sysdiag_1_with12vbulb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08"/>
            <a:ext cx="9144000" cy="691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512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_Intelligent-Charging-System-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43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S COMPUTER\Downloads\mmff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78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S COMPUTER\Downloads\888888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9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1067</Words>
  <Application>Microsoft Office PowerPoint</Application>
  <PresentationFormat>On-screen Show (4:3)</PresentationFormat>
  <Paragraphs>75</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                                                 (ii)          (ক) লবণ সেতু কাকে বলে ? (খ) স্বাস্থ্য ও পরিবেশের উপর ব্যাটারীর প্রভাব কি ?  (গ) (ii) নং কোষের গঠন বর্ণনা কর।  (ঘ) (i)  নং কোষের সাহায্যে বিদ্যুৎ উৎপাদনের সম্ভাবনা       বিশ্লেষণ কর।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 COMPUTER</dc:creator>
  <cp:lastModifiedBy>JS COMPUTER</cp:lastModifiedBy>
  <cp:revision>132</cp:revision>
  <dcterms:created xsi:type="dcterms:W3CDTF">2020-07-29T13:30:37Z</dcterms:created>
  <dcterms:modified xsi:type="dcterms:W3CDTF">2020-07-30T16:15:22Z</dcterms:modified>
</cp:coreProperties>
</file>