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8" r:id="rId3"/>
    <p:sldId id="305" r:id="rId4"/>
    <p:sldId id="293" r:id="rId5"/>
    <p:sldId id="291" r:id="rId6"/>
    <p:sldId id="310" r:id="rId7"/>
    <p:sldId id="312" r:id="rId8"/>
    <p:sldId id="309" r:id="rId9"/>
    <p:sldId id="306" r:id="rId10"/>
    <p:sldId id="307" r:id="rId11"/>
    <p:sldId id="258" r:id="rId12"/>
    <p:sldId id="256" r:id="rId13"/>
    <p:sldId id="297" r:id="rId14"/>
    <p:sldId id="262" r:id="rId15"/>
    <p:sldId id="294" r:id="rId16"/>
    <p:sldId id="289" r:id="rId17"/>
    <p:sldId id="264" r:id="rId18"/>
    <p:sldId id="263" r:id="rId19"/>
    <p:sldId id="265" r:id="rId20"/>
    <p:sldId id="266" r:id="rId21"/>
    <p:sldId id="290" r:id="rId22"/>
    <p:sldId id="261" r:id="rId23"/>
    <p:sldId id="259" r:id="rId24"/>
    <p:sldId id="295" r:id="rId25"/>
    <p:sldId id="298" r:id="rId26"/>
    <p:sldId id="299" r:id="rId27"/>
    <p:sldId id="300" r:id="rId28"/>
    <p:sldId id="301" r:id="rId29"/>
    <p:sldId id="302" r:id="rId30"/>
    <p:sldId id="267" r:id="rId31"/>
    <p:sldId id="296" r:id="rId32"/>
    <p:sldId id="313" r:id="rId33"/>
    <p:sldId id="268" r:id="rId34"/>
    <p:sldId id="269" r:id="rId35"/>
    <p:sldId id="260" r:id="rId36"/>
    <p:sldId id="314" r:id="rId37"/>
    <p:sldId id="270" r:id="rId38"/>
    <p:sldId id="281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1" autoAdjust="0"/>
    <p:restoredTop sz="94660"/>
  </p:normalViewPr>
  <p:slideViewPr>
    <p:cSldViewPr>
      <p:cViewPr>
        <p:scale>
          <a:sx n="70" d="100"/>
          <a:sy n="70" d="100"/>
        </p:scale>
        <p:origin x="-9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0" y="533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Welcome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58" y="4507468"/>
            <a:ext cx="1917342" cy="584775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humanity</a:t>
            </a:r>
            <a:endParaRPr lang="en-US" sz="3200" dirty="0"/>
          </a:p>
        </p:txBody>
      </p:sp>
      <p:pic>
        <p:nvPicPr>
          <p:cNvPr id="3" name="Picture 2" descr="1556163754-u101792_879091_923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7467600" cy="3810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5334000"/>
            <a:ext cx="6629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Humanity means the quality of being human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0"/>
            <a:ext cx="7162800" cy="523220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Mother Teresa was a symbol of humanity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714342" cy="56388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152400"/>
            <a:ext cx="2590800" cy="646331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Reading Test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3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324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ffb0ea1743403583e38c56700e128d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d-celebrations-700x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617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12642"/>
            <a:ext cx="8229600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/>
              <a:t>Eid</a:t>
            </a:r>
            <a:r>
              <a:rPr lang="en-US" sz="4000" dirty="0" smtClean="0"/>
              <a:t> is the main religious festival of the Muslims in </a:t>
            </a:r>
            <a:r>
              <a:rPr lang="en-US" sz="4000" dirty="0" err="1" smtClean="0"/>
              <a:t>Bangladeh</a:t>
            </a:r>
            <a:r>
              <a:rPr lang="en-US" sz="4000" dirty="0" smtClean="0"/>
              <a:t>. </a:t>
            </a:r>
            <a:r>
              <a:rPr lang="en-US" sz="4000" dirty="0" err="1" smtClean="0"/>
              <a:t>Eid</a:t>
            </a:r>
            <a:r>
              <a:rPr lang="en-US" sz="4000" dirty="0" smtClean="0"/>
              <a:t> means happiness. </a:t>
            </a:r>
            <a:r>
              <a:rPr lang="en-US" sz="4000" dirty="0" err="1" smtClean="0"/>
              <a:t>Eveyone</a:t>
            </a:r>
            <a:r>
              <a:rPr lang="en-US" sz="4000" dirty="0" smtClean="0"/>
              <a:t> wants to share this happiness with their near and dear ones. So most of the people, who are living outside their home for different reasons have a strong desire to get back home during the </a:t>
            </a:r>
            <a:r>
              <a:rPr lang="en-US" sz="4000" dirty="0" err="1" smtClean="0"/>
              <a:t>Eid</a:t>
            </a:r>
            <a:r>
              <a:rPr lang="en-US" sz="4000" dirty="0" smtClean="0"/>
              <a:t> vacations.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019800" cy="461665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open your text book .page number- 172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24368_Thousands leave Dha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2484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goe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1"/>
            <a:ext cx="8763000" cy="632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-201708310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ramat_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839200" cy="63246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aEg4e8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"/>
            <a:ext cx="9144000" cy="6772275"/>
          </a:xfrm>
          <a:prstGeom prst="rect">
            <a:avLst/>
          </a:prstGeom>
        </p:spPr>
      </p:pic>
      <p:pic>
        <p:nvPicPr>
          <p:cNvPr id="4" name="Picture 3" descr="vb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914400"/>
            <a:ext cx="3121152" cy="3121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1600200"/>
            <a:ext cx="3810000" cy="1477328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Ujjal</a:t>
            </a:r>
            <a:r>
              <a:rPr lang="en-US" dirty="0" smtClean="0"/>
              <a:t> Kumar </a:t>
            </a:r>
            <a:r>
              <a:rPr lang="en-US" dirty="0" err="1" smtClean="0"/>
              <a:t>Ghosh</a:t>
            </a:r>
            <a:endParaRPr lang="en-US" dirty="0" smtClean="0"/>
          </a:p>
          <a:p>
            <a:r>
              <a:rPr lang="en-US" dirty="0" smtClean="0"/>
              <a:t>Assistant Teacher (English)</a:t>
            </a:r>
          </a:p>
          <a:p>
            <a:r>
              <a:rPr lang="en-US" dirty="0" err="1" smtClean="0"/>
              <a:t>Chuadanga</a:t>
            </a:r>
            <a:r>
              <a:rPr lang="en-US" dirty="0" smtClean="0"/>
              <a:t> </a:t>
            </a:r>
            <a:r>
              <a:rPr lang="en-US" dirty="0" err="1" smtClean="0"/>
              <a:t>Krishnanagor</a:t>
            </a:r>
            <a:r>
              <a:rPr lang="en-US" dirty="0" smtClean="0"/>
              <a:t> High school</a:t>
            </a:r>
          </a:p>
          <a:p>
            <a:r>
              <a:rPr lang="en-US" dirty="0" err="1" smtClean="0"/>
              <a:t>Panjia</a:t>
            </a:r>
            <a:r>
              <a:rPr lang="en-US" dirty="0" smtClean="0"/>
              <a:t> </a:t>
            </a:r>
            <a:r>
              <a:rPr lang="en-US" dirty="0" err="1" smtClean="0"/>
              <a:t>Keshabpur</a:t>
            </a:r>
            <a:r>
              <a:rPr lang="en-US" dirty="0" smtClean="0"/>
              <a:t> </a:t>
            </a:r>
            <a:r>
              <a:rPr lang="en-US" dirty="0" err="1" smtClean="0"/>
              <a:t>jessore</a:t>
            </a:r>
            <a:endParaRPr lang="en-US" dirty="0" smtClean="0"/>
          </a:p>
          <a:p>
            <a:r>
              <a:rPr lang="en-US" dirty="0" smtClean="0"/>
              <a:t>Email-ujjalkumar106@gmail.com</a:t>
            </a:r>
            <a:endParaRPr lang="en-US" dirty="0"/>
          </a:p>
        </p:txBody>
      </p:sp>
      <p:pic>
        <p:nvPicPr>
          <p:cNvPr id="6" name="Picture 5" descr="48d25bb160cb06820f189f25baa37d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191000"/>
            <a:ext cx="32766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u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1"/>
            <a:ext cx="8534400" cy="6324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8948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29650" cy="64008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ola-pic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4008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16089"/>
            <a:ext cx="8305800" cy="5632311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As a result, there is a mad rush in the </a:t>
            </a:r>
            <a:r>
              <a:rPr lang="en-US" sz="4000" dirty="0" smtClean="0"/>
              <a:t>buses, trains</a:t>
            </a:r>
            <a:r>
              <a:rPr lang="en-US" sz="4000" dirty="0" smtClean="0"/>
              <a:t>, or launches for the home-bound people. This often causes transport </a:t>
            </a:r>
            <a:r>
              <a:rPr lang="en-US" sz="4000" dirty="0" smtClean="0"/>
              <a:t>accidents that </a:t>
            </a:r>
            <a:r>
              <a:rPr lang="en-US" sz="4000" dirty="0" smtClean="0"/>
              <a:t>take away many lives. However, it cannot stop people’s desire to meet </a:t>
            </a:r>
            <a:r>
              <a:rPr lang="en-US" sz="4000" dirty="0" smtClean="0"/>
              <a:t>their family</a:t>
            </a:r>
            <a:r>
              <a:rPr lang="en-US" sz="4000" dirty="0" smtClean="0"/>
              <a:t>, in-laws, or friends. What makes people rush for their homes in spite </a:t>
            </a:r>
            <a:r>
              <a:rPr lang="en-US" sz="4000" dirty="0" smtClean="0"/>
              <a:t>of serious </a:t>
            </a:r>
            <a:r>
              <a:rPr lang="en-US" sz="4000" dirty="0" smtClean="0"/>
              <a:t>hazards? This is the pull of the roots.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899945240_84f97e2f6f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9511"/>
            <a:ext cx="8610600" cy="609897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khi_Rupak_Lima_Hamid_Nusrat_Dipto_Tareq_A+Pramanik_020815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62484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8fcf87ffeed41a1b7ffa12b07a0fe53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534400" cy="640079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d-al-adha-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305801" cy="6248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1"/>
            <a:ext cx="8305800" cy="5257799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6096000"/>
            <a:ext cx="4343400" cy="4616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 you see in the picture?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096000"/>
            <a:ext cx="2590800" cy="46166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Affection and love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600" cy="63246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0691"/>
            <a:ext cx="8610600" cy="6186309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Do human beings have roots like the trees? The answer is ‘yes’ but unlike the roots of the trees they are invisible, they </a:t>
            </a:r>
            <a:r>
              <a:rPr lang="en-US" sz="3600" dirty="0" smtClean="0"/>
              <a:t>lie in our minds. It’s  these  roots    that make a bond between us and family members, in laws, friends, </a:t>
            </a:r>
            <a:r>
              <a:rPr lang="en-US" sz="3600" dirty="0" err="1" smtClean="0"/>
              <a:t>neighbours</a:t>
            </a:r>
            <a:r>
              <a:rPr lang="en-US" sz="3600" dirty="0" smtClean="0"/>
              <a:t>  or </a:t>
            </a:r>
            <a:r>
              <a:rPr lang="en-US" sz="3600" dirty="0" smtClean="0"/>
              <a:t>even between us and the land where we were born </a:t>
            </a:r>
            <a:r>
              <a:rPr lang="en-US" sz="3600" dirty="0" smtClean="0"/>
              <a:t>and grew </a:t>
            </a:r>
            <a:r>
              <a:rPr lang="en-US" sz="3600" dirty="0" smtClean="0"/>
              <a:t>up. In that sense our families, land of birth, relatives, our culture, traditions, </a:t>
            </a:r>
            <a:r>
              <a:rPr lang="en-US" sz="3600" dirty="0" smtClean="0"/>
              <a:t>or surroundings </a:t>
            </a:r>
            <a:r>
              <a:rPr lang="en-US" sz="3600" dirty="0" smtClean="0"/>
              <a:t>are our roots. And </a:t>
            </a:r>
            <a:r>
              <a:rPr lang="en-US" sz="3600" dirty="0" err="1" smtClean="0"/>
              <a:t>whereever</a:t>
            </a:r>
            <a:r>
              <a:rPr lang="en-US" sz="3600" dirty="0" smtClean="0"/>
              <a:t> </a:t>
            </a:r>
            <a:r>
              <a:rPr lang="en-US" sz="3600" dirty="0" smtClean="0"/>
              <a:t>we stay, we have a continuous pull of </a:t>
            </a:r>
            <a:r>
              <a:rPr lang="en-US" sz="3600" dirty="0" smtClean="0"/>
              <a:t>our roots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95485"/>
            <a:ext cx="8686800" cy="4524315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 </a:t>
            </a:r>
            <a:r>
              <a:rPr lang="en-US" sz="3200" dirty="0" smtClean="0"/>
              <a:t>It’s our roots that develop our identity making us what we are. When we </a:t>
            </a:r>
            <a:r>
              <a:rPr lang="en-US" sz="3200" dirty="0" smtClean="0"/>
              <a:t>lose that </a:t>
            </a:r>
            <a:r>
              <a:rPr lang="en-US" sz="3200" dirty="0" smtClean="0"/>
              <a:t>bond, we become rootless. Human beings who do not have any root or </a:t>
            </a:r>
            <a:r>
              <a:rPr lang="en-US" sz="3200" dirty="0" smtClean="0"/>
              <a:t>contexts, are </a:t>
            </a:r>
            <a:r>
              <a:rPr lang="en-US" sz="3200" dirty="0" smtClean="0"/>
              <a:t>non entity. In other words, they do not have their own identity. Such persons </a:t>
            </a:r>
            <a:r>
              <a:rPr lang="en-US" sz="3200" dirty="0" smtClean="0"/>
              <a:t>are devoid </a:t>
            </a:r>
            <a:r>
              <a:rPr lang="en-US" sz="3200" dirty="0" smtClean="0"/>
              <a:t>of values, humanity, and social responsibilities. They don’t know where </a:t>
            </a:r>
            <a:r>
              <a:rPr lang="en-US" sz="3200" dirty="0" smtClean="0"/>
              <a:t>they are </a:t>
            </a:r>
            <a:r>
              <a:rPr lang="en-US" sz="3200" dirty="0" smtClean="0"/>
              <a:t>from, and/or where they are heading towards. This often makes them feel </a:t>
            </a:r>
            <a:r>
              <a:rPr lang="en-US" sz="3200" dirty="0" smtClean="0"/>
              <a:t>empty and </a:t>
            </a:r>
            <a:r>
              <a:rPr lang="en-US" sz="3200" dirty="0" smtClean="0"/>
              <a:t>lost.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848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C Read the text in the speech bubbles. Make questions for them and </a:t>
            </a:r>
            <a:r>
              <a:rPr lang="en-US" sz="2400" b="1" dirty="0" smtClean="0"/>
              <a:t>then compare </a:t>
            </a:r>
            <a:r>
              <a:rPr lang="en-US" sz="2400" b="1" dirty="0" smtClean="0"/>
              <a:t>in pairs.</a:t>
            </a:r>
            <a:endParaRPr lang="en-US" sz="2400" dirty="0"/>
          </a:p>
        </p:txBody>
      </p:sp>
      <p:sp>
        <p:nvSpPr>
          <p:cNvPr id="3" name="Cloud Callout 2"/>
          <p:cNvSpPr/>
          <p:nvPr/>
        </p:nvSpPr>
        <p:spPr>
          <a:xfrm>
            <a:off x="457200" y="1447800"/>
            <a:ext cx="4038600" cy="3581400"/>
          </a:xfrm>
          <a:prstGeom prst="cloud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/>
              <a:t>Eid</a:t>
            </a:r>
            <a:r>
              <a:rPr lang="en-US" sz="2400" dirty="0" smtClean="0"/>
              <a:t> is the main</a:t>
            </a:r>
          </a:p>
          <a:p>
            <a:pPr algn="just"/>
            <a:r>
              <a:rPr lang="en-US" sz="2400" dirty="0" smtClean="0"/>
              <a:t>religious festival of</a:t>
            </a:r>
          </a:p>
          <a:p>
            <a:pPr algn="just"/>
            <a:r>
              <a:rPr lang="en-US" sz="2400" dirty="0" smtClean="0"/>
              <a:t>the Muslims in</a:t>
            </a:r>
          </a:p>
          <a:p>
            <a:pPr algn="just"/>
            <a:r>
              <a:rPr lang="en-US" sz="2400" dirty="0" err="1" smtClean="0"/>
              <a:t>Bangladeh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5257800" y="1447800"/>
            <a:ext cx="3505200" cy="3581400"/>
          </a:xfrm>
          <a:prstGeom prst="cloudCallou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Eid</a:t>
            </a:r>
            <a:r>
              <a:rPr lang="en-US" sz="2400" dirty="0" smtClean="0"/>
              <a:t> means</a:t>
            </a:r>
          </a:p>
          <a:p>
            <a:r>
              <a:rPr lang="en-US" sz="2400" dirty="0" smtClean="0"/>
              <a:t>happiness.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54469"/>
            <a:ext cx="5486400" cy="830997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main religious festival of the Muslims in Bangladesh  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867400"/>
            <a:ext cx="3124200" cy="461665"/>
          </a:xfrm>
          <a:prstGeom prst="rect">
            <a:avLst/>
          </a:prstGeom>
          <a:solidFill>
            <a:srgbClr val="00B05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</a:t>
            </a:r>
            <a:r>
              <a:rPr lang="en-US" sz="2400" dirty="0" err="1" smtClean="0"/>
              <a:t>Eid</a:t>
            </a:r>
            <a:r>
              <a:rPr lang="en-US" sz="2400" dirty="0" smtClean="0"/>
              <a:t> mean?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304800"/>
            <a:ext cx="4267200" cy="3733800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In that sense our families,</a:t>
            </a:r>
          </a:p>
          <a:p>
            <a:r>
              <a:rPr lang="en-US" sz="2400" dirty="0" smtClean="0"/>
              <a:t>land of birth, relatives,</a:t>
            </a:r>
          </a:p>
          <a:p>
            <a:r>
              <a:rPr lang="en-US" sz="2400" dirty="0" smtClean="0"/>
              <a:t>our culture, traditions, or</a:t>
            </a:r>
          </a:p>
          <a:p>
            <a:r>
              <a:rPr lang="en-US" sz="2400" dirty="0" smtClean="0"/>
              <a:t>surroundings are our</a:t>
            </a:r>
          </a:p>
          <a:p>
            <a:r>
              <a:rPr lang="en-US" sz="2400" dirty="0" smtClean="0"/>
              <a:t>roots.</a:t>
            </a:r>
            <a:endParaRPr lang="en-US" sz="2400" dirty="0"/>
          </a:p>
        </p:txBody>
      </p:sp>
      <p:sp>
        <p:nvSpPr>
          <p:cNvPr id="3" name="Cloud Callout 2"/>
          <p:cNvSpPr/>
          <p:nvPr/>
        </p:nvSpPr>
        <p:spPr>
          <a:xfrm>
            <a:off x="5257800" y="533400"/>
            <a:ext cx="3581400" cy="3429000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It’s our root</a:t>
            </a:r>
          </a:p>
          <a:p>
            <a:r>
              <a:rPr lang="en-US" sz="2400" dirty="0" smtClean="0"/>
              <a:t>that develops our</a:t>
            </a:r>
          </a:p>
          <a:p>
            <a:r>
              <a:rPr lang="en-US" sz="2400" dirty="0" smtClean="0"/>
              <a:t>identity making us</a:t>
            </a:r>
          </a:p>
          <a:p>
            <a:r>
              <a:rPr lang="en-US" sz="2400" dirty="0" smtClean="0"/>
              <a:t>what we are.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45668"/>
            <a:ext cx="3048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our roots?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269468"/>
            <a:ext cx="38862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our root do to us?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61863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E Work in pairs. Talk about these questions.</a:t>
            </a:r>
          </a:p>
          <a:p>
            <a:r>
              <a:rPr lang="en-US" sz="3600" dirty="0" smtClean="0"/>
              <a:t>1. Do you have any root other than the place where you are living now? If yes, where is it and who are there? If not, why not?</a:t>
            </a:r>
          </a:p>
          <a:p>
            <a:r>
              <a:rPr lang="en-US" sz="3600" dirty="0" smtClean="0"/>
              <a:t>2. How do you label your roots?</a:t>
            </a:r>
          </a:p>
          <a:p>
            <a:r>
              <a:rPr lang="en-US" sz="3600" dirty="0" smtClean="0"/>
              <a:t>3 Do you feel any attraction or pull of your roots?</a:t>
            </a:r>
          </a:p>
          <a:p>
            <a:r>
              <a:rPr lang="en-US" sz="3600" dirty="0" smtClean="0"/>
              <a:t>4 How do you nourish your roots?</a:t>
            </a:r>
          </a:p>
          <a:p>
            <a:r>
              <a:rPr lang="en-US" sz="3600" dirty="0" smtClean="0"/>
              <a:t>5 What, according to you, are the reasons why people become rootless?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52246"/>
            <a:ext cx="8610600" cy="61247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Answer:</a:t>
            </a:r>
          </a:p>
          <a:p>
            <a:r>
              <a:rPr lang="en-US" sz="2800" dirty="0" smtClean="0"/>
              <a:t>1.Yes, I </a:t>
            </a:r>
            <a:r>
              <a:rPr lang="en-US" sz="2800" dirty="0" err="1" smtClean="0"/>
              <a:t>have.It</a:t>
            </a:r>
            <a:r>
              <a:rPr lang="en-US" sz="2800" dirty="0" smtClean="0"/>
              <a:t> is </a:t>
            </a:r>
            <a:r>
              <a:rPr lang="en-US" sz="2800" dirty="0" err="1" smtClean="0"/>
              <a:t>pabna.My</a:t>
            </a:r>
            <a:r>
              <a:rPr lang="en-US" sz="2800" dirty="0" smtClean="0"/>
              <a:t> grandparents and uncles live there.</a:t>
            </a:r>
          </a:p>
          <a:p>
            <a:r>
              <a:rPr lang="en-US" sz="2800" dirty="0" smtClean="0"/>
              <a:t>2.I label my native village as an extreme rural </a:t>
            </a:r>
            <a:r>
              <a:rPr lang="en-US" sz="2800" dirty="0" err="1" smtClean="0"/>
              <a:t>village.I</a:t>
            </a:r>
            <a:r>
              <a:rPr lang="en-US" sz="2800" dirty="0" smtClean="0"/>
              <a:t> love this beautiful village very much as it is my birth place.</a:t>
            </a:r>
          </a:p>
          <a:p>
            <a:r>
              <a:rPr lang="en-US" sz="2800" dirty="0" smtClean="0"/>
              <a:t>3.yes,I obviously feel a great pull of my roots.</a:t>
            </a:r>
          </a:p>
          <a:p>
            <a:r>
              <a:rPr lang="en-US" sz="2800" dirty="0" smtClean="0"/>
              <a:t>4.I nourish my roots by keeping communication with my beloved persons living in my </a:t>
            </a:r>
            <a:r>
              <a:rPr lang="en-US" sz="2800" dirty="0" err="1" smtClean="0"/>
              <a:t>village.I</a:t>
            </a:r>
            <a:r>
              <a:rPr lang="en-US" sz="2800" dirty="0" smtClean="0"/>
              <a:t> also celebrate the festivals with them.</a:t>
            </a:r>
          </a:p>
          <a:p>
            <a:r>
              <a:rPr lang="en-US" sz="2800" dirty="0" smtClean="0"/>
              <a:t>5.I think, People become rootless for lack of communication. The disintegration of joint families and their </a:t>
            </a:r>
            <a:r>
              <a:rPr lang="en-US" sz="2800" dirty="0" err="1" smtClean="0"/>
              <a:t>comeing</a:t>
            </a:r>
            <a:r>
              <a:rPr lang="en-US" sz="2800" dirty="0" smtClean="0"/>
              <a:t> to cities for jobs and their self centered outlook are responsible for it. It some cases poverty is  responsible for it.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784860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D Fill in the grid with appropriate information from the text above.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387600"/>
          <a:ext cx="9144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45038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That makes our roots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problems of a rootless person</a:t>
                      </a:r>
                      <a:endParaRPr lang="en-US" sz="2400" dirty="0"/>
                    </a:p>
                  </a:txBody>
                  <a:tcPr/>
                </a:tc>
              </a:tr>
              <a:tr h="3549162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/>
                        <a:t>………………………………………</a:t>
                      </a:r>
                    </a:p>
                    <a:p>
                      <a:pPr marL="457200" indent="-457200">
                        <a:buNone/>
                      </a:pPr>
                      <a:endParaRPr lang="en-US" sz="2400" dirty="0" smtClean="0"/>
                    </a:p>
                    <a:p>
                      <a:pPr marL="457200" indent="-457200">
                        <a:buAutoNum type="arabicPeriod" startAt="2"/>
                      </a:pPr>
                      <a:r>
                        <a:rPr lang="en-US" sz="2400" dirty="0" smtClean="0"/>
                        <a:t>………………………………………</a:t>
                      </a:r>
                    </a:p>
                    <a:p>
                      <a:pPr marL="457200" indent="-457200">
                        <a:buNone/>
                      </a:pPr>
                      <a:endParaRPr lang="en-US" sz="2400" dirty="0" smtClean="0"/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en-US" sz="2400" dirty="0" smtClean="0"/>
                        <a:t>…………………………………………</a:t>
                      </a:r>
                    </a:p>
                    <a:p>
                      <a:pPr marL="342900" indent="-342900">
                        <a:buNone/>
                      </a:pPr>
                      <a:endParaRPr lang="en-US" sz="2400" dirty="0" smtClean="0"/>
                    </a:p>
                    <a:p>
                      <a:pPr marL="342900" indent="-342900">
                        <a:buNone/>
                      </a:pPr>
                      <a:r>
                        <a:rPr lang="en-US" sz="2400" dirty="0" smtClean="0"/>
                        <a:t>4. ………………………………..........</a:t>
                      </a:r>
                    </a:p>
                    <a:p>
                      <a:pPr marL="342900" indent="-342900">
                        <a:buNone/>
                      </a:pPr>
                      <a:endParaRPr lang="en-US" sz="2400" dirty="0" smtClean="0"/>
                    </a:p>
                    <a:p>
                      <a:pPr marL="342900" indent="-342900">
                        <a:buNone/>
                      </a:pPr>
                      <a:r>
                        <a:rPr lang="en-US" sz="2400" dirty="0" smtClean="0"/>
                        <a:t>5. …………………………………………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……………………………………….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 ……………………………………</a:t>
                      </a:r>
                      <a:r>
                        <a:rPr lang="en-US" sz="2400" baseline="0" dirty="0" smtClean="0"/>
                        <a:t>…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 ………………………………………..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…………………………………………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……………………………………………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3352800"/>
            <a:ext cx="27432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Family bondage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38600"/>
            <a:ext cx="28194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Love to friends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2133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Love to in laws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2895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Love to </a:t>
            </a:r>
            <a:r>
              <a:rPr lang="en-US" sz="2000" dirty="0" err="1" smtClean="0"/>
              <a:t>neighbours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248400"/>
            <a:ext cx="3276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birth and growing land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352800"/>
            <a:ext cx="20574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entity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4114800"/>
            <a:ext cx="19050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Devoid of values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876800"/>
            <a:ext cx="32004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Devoid of humanity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5562600"/>
            <a:ext cx="34290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Devoid of social responsibility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6172200"/>
            <a:ext cx="26670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Feeling of emptiness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152400"/>
            <a:ext cx="25908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Group Work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124200" cy="830997"/>
          </a:xfrm>
          <a:prstGeom prst="rect">
            <a:avLst/>
          </a:prstGeom>
          <a:solidFill>
            <a:srgbClr val="00B0F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HomeWork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696361"/>
            <a:ext cx="8763000" cy="1323439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Write a  dialogue between two friends about rode accident</a:t>
            </a:r>
            <a:endParaRPr lang="en-US" sz="4000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5410200" cy="281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1812_10201998927999714_4987981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9400" y="599473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Goodbye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-qimg-d9f03bd041f039671c6ef0e79e523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54102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6019800"/>
            <a:ext cx="4800600" cy="461665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you looking in the picture?</a:t>
            </a:r>
            <a:endParaRPr lang="en-US" sz="24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257800" y="6046857"/>
            <a:ext cx="3581400" cy="461665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Affection and tenderness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3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610600" cy="48768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2209800" y="4495800"/>
            <a:ext cx="15240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6019800"/>
            <a:ext cx="1676400" cy="461665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6" name="Left Arrow 5"/>
          <p:cNvSpPr/>
          <p:nvPr/>
        </p:nvSpPr>
        <p:spPr>
          <a:xfrm>
            <a:off x="6096000" y="4114800"/>
            <a:ext cx="2514600" cy="1066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Roots of tree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ik26_1402846215_1-1398326956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4038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" y="4648200"/>
            <a:ext cx="5715000" cy="461665"/>
          </a:xfrm>
          <a:prstGeom prst="rect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Do human beings have roots like the  trees?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5334000"/>
            <a:ext cx="3505200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Yes, they lie in our minds.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5934670"/>
            <a:ext cx="8763000" cy="83099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In that sense our families, land of birth, relatives, our culture, traditions, or surroundings are our roots.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4572000" cy="769441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Today’s Lesson is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14401" y="2187714"/>
            <a:ext cx="2666999" cy="707886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My roots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14400" y="4736068"/>
            <a:ext cx="1061509" cy="369332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Lesson 1: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516868"/>
            <a:ext cx="131856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Unit Twelve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802868"/>
            <a:ext cx="2590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Page Number- 172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910" y="130314"/>
            <a:ext cx="4016549" cy="707886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/>
              <a:t>Learning Outcome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57200" y="933271"/>
            <a:ext cx="7467600" cy="1200329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 the end of the lesson learners will be able to: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57485"/>
            <a:ext cx="8763000" cy="4524315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talk about  picture.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new words.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/>
              <a:t> </a:t>
            </a:r>
            <a:r>
              <a:rPr lang="en-US" sz="3200" dirty="0" smtClean="0"/>
              <a:t>present own ideas, give and ask for information.</a:t>
            </a:r>
            <a:r>
              <a:rPr lang="en-US" sz="3200" b="1" dirty="0" smtClean="0"/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/>
              <a:t>Make question from information.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/>
              <a:t> Fill in the grid with appropriate information from the text above.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Write a  dialogue between two friends about Rode accident.</a:t>
            </a:r>
          </a:p>
          <a:p>
            <a:pPr marL="457200" indent="-4572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724400"/>
            <a:ext cx="1906291" cy="584775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Happiness</a:t>
            </a:r>
            <a:endParaRPr lang="en-US" sz="3200" dirty="0"/>
          </a:p>
        </p:txBody>
      </p:sp>
      <p:pic>
        <p:nvPicPr>
          <p:cNvPr id="3" name="Picture 2" descr="1-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763000" cy="38862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6096000"/>
            <a:ext cx="3962400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Eid</a:t>
            </a:r>
            <a:r>
              <a:rPr lang="en-US" sz="3200" dirty="0" smtClean="0"/>
              <a:t> means happiness</a:t>
            </a:r>
            <a:endParaRPr lang="en-US" sz="32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 rot="10800000" flipV="1">
            <a:off x="228600" y="5486400"/>
            <a:ext cx="6248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Happiness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means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bliss, comfort, enjoyment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17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901</Words>
  <Application>Microsoft Office PowerPoint</Application>
  <PresentationFormat>On-screen Show (4:3)</PresentationFormat>
  <Paragraphs>107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85</cp:revision>
  <dcterms:created xsi:type="dcterms:W3CDTF">2006-08-16T00:00:00Z</dcterms:created>
  <dcterms:modified xsi:type="dcterms:W3CDTF">2020-07-30T14:38:42Z</dcterms:modified>
</cp:coreProperties>
</file>