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76" r:id="rId4"/>
    <p:sldId id="277" r:id="rId5"/>
    <p:sldId id="278" r:id="rId6"/>
    <p:sldId id="286" r:id="rId7"/>
    <p:sldId id="260" r:id="rId8"/>
    <p:sldId id="279" r:id="rId9"/>
    <p:sldId id="280" r:id="rId10"/>
    <p:sldId id="281" r:id="rId11"/>
    <p:sldId id="282" r:id="rId12"/>
    <p:sldId id="285" r:id="rId13"/>
    <p:sldId id="284" r:id="rId14"/>
    <p:sldId id="283" r:id="rId15"/>
    <p:sldId id="274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39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79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18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58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97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37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76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15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25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C9CF-D54C-46FB-9FA0-749E944A42C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8731-B24F-47B0-82EF-CB28F5C4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39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79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18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58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697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37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976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15" algn="l" defTabSz="8162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Kind of clauses.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8731-B24F-47B0-82EF-CB28F5C4DF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4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33363"/>
            <a:ext cx="3086100" cy="49744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3363"/>
            <a:ext cx="9105900" cy="49744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9694"/>
            <a:ext cx="6096000" cy="3848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359694"/>
            <a:ext cx="6096000" cy="3848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9" indent="0">
              <a:buNone/>
              <a:defRPr sz="1800" b="1"/>
            </a:lvl2pPr>
            <a:lvl3pPr marL="816279" indent="0">
              <a:buNone/>
              <a:defRPr sz="1600" b="1"/>
            </a:lvl3pPr>
            <a:lvl4pPr marL="1224418" indent="0">
              <a:buNone/>
              <a:defRPr sz="1400" b="1"/>
            </a:lvl4pPr>
            <a:lvl5pPr marL="1632558" indent="0">
              <a:buNone/>
              <a:defRPr sz="1400" b="1"/>
            </a:lvl5pPr>
            <a:lvl6pPr marL="2040697" indent="0">
              <a:buNone/>
              <a:defRPr sz="1400" b="1"/>
            </a:lvl6pPr>
            <a:lvl7pPr marL="2448837" indent="0">
              <a:buNone/>
              <a:defRPr sz="1400" b="1"/>
            </a:lvl7pPr>
            <a:lvl8pPr marL="2856976" indent="0">
              <a:buNone/>
              <a:defRPr sz="1400" b="1"/>
            </a:lvl8pPr>
            <a:lvl9pPr marL="3265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9" indent="0">
              <a:buNone/>
              <a:defRPr sz="1800" b="1"/>
            </a:lvl2pPr>
            <a:lvl3pPr marL="816279" indent="0">
              <a:buNone/>
              <a:defRPr sz="1600" b="1"/>
            </a:lvl3pPr>
            <a:lvl4pPr marL="1224418" indent="0">
              <a:buNone/>
              <a:defRPr sz="1400" b="1"/>
            </a:lvl4pPr>
            <a:lvl5pPr marL="1632558" indent="0">
              <a:buNone/>
              <a:defRPr sz="1400" b="1"/>
            </a:lvl5pPr>
            <a:lvl6pPr marL="2040697" indent="0">
              <a:buNone/>
              <a:defRPr sz="1400" b="1"/>
            </a:lvl6pPr>
            <a:lvl7pPr marL="2448837" indent="0">
              <a:buNone/>
              <a:defRPr sz="1400" b="1"/>
            </a:lvl7pPr>
            <a:lvl8pPr marL="2856976" indent="0">
              <a:buNone/>
              <a:defRPr sz="1400" b="1"/>
            </a:lvl8pPr>
            <a:lvl9pPr marL="3265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9" indent="0">
              <a:buNone/>
              <a:defRPr sz="1100"/>
            </a:lvl2pPr>
            <a:lvl3pPr marL="816279" indent="0">
              <a:buNone/>
              <a:defRPr sz="900"/>
            </a:lvl3pPr>
            <a:lvl4pPr marL="1224418" indent="0">
              <a:buNone/>
              <a:defRPr sz="800"/>
            </a:lvl4pPr>
            <a:lvl5pPr marL="1632558" indent="0">
              <a:buNone/>
              <a:defRPr sz="800"/>
            </a:lvl5pPr>
            <a:lvl6pPr marL="2040697" indent="0">
              <a:buNone/>
              <a:defRPr sz="800"/>
            </a:lvl6pPr>
            <a:lvl7pPr marL="2448837" indent="0">
              <a:buNone/>
              <a:defRPr sz="800"/>
            </a:lvl7pPr>
            <a:lvl8pPr marL="2856976" indent="0">
              <a:buNone/>
              <a:defRPr sz="800"/>
            </a:lvl8pPr>
            <a:lvl9pPr marL="326511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39" indent="0">
              <a:buNone/>
              <a:defRPr sz="2500"/>
            </a:lvl2pPr>
            <a:lvl3pPr marL="816279" indent="0">
              <a:buNone/>
              <a:defRPr sz="2100"/>
            </a:lvl3pPr>
            <a:lvl4pPr marL="1224418" indent="0">
              <a:buNone/>
              <a:defRPr sz="1800"/>
            </a:lvl4pPr>
            <a:lvl5pPr marL="1632558" indent="0">
              <a:buNone/>
              <a:defRPr sz="1800"/>
            </a:lvl5pPr>
            <a:lvl6pPr marL="2040697" indent="0">
              <a:buNone/>
              <a:defRPr sz="1800"/>
            </a:lvl6pPr>
            <a:lvl7pPr marL="2448837" indent="0">
              <a:buNone/>
              <a:defRPr sz="1800"/>
            </a:lvl7pPr>
            <a:lvl8pPr marL="2856976" indent="0">
              <a:buNone/>
              <a:defRPr sz="1800"/>
            </a:lvl8pPr>
            <a:lvl9pPr marL="326511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9" indent="0">
              <a:buNone/>
              <a:defRPr sz="1100"/>
            </a:lvl2pPr>
            <a:lvl3pPr marL="816279" indent="0">
              <a:buNone/>
              <a:defRPr sz="900"/>
            </a:lvl3pPr>
            <a:lvl4pPr marL="1224418" indent="0">
              <a:buNone/>
              <a:defRPr sz="800"/>
            </a:lvl4pPr>
            <a:lvl5pPr marL="1632558" indent="0">
              <a:buNone/>
              <a:defRPr sz="800"/>
            </a:lvl5pPr>
            <a:lvl6pPr marL="2040697" indent="0">
              <a:buNone/>
              <a:defRPr sz="800"/>
            </a:lvl6pPr>
            <a:lvl7pPr marL="2448837" indent="0">
              <a:buNone/>
              <a:defRPr sz="800"/>
            </a:lvl7pPr>
            <a:lvl8pPr marL="2856976" indent="0">
              <a:buNone/>
              <a:defRPr sz="800"/>
            </a:lvl8pPr>
            <a:lvl9pPr marL="326511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28" tIns="40814" rIns="81628" bIns="408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8" tIns="40814" rIns="81628" bIns="408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49BB-709C-46FE-A466-17F98B5D60F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EC36-B763-4DAD-8ED9-A5948A9C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7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05" indent="-306105" algn="l" defTabSz="81627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26" indent="-255087" algn="l" defTabSz="81627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48" indent="-204070" algn="l" defTabSz="8162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88" indent="-204070" algn="l" defTabSz="81627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28" indent="-204070" algn="l" defTabSz="81627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67" indent="-204070" algn="l" defTabSz="8162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06" indent="-204070" algn="l" defTabSz="8162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46" indent="-204070" algn="l" defTabSz="8162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85" indent="-204070" algn="l" defTabSz="8162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9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9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8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8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97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37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76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15" algn="l" defTabSz="8162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himsaikat7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3040" y="514356"/>
            <a:ext cx="6468110" cy="18081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3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113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 descr="5ef91907371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2720" y="2144622"/>
            <a:ext cx="3718573" cy="28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1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100853"/>
            <a:ext cx="7061200" cy="605118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Explanation of Subordinate clause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907677"/>
            <a:ext cx="6908800" cy="35298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Who  loves me more than her life.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00" y="1570784"/>
            <a:ext cx="1219200" cy="378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Subject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6000" y="1570784"/>
            <a:ext cx="4622800" cy="378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2218765"/>
            <a:ext cx="6756400" cy="1008529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So, a subordinate clause is a clause that bears a subject, a finite verb, an extension but it cannot work without the help of principal clause. 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It always depends on principal clause.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117600" y="857250"/>
            <a:ext cx="1219200" cy="71353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2402840" y="857250"/>
            <a:ext cx="1153160" cy="71353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3627120" y="857250"/>
            <a:ext cx="4521200" cy="71353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92680" y="1570784"/>
            <a:ext cx="1076960" cy="378199"/>
            <a:chOff x="3589020" y="2526030"/>
            <a:chExt cx="1615440" cy="571500"/>
          </a:xfrm>
        </p:grpSpPr>
        <p:sp>
          <p:nvSpPr>
            <p:cNvPr id="11" name="Rectangle 10"/>
            <p:cNvSpPr/>
            <p:nvPr/>
          </p:nvSpPr>
          <p:spPr>
            <a:xfrm>
              <a:off x="3589020" y="2526030"/>
              <a:ext cx="1615440" cy="571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8094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atin typeface="Book Antiqua" pitchFamily="18" charset="0"/>
                </a:rPr>
                <a:t>Finite verb</a:t>
              </a:r>
              <a:endParaRPr lang="en-US" b="1" dirty="0">
                <a:latin typeface="Book Antiqua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17600" y="3630706"/>
            <a:ext cx="6959600" cy="453838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Unless you work hard, you will fail.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985520" y="4134970"/>
            <a:ext cx="4470400" cy="806824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Cannot express full 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5520" y="3499597"/>
            <a:ext cx="4470400" cy="6051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16" name="Up Arrow Callout 15"/>
          <p:cNvSpPr/>
          <p:nvPr/>
        </p:nvSpPr>
        <p:spPr>
          <a:xfrm>
            <a:off x="5537200" y="4134970"/>
            <a:ext cx="2641600" cy="806824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Book Antiqua" pitchFamily="18" charset="0"/>
              </a:rPr>
              <a:t>Depended on this principal clause</a:t>
            </a:r>
            <a:endParaRPr lang="en-US" sz="1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37200" y="3499597"/>
            <a:ext cx="2641600" cy="6051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151279"/>
            <a:ext cx="8483600" cy="50426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There are some special words by which subordinate clause is formed.</a:t>
            </a:r>
            <a:endParaRPr lang="en-US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05643"/>
              </p:ext>
            </p:extLst>
          </p:nvPr>
        </p:nvGraphicFramePr>
        <p:xfrm>
          <a:off x="375920" y="806823"/>
          <a:ext cx="8229600" cy="276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735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Subordinating conjunctions</a:t>
                      </a:r>
                      <a:endParaRPr lang="en-US" sz="19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after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although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as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because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before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even </a:t>
                      </a: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if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even </a:t>
                      </a: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though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if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in </a:t>
                      </a: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order that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once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provided </a:t>
                      </a: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that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rather </a:t>
                      </a: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than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since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so </a:t>
                      </a: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that 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than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that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though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unless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until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when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whenever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where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whereas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wherever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whether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while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why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5049"/>
              </p:ext>
            </p:extLst>
          </p:nvPr>
        </p:nvGraphicFramePr>
        <p:xfrm>
          <a:off x="375920" y="3509683"/>
          <a:ext cx="8229600" cy="138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2480"/>
                <a:gridCol w="2032000"/>
                <a:gridCol w="2082800"/>
                <a:gridCol w="2052320"/>
              </a:tblGrid>
              <a:tr h="33735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Relative Pronouns </a:t>
                      </a:r>
                      <a:endParaRPr lang="en-US" sz="24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Book Antiqua" pitchFamily="18" charset="0"/>
                        </a:rPr>
                        <a:t>that</a:t>
                      </a:r>
                      <a:endParaRPr lang="en-US" sz="16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which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whichever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>
                          <a:effectLst/>
                          <a:latin typeface="Book Antiqua" pitchFamily="18" charset="0"/>
                        </a:rPr>
                        <a:t>who</a:t>
                      </a:r>
                      <a:endParaRPr lang="en-US" sz="16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Book Antiqua" pitchFamily="18" charset="0"/>
                        </a:rPr>
                        <a:t>whoever</a:t>
                      </a:r>
                      <a:endParaRPr lang="en-US" sz="16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>
                          <a:effectLst/>
                          <a:latin typeface="Book Antiqua" pitchFamily="18" charset="0"/>
                        </a:rPr>
                        <a:t>whom</a:t>
                      </a:r>
                      <a:endParaRPr lang="en-US" sz="16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whose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Book Antiqua" pitchFamily="18" charset="0"/>
                        </a:rPr>
                        <a:t>whosever</a:t>
                      </a:r>
                      <a:endParaRPr lang="en-US" sz="1600" b="1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whomever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79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03412"/>
            <a:ext cx="4013200" cy="35298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Co-ordinate clause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800" y="1008529"/>
            <a:ext cx="6502400" cy="50426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invited him and he accepted it.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0000" y="958103"/>
            <a:ext cx="2743200" cy="5546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76800" y="958103"/>
            <a:ext cx="2997200" cy="5546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1300480" y="1532965"/>
            <a:ext cx="2712720" cy="60511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Book Antiqua" pitchFamily="18" charset="0"/>
              </a:rPr>
              <a:t>Independent clause</a:t>
            </a:r>
            <a:endParaRPr lang="en-US" sz="21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714500"/>
            <a:ext cx="762000" cy="427719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and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876800" y="1537101"/>
            <a:ext cx="2946400" cy="60511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Book Antiqua" pitchFamily="18" charset="0"/>
              </a:rPr>
              <a:t>Independent clause</a:t>
            </a:r>
            <a:endParaRPr lang="en-US" sz="21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420470"/>
            <a:ext cx="5029200" cy="50426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is poor but honest.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287806"/>
            <a:ext cx="7315200" cy="84716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When two independent clauses  are added with 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a coordinating conjunction is called a co-ordinate clause.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9600" y="2370044"/>
            <a:ext cx="863600" cy="504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4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252133"/>
            <a:ext cx="5842000" cy="1008529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There are some special words by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which co-ordinate  clause is formed.</a:t>
            </a:r>
            <a:endParaRPr lang="en-US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12497"/>
              </p:ext>
            </p:extLst>
          </p:nvPr>
        </p:nvGraphicFramePr>
        <p:xfrm>
          <a:off x="736600" y="1512794"/>
          <a:ext cx="7315200" cy="276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49405"/>
                <a:gridCol w="1508195"/>
                <a:gridCol w="1286466"/>
                <a:gridCol w="2371134"/>
              </a:tblGrid>
              <a:tr h="33735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baseline="0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Coordinating conjunctions</a:t>
                      </a:r>
                      <a:endParaRPr lang="en-US" sz="1900" b="1" baseline="0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9525" marR="9525" marT="9525" marB="9525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and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now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but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Therefore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both-and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well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still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 then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also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either—or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yet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 so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too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neither—nor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nevertheless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 so then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as well as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otherwise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however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no less than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else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while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  <a:tr h="337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smtClean="0">
                          <a:effectLst/>
                          <a:latin typeface="Book Antiqua" pitchFamily="18" charset="0"/>
                        </a:rPr>
                        <a:t> not only—but also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or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Book Antiqua" pitchFamily="18" charset="0"/>
                          <a:ea typeface="Calibri"/>
                          <a:cs typeface="Vrinda"/>
                        </a:rPr>
                        <a:t> only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Book Antiqua" pitchFamily="18" charset="0"/>
                        <a:ea typeface="Calibri"/>
                        <a:cs typeface="Vrinda"/>
                      </a:endParaRPr>
                    </a:p>
                  </a:txBody>
                  <a:tcPr marL="6350" marR="6350" marT="6303" marB="630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8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07677"/>
            <a:ext cx="4978400" cy="305514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Find out and write the names of the clauses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65596"/>
            <a:ext cx="4826000" cy="2016389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marL="303947" indent="-303947">
              <a:buAutoNum type="arabicPeriod"/>
            </a:pPr>
            <a:r>
              <a:rPr lang="en-US" b="1" dirty="0" smtClean="0">
                <a:latin typeface="Book Antiqua" pitchFamily="18" charset="0"/>
              </a:rPr>
              <a:t>This is a picture which looks attractive.</a:t>
            </a:r>
          </a:p>
          <a:p>
            <a:pPr marL="303947" indent="-303947">
              <a:buAutoNum type="arabicPeriod"/>
            </a:pPr>
            <a:r>
              <a:rPr lang="en-US" b="1" dirty="0" smtClean="0">
                <a:latin typeface="Book Antiqua" pitchFamily="18" charset="0"/>
              </a:rPr>
              <a:t>This is a picture and it looks attractive.</a:t>
            </a:r>
          </a:p>
          <a:p>
            <a:pPr marL="303947" indent="-303947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picture looks good I like most.</a:t>
            </a:r>
          </a:p>
          <a:p>
            <a:pPr marL="303947" indent="-303947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picture is natural but unreal.</a:t>
            </a:r>
          </a:p>
          <a:p>
            <a:pPr marL="303947" indent="-303947">
              <a:buAutoNum type="arabicPeriod"/>
            </a:pPr>
            <a:r>
              <a:rPr lang="en-US" b="1" dirty="0" smtClean="0">
                <a:latin typeface="Book Antiqua" pitchFamily="18" charset="0"/>
              </a:rPr>
              <a:t>Everybody believes that natural pictures are the best.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7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6" y="4248150"/>
            <a:ext cx="5242559" cy="318351"/>
          </a:xfrm>
          <a:prstGeom prst="rect">
            <a:avLst/>
          </a:prstGeom>
          <a:noFill/>
        </p:spPr>
        <p:txBody>
          <a:bodyPr wrap="square" lIns="71433" tIns="35716" rIns="71433" bIns="35716" rtlCol="0">
            <a:spAutoFit/>
          </a:bodyPr>
          <a:lstStyle/>
          <a:p>
            <a:pPr algn="ctr"/>
            <a:r>
              <a:rPr lang="en-US" sz="1600" dirty="0" smtClean="0"/>
              <a:t>Write some sentences and identify the </a:t>
            </a:r>
            <a:r>
              <a:rPr lang="en-US" sz="1600" dirty="0" err="1" smtClean="0"/>
              <a:t>cluses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-19050"/>
            <a:ext cx="3992880" cy="794892"/>
          </a:xfrm>
          <a:prstGeom prst="roundRect">
            <a:avLst/>
          </a:prstGeom>
          <a:noFill/>
          <a:ln w="38100">
            <a:noFill/>
          </a:ln>
        </p:spPr>
        <p:txBody>
          <a:bodyPr wrap="square" lIns="71433" tIns="35716" rIns="71433" bIns="35716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009650"/>
            <a:ext cx="4937760" cy="308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456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" y="1085853"/>
            <a:ext cx="8290560" cy="2965229"/>
          </a:xfrm>
          <a:prstGeom prst="rect">
            <a:avLst/>
          </a:prstGeom>
          <a:noFill/>
          <a:ln w="38100">
            <a:noFill/>
          </a:ln>
        </p:spPr>
        <p:txBody>
          <a:bodyPr wrap="square" lIns="71433" tIns="35716" rIns="71433" bIns="35716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Thanks Everyone</a:t>
            </a:r>
            <a:endParaRPr lang="en-US" sz="9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6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91225_202916.jpg"/>
          <p:cNvPicPr>
            <a:picLocks noChangeAspect="1"/>
          </p:cNvPicPr>
          <p:nvPr/>
        </p:nvPicPr>
        <p:blipFill>
          <a:blip r:embed="rId2" cstate="print"/>
          <a:srcRect l="7332" t="12762" r="20621" b="10476"/>
          <a:stretch>
            <a:fillRect/>
          </a:stretch>
        </p:blipFill>
        <p:spPr>
          <a:xfrm>
            <a:off x="533400" y="1893270"/>
            <a:ext cx="1726516" cy="189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97280" y="638142"/>
            <a:ext cx="64008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137398"/>
            <a:ext cx="2868894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Rahim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Saikat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 of</a:t>
            </a: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Paraikora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Nayantara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High School,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rahimsaikat7@gmail.com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Anowara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Chttogram</a:t>
            </a:r>
            <a:endParaRPr lang="en-US" sz="1600" dirty="0"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341174"/>
            <a:ext cx="300355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GRAMMAR.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Nine &amp; Ten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Clause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05450" y="1898650"/>
            <a:ext cx="0" cy="1847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3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0" y="1210235"/>
            <a:ext cx="5334000" cy="42862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 We like the baby because it is innocent.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810000" y="151279"/>
            <a:ext cx="5222240" cy="667871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What is it?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6000" y="1139638"/>
            <a:ext cx="5445760" cy="5294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540760" y="1709457"/>
            <a:ext cx="5476240" cy="857250"/>
          </a:xfrm>
          <a:prstGeom prst="up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It is a sentence.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0" y="3737456"/>
            <a:ext cx="3063240" cy="453838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 like the baby.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419600" y="2800351"/>
            <a:ext cx="3733800" cy="6858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But what is this?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540760" y="4094629"/>
            <a:ext cx="5476240" cy="857250"/>
          </a:xfrm>
          <a:prstGeom prst="up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It is a part of the sentence.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5840" y="3547502"/>
            <a:ext cx="5445760" cy="7768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r="24472"/>
          <a:stretch/>
        </p:blipFill>
        <p:spPr>
          <a:xfrm>
            <a:off x="185056" y="391886"/>
            <a:ext cx="3378201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0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4400" y="1550033"/>
            <a:ext cx="4775200" cy="1008529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A part </a:t>
            </a:r>
            <a:r>
              <a:rPr lang="en-US" sz="3600" b="1" dirty="0" smtClean="0">
                <a:latin typeface="Book Antiqua" pitchFamily="18" charset="0"/>
              </a:rPr>
              <a:t>of </a:t>
            </a:r>
            <a:r>
              <a:rPr lang="en-US" sz="3600" b="1" dirty="0">
                <a:latin typeface="Book Antiqua" pitchFamily="18" charset="0"/>
              </a:rPr>
              <a:t>a sentence that means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042" y="363122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Our today’s lesson </a:t>
            </a:r>
            <a:r>
              <a:rPr lang="en-US" sz="4400" b="1" dirty="0" smtClean="0">
                <a:latin typeface="Book Antiqua" pitchFamily="18" charset="0"/>
              </a:rPr>
              <a:t>is-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5042" y="3028950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9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6215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 the end of the lesson, we will be able to—</a:t>
            </a:r>
          </a:p>
          <a:p>
            <a:pPr marL="227960" indent="-227960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identify the clauses</a:t>
            </a:r>
          </a:p>
          <a:p>
            <a:pPr marL="227960" indent="-227960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identify the kinds of the clauses</a:t>
            </a:r>
          </a:p>
          <a:p>
            <a:pPr marL="227960" indent="-227960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identify the structure of the clauses</a:t>
            </a:r>
          </a:p>
          <a:p>
            <a:pPr marL="227960" indent="-227960"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recognize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clauses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6675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Book Antiqua" pitchFamily="18" charset="0"/>
              </a:rPr>
              <a:t>Learning </a:t>
            </a:r>
            <a:r>
              <a:rPr lang="en-US" sz="4800" b="1" u="sng" dirty="0" smtClean="0">
                <a:latin typeface="Book Antiqua" pitchFamily="18" charset="0"/>
              </a:rPr>
              <a:t>outcomes</a:t>
            </a:r>
            <a:endParaRPr lang="en-US" sz="4800" b="1" u="sng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6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00853"/>
            <a:ext cx="3124200" cy="50426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is clause?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3920" y="2924735"/>
            <a:ext cx="6786880" cy="1806487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100" b="1" dirty="0">
                <a:latin typeface="Book Antiqua" pitchFamily="18" charset="0"/>
              </a:rPr>
              <a:t>A clause is a part of a sentence. It is formed with a  group of words having a subject and a finite verb. It can express a partial or full meaning of the sentence  individually.</a:t>
            </a:r>
            <a:endParaRPr lang="en-US" sz="21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907677"/>
            <a:ext cx="8636000" cy="453838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teacher said that education is the backbone of a nation.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9960" y="2146727"/>
            <a:ext cx="6705600" cy="61232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 see the baby who is praying to Allah.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07640" y="867335"/>
            <a:ext cx="6233160" cy="6555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53920" y="2079009"/>
            <a:ext cx="2773680" cy="6555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655544"/>
            <a:ext cx="7396480" cy="655544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How many kinds of clauses are there in English Grammar?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03" y="1805267"/>
            <a:ext cx="6315195" cy="15632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0802" y="3368488"/>
            <a:ext cx="2641600" cy="756397"/>
            <a:chOff x="762000" y="5715000"/>
            <a:chExt cx="3962400" cy="1143000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5943600"/>
              <a:ext cx="34290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Principal clause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5715000"/>
              <a:ext cx="39624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14322" y="3368488"/>
            <a:ext cx="2641600" cy="756397"/>
            <a:chOff x="762000" y="5715000"/>
            <a:chExt cx="3962400" cy="1143000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5806440"/>
              <a:ext cx="34290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Subordinate clause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5715000"/>
              <a:ext cx="39624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88002" y="3378574"/>
            <a:ext cx="2641600" cy="756397"/>
            <a:chOff x="762000" y="5715000"/>
            <a:chExt cx="3962400" cy="1143000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5791200"/>
              <a:ext cx="34290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Coordinate clause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5715000"/>
              <a:ext cx="39624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Callout 12"/>
          <p:cNvSpPr/>
          <p:nvPr/>
        </p:nvSpPr>
        <p:spPr>
          <a:xfrm>
            <a:off x="804802" y="453838"/>
            <a:ext cx="7627998" cy="1512794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0471"/>
            <a:ext cx="9144000" cy="272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44810" y="151295"/>
            <a:ext cx="1744790" cy="50426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Follow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71750"/>
            <a:ext cx="3352800" cy="77020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love  my mother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200" y="2521324"/>
            <a:ext cx="3454400" cy="756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08400" y="2521324"/>
            <a:ext cx="5384800" cy="756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9840" y="2521323"/>
            <a:ext cx="5191760" cy="63033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who </a:t>
            </a:r>
            <a:r>
              <a:rPr lang="en-US" b="1" dirty="0" smtClean="0">
                <a:latin typeface="Book Antiqua" pitchFamily="18" charset="0"/>
              </a:rPr>
              <a:t>loves </a:t>
            </a:r>
            <a:r>
              <a:rPr lang="en-US" b="1" dirty="0">
                <a:latin typeface="Book Antiqua" pitchFamily="18" charset="0"/>
              </a:rPr>
              <a:t>me more than her life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3200" y="3277720"/>
            <a:ext cx="3383280" cy="1361515"/>
            <a:chOff x="304800" y="4953000"/>
            <a:chExt cx="5074920" cy="2057400"/>
          </a:xfrm>
        </p:grpSpPr>
        <p:sp>
          <p:nvSpPr>
            <p:cNvPr id="9" name="Up Arrow Callout 8"/>
            <p:cNvSpPr/>
            <p:nvPr/>
          </p:nvSpPr>
          <p:spPr>
            <a:xfrm>
              <a:off x="304800" y="4953000"/>
              <a:ext cx="5074920" cy="2057400"/>
            </a:xfrm>
            <a:prstGeom prst="upArrow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spc="-66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" y="5875437"/>
              <a:ext cx="4815840" cy="9825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spc="-66" dirty="0">
                  <a:latin typeface="Book Antiqua" pitchFamily="18" charset="0"/>
                </a:rPr>
                <a:t>Independent clause that expresses full meaning individually</a:t>
              </a:r>
              <a:r>
                <a:rPr lang="en-US" b="1" spc="-66" dirty="0">
                  <a:latin typeface="Book Antiqua" pitchFamily="18" charset="0"/>
                </a:rPr>
                <a:t>.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99840" y="3277720"/>
            <a:ext cx="5242560" cy="1361515"/>
            <a:chOff x="5699760" y="4953000"/>
            <a:chExt cx="7863840" cy="2057400"/>
          </a:xfrm>
        </p:grpSpPr>
        <p:sp>
          <p:nvSpPr>
            <p:cNvPr id="12" name="Up Arrow Callout 11"/>
            <p:cNvSpPr/>
            <p:nvPr/>
          </p:nvSpPr>
          <p:spPr>
            <a:xfrm>
              <a:off x="5699760" y="4953000"/>
              <a:ext cx="7863840" cy="2057400"/>
            </a:xfrm>
            <a:prstGeom prst="upArrow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spc="-66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7215" y="5867400"/>
              <a:ext cx="7462383" cy="9825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spc="-66" dirty="0">
                  <a:latin typeface="Book Antiqua" pitchFamily="18" charset="0"/>
                </a:rPr>
                <a:t>Depended </a:t>
              </a:r>
              <a:r>
                <a:rPr lang="en-US" b="1" spc="-66" dirty="0">
                  <a:latin typeface="Book Antiqua" pitchFamily="18" charset="0"/>
                </a:rPr>
                <a:t>clause that expresses </a:t>
              </a:r>
              <a:r>
                <a:rPr lang="en-US" b="1" spc="-66" dirty="0">
                  <a:latin typeface="Book Antiqua" pitchFamily="18" charset="0"/>
                </a:rPr>
                <a:t>unclear </a:t>
              </a:r>
              <a:r>
                <a:rPr lang="en-US" b="1" spc="-66" dirty="0">
                  <a:latin typeface="Book Antiqua" pitchFamily="18" charset="0"/>
                </a:rPr>
                <a:t>meaning individually</a:t>
              </a:r>
              <a:r>
                <a:rPr lang="en-US" b="1" spc="-66" dirty="0">
                  <a:latin typeface="Book Antiqua" pitchFamily="18" charset="0"/>
                </a:rPr>
                <a:t>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200" y="4689662"/>
            <a:ext cx="3383280" cy="403412"/>
            <a:chOff x="304800" y="7086600"/>
            <a:chExt cx="5074920" cy="609600"/>
          </a:xfrm>
        </p:grpSpPr>
        <p:sp>
          <p:nvSpPr>
            <p:cNvPr id="15" name="TextBox 14"/>
            <p:cNvSpPr txBox="1"/>
            <p:nvPr/>
          </p:nvSpPr>
          <p:spPr>
            <a:xfrm>
              <a:off x="434340" y="7162800"/>
              <a:ext cx="481584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So, it is a principal clause.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" y="7086600"/>
              <a:ext cx="507492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94760" y="4689662"/>
            <a:ext cx="5247640" cy="403412"/>
            <a:chOff x="5692140" y="7086600"/>
            <a:chExt cx="7871460" cy="609600"/>
          </a:xfrm>
        </p:grpSpPr>
        <p:sp>
          <p:nvSpPr>
            <p:cNvPr id="18" name="TextBox 17"/>
            <p:cNvSpPr txBox="1"/>
            <p:nvPr/>
          </p:nvSpPr>
          <p:spPr>
            <a:xfrm>
              <a:off x="7086600" y="7162800"/>
              <a:ext cx="50292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So, it is a subordinate clause.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2140" y="7086600"/>
              <a:ext cx="787146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025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50426"/>
            <a:ext cx="6654800" cy="605118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Explanation of principal clause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640" y="655544"/>
            <a:ext cx="4368800" cy="55469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love my mother.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371600"/>
            <a:ext cx="177800" cy="55469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2480982"/>
            <a:ext cx="863600" cy="50426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love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3529853"/>
            <a:ext cx="2387600" cy="605118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m</a:t>
            </a:r>
            <a:r>
              <a:rPr lang="en-US" b="1" dirty="0" smtClean="0">
                <a:latin typeface="Book Antiqua" pitchFamily="18" charset="0"/>
              </a:rPr>
              <a:t>y mother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406400" y="1260662"/>
            <a:ext cx="3149600" cy="756397"/>
          </a:xfrm>
          <a:prstGeom prst="rightArrowCallout">
            <a:avLst>
              <a:gd name="adj1" fmla="val 38333"/>
              <a:gd name="adj2" fmla="val 37000"/>
              <a:gd name="adj3" fmla="val 25000"/>
              <a:gd name="adj4" fmla="val 805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406400" y="2395257"/>
            <a:ext cx="3149600" cy="756397"/>
          </a:xfrm>
          <a:prstGeom prst="rightArrowCallout">
            <a:avLst>
              <a:gd name="adj1" fmla="val 38333"/>
              <a:gd name="adj2" fmla="val 37000"/>
              <a:gd name="adj3" fmla="val 25000"/>
              <a:gd name="adj4" fmla="val 805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9" name="Right Arrow Callout 8"/>
          <p:cNvSpPr/>
          <p:nvPr/>
        </p:nvSpPr>
        <p:spPr>
          <a:xfrm>
            <a:off x="406400" y="3439085"/>
            <a:ext cx="3149600" cy="756397"/>
          </a:xfrm>
          <a:prstGeom prst="rightArrowCallout">
            <a:avLst>
              <a:gd name="adj1" fmla="val 38333"/>
              <a:gd name="adj2" fmla="val 37000"/>
              <a:gd name="adj3" fmla="val 25000"/>
              <a:gd name="adj4" fmla="val 805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6000" y="1260662"/>
            <a:ext cx="1981200" cy="756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Subject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6160" y="2395257"/>
            <a:ext cx="1981200" cy="756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Finite verb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6320" y="3439085"/>
            <a:ext cx="1981200" cy="756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  <a:endParaRPr lang="en-US" sz="2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89600" y="1260662"/>
            <a:ext cx="3251200" cy="2934821"/>
            <a:chOff x="8534400" y="1905000"/>
            <a:chExt cx="4876800" cy="4434840"/>
          </a:xfrm>
        </p:grpSpPr>
        <p:sp>
          <p:nvSpPr>
            <p:cNvPr id="14" name="TextBox 13"/>
            <p:cNvSpPr txBox="1"/>
            <p:nvPr/>
          </p:nvSpPr>
          <p:spPr>
            <a:xfrm>
              <a:off x="8686800" y="2480371"/>
              <a:ext cx="4572000" cy="367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900" b="1" dirty="0">
                  <a:latin typeface="Book Antiqua" pitchFamily="18" charset="0"/>
                </a:rPr>
                <a:t>Individually a </a:t>
              </a:r>
              <a:r>
                <a:rPr lang="en-US" sz="1900" b="1" dirty="0">
                  <a:latin typeface="Book Antiqua" pitchFamily="18" charset="0"/>
                </a:rPr>
                <a:t>principal clause and a </a:t>
              </a:r>
              <a:r>
                <a:rPr lang="en-US" sz="1900" b="1" dirty="0">
                  <a:latin typeface="Book Antiqua" pitchFamily="18" charset="0"/>
                </a:rPr>
                <a:t>simple sentence is the </a:t>
              </a:r>
              <a:r>
                <a:rPr lang="en-US" sz="1900" b="1" dirty="0">
                  <a:latin typeface="Book Antiqua" pitchFamily="18" charset="0"/>
                </a:rPr>
                <a:t>same. Whenever  </a:t>
              </a:r>
              <a:r>
                <a:rPr lang="en-US" sz="1900" b="1" dirty="0">
                  <a:latin typeface="Book Antiqua" pitchFamily="18" charset="0"/>
                </a:rPr>
                <a:t>a </a:t>
              </a:r>
              <a:r>
                <a:rPr lang="en-US" sz="1900" b="1" dirty="0">
                  <a:latin typeface="Book Antiqua" pitchFamily="18" charset="0"/>
                </a:rPr>
                <a:t>principal clause is added with a bigger sentence is considered  as </a:t>
              </a:r>
              <a:r>
                <a:rPr lang="en-US" sz="1900" b="1" dirty="0">
                  <a:latin typeface="Book Antiqua" pitchFamily="18" charset="0"/>
                </a:rPr>
                <a:t>principal </a:t>
              </a:r>
              <a:r>
                <a:rPr lang="en-US" sz="1900" b="1" dirty="0">
                  <a:latin typeface="Book Antiqua" pitchFamily="18" charset="0"/>
                </a:rPr>
                <a:t>clause</a:t>
              </a:r>
              <a:r>
                <a:rPr lang="en-US" sz="1900" b="1" dirty="0">
                  <a:latin typeface="Book Antiqua" pitchFamily="18" charset="0"/>
                </a:rPr>
                <a:t>.</a:t>
              </a:r>
              <a:endParaRPr lang="en-US" sz="19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34400" y="1905000"/>
              <a:ext cx="4876800" cy="4434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6400" y="4286250"/>
            <a:ext cx="8432800" cy="701204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So, a principal clause is a clause that bears a subject, a finite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 verb, an extension and works as a part of a bigger sentence.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645</Words>
  <Application>Microsoft Office PowerPoint</Application>
  <PresentationFormat>On-screen Show (16:9)</PresentationFormat>
  <Paragraphs>149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Banshkhali Express</cp:lastModifiedBy>
  <cp:revision>38</cp:revision>
  <dcterms:created xsi:type="dcterms:W3CDTF">2015-10-21T08:13:05Z</dcterms:created>
  <dcterms:modified xsi:type="dcterms:W3CDTF">2020-07-29T19:35:25Z</dcterms:modified>
</cp:coreProperties>
</file>