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7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r>
              <a:rPr lang="en-US" smtClean="0"/>
              <a:t>Right Froms of Verbs</a:t>
            </a:r>
            <a:endParaRPr lang="en-US"/>
          </a:p>
        </p:txBody>
      </p:sp>
      <p:sp>
        <p:nvSpPr>
          <p:cNvPr id="1048668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CC590C1D-0BBF-4D40-8672-4A77B5B5CBC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104866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128F0DE-7907-474F-93B6-5E164AF7BCCA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0" hdr="1" sldNum="0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r>
              <a:rPr lang="en-US" smtClean="0"/>
              <a:t>Right Froms of Verbs</a:t>
            </a:r>
            <a:endParaRPr lang="en-US"/>
          </a:p>
        </p:txBody>
      </p:sp>
      <p:sp>
        <p:nvSpPr>
          <p:cNvPr id="1048662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6C72C392-4025-4052-878E-7C37F1D048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1048663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6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D85B4B3-1871-4CA1-9737-D6BCEEF8DA22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0" hdr="1" sldNum="0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1048599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p>
            <a:r>
              <a:rPr lang="en-US" smtClean="0"/>
              <a:t>Right Froms of Verbs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7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EA7D7D-3D00-4CC1-BC01-773E5A6A2821}" type="datetime1">
              <a:rPr lang="en-US" smtClean="0"/>
              <a:t>7/2/2020</a:t>
            </a:fld>
            <a:endParaRPr lang="en-US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AP sir</a:t>
            </a:r>
            <a:endParaRPr lang="en-US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4176A9E-E8DC-44F6-BA00-EE76DA9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AB1776-27FE-4D9D-8237-A2E33EF080C5}" type="datetime1">
              <a:rPr lang="en-US" smtClean="0"/>
              <a:t>7/2/2020</a:t>
            </a:fld>
            <a:endParaRPr 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AP sir</a:t>
            </a:r>
            <a:endParaRPr 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4176A9E-E8DC-44F6-BA00-EE76DA9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3D04CBC-94B8-43B9-B280-8E56C5835DAD}" type="datetime1">
              <a:rPr lang="en-US" smtClean="0"/>
              <a:t>7/2/2020</a:t>
            </a:fld>
            <a:endParaRPr lang="en-US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AP sir</a:t>
            </a:r>
            <a:endParaRPr lang="en-US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4176A9E-E8DC-44F6-BA00-EE76DA9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D078D7-85A2-42B3-8A7E-369FD07A1493}" type="datetime1">
              <a:rPr lang="en-US" smtClean="0"/>
              <a:t>7/2/2020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AP sir</a:t>
            </a:r>
            <a:endParaRPr lang="en-US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4176A9E-E8DC-44F6-BA00-EE76DA9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A92AB8-1094-454A-994B-965B05A56F20}" type="datetime1">
              <a:rPr lang="en-US" smtClean="0"/>
              <a:t>7/2/2020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AP sir</a:t>
            </a:r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4176A9E-E8DC-44F6-BA00-EE76DA9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57021FB-563A-4B72-BB09-E2EFCF388B0F}" type="datetime1">
              <a:rPr lang="en-US" smtClean="0"/>
              <a:t>7/2/2020</a:t>
            </a:fld>
            <a:endParaRPr lang="en-US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AP sir</a:t>
            </a:r>
            <a:endParaRPr lang="en-US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4176A9E-E8DC-44F6-BA00-EE76DA9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1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44E2B8-0661-4E47-A168-1CC3024F168F}" type="datetime1">
              <a:rPr lang="en-US" smtClean="0"/>
              <a:t>7/2/2020</a:t>
            </a:fld>
            <a:endParaRPr lang="en-US"/>
          </a:p>
        </p:txBody>
      </p:sp>
      <p:sp>
        <p:nvSpPr>
          <p:cNvPr id="104865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AP sir</a:t>
            </a:r>
            <a:endParaRPr lang="en-US"/>
          </a:p>
        </p:txBody>
      </p:sp>
      <p:sp>
        <p:nvSpPr>
          <p:cNvPr id="104865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4176A9E-E8DC-44F6-BA00-EE76DA9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9885C-AEB1-41F0-819C-51C29186339F}" type="datetime1">
              <a:rPr lang="en-US" smtClean="0"/>
              <a:t>7/2/2020</a:t>
            </a:fld>
            <a:endParaRPr lang="en-US"/>
          </a:p>
        </p:txBody>
      </p:sp>
      <p:sp>
        <p:nvSpPr>
          <p:cNvPr id="10486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AP sir</a:t>
            </a:r>
            <a:endParaRPr lang="en-US"/>
          </a:p>
        </p:txBody>
      </p:sp>
      <p:sp>
        <p:nvSpPr>
          <p:cNvPr id="10486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4176A9E-E8DC-44F6-BA00-EE76DA9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505433-52CB-495F-9087-ADD71FBED193}" type="datetime1">
              <a:rPr lang="en-US" smtClean="0"/>
              <a:t>7/2/2020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AP sir</a:t>
            </a:r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4176A9E-E8DC-44F6-BA00-EE76DA9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ED5513-5B52-4DB1-95C0-A65EC5BA2898}" type="datetime1">
              <a:rPr lang="en-US" smtClean="0"/>
              <a:t>7/2/2020</a:t>
            </a:fld>
            <a:endParaRPr lang="en-US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AP sir</a:t>
            </a:r>
            <a:endParaRPr lang="en-US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4176A9E-E8DC-44F6-BA00-EE76DA9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6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2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4F9F29-2148-459B-B800-6CDB9954B7F9}" type="datetime1">
              <a:rPr lang="en-US" smtClean="0"/>
              <a:t>7/2/2020</a:t>
            </a:fld>
            <a:endParaRPr lang="en-US"/>
          </a:p>
        </p:txBody>
      </p:sp>
      <p:sp>
        <p:nvSpPr>
          <p:cNvPr id="10486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AP sir</a:t>
            </a:r>
            <a:endParaRPr lang="en-US"/>
          </a:p>
        </p:txBody>
      </p:sp>
      <p:sp>
        <p:nvSpPr>
          <p:cNvPr id="10486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4176A9E-E8DC-44F6-BA00-EE76DA9766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/>
          <a:srcRect/>
          <a:tile algn="tl" flip="none" sx="100000" sy="100000" tx="0" ty="0"/>
        </a:blipFill>
      </p:bgPr>
    </p:bg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5FFC9-AA3B-445A-9E07-4CDC917B7203}" type="datetime1">
              <a:rPr lang="en-US" smtClean="0"/>
              <a:t>7/2/2020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 sir</a:t>
            </a:r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76A9E-E8DC-44F6-BA00-EE76DA97660C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dt="0" ftr="1" hdr="0" sldNum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AP sir</a:t>
            </a:r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86449" y="0"/>
            <a:ext cx="12406757" cy="6927445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129617" y="-4266139"/>
            <a:ext cx="10804140" cy="12792243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2"/>
          <p:cNvSpPr txBox="1"/>
          <p:nvPr/>
        </p:nvSpPr>
        <p:spPr>
          <a:xfrm>
            <a:off x="515256" y="487680"/>
            <a:ext cx="11161486" cy="5882641"/>
          </a:xfrm>
          <a:prstGeom prst="rect"/>
          <a:solidFill>
            <a:srgbClr val="FFFFFF"/>
          </a:solidFill>
        </p:spPr>
        <p:txBody>
          <a:bodyPr rtlCol="0" wrap="square">
            <a:spAutoFit/>
          </a:bodyPr>
          <a:p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 7:</a:t>
            </a:r>
            <a:endParaRPr b="1" dirty="0" sz="3200" lang="en-US" smtClean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Each, every, one, more than one, no/ none, Each of, one of, none of, Either of, neither of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noun/ pronoun</a:t>
            </a:r>
            <a:r>
              <a:rPr b="1" dirty="0" sz="3200" lang="bn-IN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যাই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হোক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Verb singular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Ex- 	</a:t>
            </a:r>
            <a:r>
              <a:rPr b="1" dirty="0" sz="32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Everybody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responsible.</a:t>
            </a:r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One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of the students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has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got injured.</a:t>
            </a:r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 8: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b="1" dirty="0" sz="3200" lang="en-US" smtClean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দূরত্ব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পরিমাণ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ওজন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verb singular.</a:t>
            </a:r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Ex-	Fifty miles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a long distance.</a:t>
            </a:r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b="1" dirty="0" sz="32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Two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hours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spent.</a:t>
            </a:r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b="1" dirty="0" sz="32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Twelve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years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was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his age.</a:t>
            </a:r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extLst>
          <p:ext uri="http://mobile.wps.cn/transition/2016/1">
            <p:transition val="wps_appear_l_1000"/>
          </p:ext>
        </p:extLst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Box 2"/>
          <p:cNvSpPr txBox="1"/>
          <p:nvPr/>
        </p:nvSpPr>
        <p:spPr>
          <a:xfrm>
            <a:off x="322785" y="411797"/>
            <a:ext cx="11508475" cy="5958840"/>
          </a:xfrm>
          <a:prstGeom prst="rect"/>
          <a:solidFill>
            <a:srgbClr val="FFE5E5"/>
          </a:solidFill>
        </p:spPr>
        <p:txBody>
          <a:bodyPr rtlCol="0" wrap="square">
            <a:spAutoFit/>
          </a:bodyPr>
          <a:p>
            <a:r>
              <a:rPr b="1" dirty="0" sz="3600" i="1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</a:t>
            </a:r>
            <a:r>
              <a:rPr b="1" dirty="0" sz="3600" i="1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600" i="1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9:</a:t>
            </a:r>
            <a:endParaRPr b="1" dirty="0" sz="3600" i="1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Infinitive , Gerund </a:t>
            </a:r>
            <a:r>
              <a:rPr b="1" dirty="0" sz="3600" i="1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Subject </a:t>
            </a:r>
            <a:r>
              <a:rPr b="1" dirty="0" sz="3600" i="1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600" i="1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থাকলে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verb singular </a:t>
            </a:r>
            <a:r>
              <a:rPr b="1" dirty="0" sz="3600" i="1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b="1" dirty="0" sz="3600" i="1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Ex-	</a:t>
            </a:r>
            <a:r>
              <a:rPr b="1" dirty="0" sz="3600" i="1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To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600" i="1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err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600" i="1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human.	</a:t>
            </a:r>
            <a:endParaRPr b="1" dirty="0" sz="3600" i="1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600" i="1" lang="en-US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Walking </a:t>
            </a:r>
            <a:r>
              <a:rPr b="1" dirty="0" sz="3600" i="1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good for health. </a:t>
            </a:r>
            <a:endParaRPr b="1" dirty="0" sz="3600" i="1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b="1" dirty="0" sz="3600" i="1" lang="en-US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600" i="1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</a:t>
            </a:r>
            <a:r>
              <a:rPr b="1" dirty="0" sz="3600" i="1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600" i="1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10:</a:t>
            </a:r>
            <a:endParaRPr b="1" dirty="0" sz="3600" i="1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Collective noun </a:t>
            </a:r>
            <a:r>
              <a:rPr b="1" dirty="0" sz="3600" i="1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600" i="1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600" i="1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singular verb </a:t>
            </a:r>
            <a:r>
              <a:rPr b="1" dirty="0" sz="3600" i="1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বসে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b="1" dirty="0" sz="3600" i="1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600" i="1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ভিন্নতা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600" i="1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বোঝালে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verb plural </a:t>
            </a:r>
            <a:r>
              <a:rPr b="1" dirty="0" sz="3600" i="1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b="1" dirty="0" sz="3600" i="1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Ex-	</a:t>
            </a:r>
            <a:r>
              <a:rPr b="1" dirty="0" sz="3600" i="1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The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600" i="1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jury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600" i="1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giving its verdict today.</a:t>
            </a:r>
            <a:endParaRPr b="1" dirty="0" sz="3600" i="1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600" i="1" lang="en-US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b="1" dirty="0" sz="3600" i="1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The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600" i="1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jury </a:t>
            </a:r>
            <a:r>
              <a:rPr b="1" dirty="0" sz="3600" i="1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were</a:t>
            </a:r>
            <a:r>
              <a:rPr b="1" dirty="0" sz="3600" i="1" lang="en-US" smtClean="0">
                <a:latin typeface="Nikosh" panose="02000000000000000000" pitchFamily="2" charset="0"/>
                <a:cs typeface="Nikosh" panose="02000000000000000000" pitchFamily="2" charset="0"/>
              </a:rPr>
              <a:t> divided into groups.</a:t>
            </a:r>
            <a:endParaRPr b="1" dirty="0" sz="3600" i="1"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0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extBox 2"/>
          <p:cNvSpPr txBox="1"/>
          <p:nvPr/>
        </p:nvSpPr>
        <p:spPr>
          <a:xfrm>
            <a:off x="304035" y="233998"/>
            <a:ext cx="11567047" cy="6365240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 11:</a:t>
            </a:r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Uncountable noun </a:t>
            </a:r>
            <a:r>
              <a:rPr b="1" dirty="0" sz="32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 verb </a:t>
            </a:r>
            <a:r>
              <a:rPr b="1" dirty="0" sz="32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সবসময়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 singular।</a:t>
            </a:r>
            <a:endParaRPr b="1" dirty="0" sz="32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Ex-	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Knowledge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 power.</a:t>
            </a:r>
            <a:endParaRPr b="1" dirty="0" sz="32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b="1" dirty="0" sz="3200" lang="en-US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 12:</a:t>
            </a:r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Relative pronoun </a:t>
            </a:r>
            <a:r>
              <a:rPr b="1" dirty="0" sz="32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পরের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 verb relative pronoun </a:t>
            </a:r>
            <a:r>
              <a:rPr b="1" dirty="0" sz="32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পুর্বের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 noun/pronoun </a:t>
            </a:r>
            <a:r>
              <a:rPr b="1" dirty="0" sz="32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b="1" dirty="0" sz="32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Ex-	It is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 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who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am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 doing the work.</a:t>
            </a:r>
            <a:endParaRPr b="1" dirty="0" sz="32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He is one of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the</a:t>
            </a:r>
            <a:r>
              <a:rPr b="1" dirty="0" sz="32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students</a:t>
            </a:r>
            <a:r>
              <a:rPr b="1" dirty="0" sz="32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who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are</a:t>
            </a:r>
            <a:r>
              <a:rPr b="1" dirty="0" sz="32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absent.</a:t>
            </a:r>
            <a:endParaRPr b="1" dirty="0" sz="32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b="1" dirty="0" sz="3200" lang="en-US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</a:t>
            </a:r>
            <a:r>
              <a:rPr b="1" dirty="0" sz="32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13</a:t>
            </a:r>
            <a:r>
              <a:rPr b="1" dirty="0" sz="32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endParaRPr b="1" dirty="0" sz="3200" lang="en-US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Many a+ singular verb</a:t>
            </a:r>
            <a:endParaRPr b="1" dirty="0" sz="32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Ex-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Many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 student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was</a:t>
            </a:r>
            <a:r>
              <a:rPr b="1" dirty="0" sz="3200" lang="en-US" smtClean="0">
                <a:latin typeface="Nikosh" panose="02000000000000000000" pitchFamily="2" charset="0"/>
                <a:cs typeface="Nikosh" panose="02000000000000000000" pitchFamily="2" charset="0"/>
              </a:rPr>
              <a:t> present.</a:t>
            </a:r>
            <a:endParaRPr b="1" dirty="0" sz="3200"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 dir="l" isContent="0" isInverted="0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2"/>
          <p:cNvSpPr txBox="1"/>
          <p:nvPr/>
        </p:nvSpPr>
        <p:spPr>
          <a:xfrm>
            <a:off x="410913" y="494030"/>
            <a:ext cx="11370173" cy="5869939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r>
              <a:rPr b="1" dirty="0" sz="30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 14:</a:t>
            </a:r>
            <a:endParaRPr b="1" dirty="0" sz="3000" lang="en-US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000" lang="en-US" smtClean="0">
                <a:latin typeface="Nikosh" panose="02000000000000000000" pitchFamily="2" charset="0"/>
                <a:cs typeface="Nikosh" panose="02000000000000000000" pitchFamily="2" charset="0"/>
              </a:rPr>
              <a:t>A number of + plural verb</a:t>
            </a:r>
            <a:endParaRPr b="1" dirty="0" sz="30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000" lang="en-US" smtClean="0">
                <a:latin typeface="Nikosh" panose="02000000000000000000" pitchFamily="2" charset="0"/>
                <a:cs typeface="Nikosh" panose="02000000000000000000" pitchFamily="2" charset="0"/>
              </a:rPr>
              <a:t>The number of + singular verb</a:t>
            </a:r>
            <a:endParaRPr b="1" dirty="0" sz="30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000" lang="en-US" smtClean="0">
                <a:latin typeface="Nikosh" panose="02000000000000000000" pitchFamily="2" charset="0"/>
                <a:cs typeface="Nikosh" panose="02000000000000000000" pitchFamily="2" charset="0"/>
              </a:rPr>
              <a:t>Ex-	A number of students </a:t>
            </a:r>
            <a:r>
              <a:rPr b="1" dirty="0" sz="30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were</a:t>
            </a:r>
            <a:r>
              <a:rPr b="1" dirty="0" sz="3000" lang="en-US" smtClean="0">
                <a:latin typeface="Nikosh" panose="02000000000000000000" pitchFamily="2" charset="0"/>
                <a:cs typeface="Nikosh" panose="02000000000000000000" pitchFamily="2" charset="0"/>
              </a:rPr>
              <a:t> present.</a:t>
            </a:r>
            <a:endParaRPr b="1" dirty="0" sz="30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b="1" dirty="0" sz="3000" lang="en-US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0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 15:</a:t>
            </a:r>
            <a:endParaRPr b="1" dirty="0" sz="3000" lang="en-US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000" lang="en-US" smtClean="0">
                <a:latin typeface="Nikosh" panose="02000000000000000000" pitchFamily="2" charset="0"/>
                <a:cs typeface="Nikosh" panose="02000000000000000000" pitchFamily="2" charset="0"/>
              </a:rPr>
              <a:t>The+ </a:t>
            </a:r>
            <a:r>
              <a:rPr b="1" dirty="0" sz="30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adj</a:t>
            </a:r>
            <a:r>
              <a:rPr b="1" dirty="0" sz="3000" lang="en-US" smtClean="0">
                <a:latin typeface="Nikosh" panose="02000000000000000000" pitchFamily="2" charset="0"/>
                <a:cs typeface="Nikosh" panose="02000000000000000000" pitchFamily="2" charset="0"/>
              </a:rPr>
              <a:t>+ plural verb</a:t>
            </a:r>
            <a:endParaRPr b="1" dirty="0" sz="30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000" lang="en-US" smtClean="0">
                <a:latin typeface="Nikosh" panose="02000000000000000000" pitchFamily="2" charset="0"/>
                <a:cs typeface="Nikosh" panose="02000000000000000000" pitchFamily="2" charset="0"/>
              </a:rPr>
              <a:t>Ex-	The poor </a:t>
            </a:r>
            <a:r>
              <a:rPr b="1" dirty="0" sz="30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are</a:t>
            </a:r>
            <a:r>
              <a:rPr b="1" dirty="0" sz="3000" lang="en-US" smtClean="0">
                <a:latin typeface="Nikosh" panose="02000000000000000000" pitchFamily="2" charset="0"/>
                <a:cs typeface="Nikosh" panose="02000000000000000000" pitchFamily="2" charset="0"/>
              </a:rPr>
              <a:t> happy.</a:t>
            </a:r>
            <a:endParaRPr b="1" dirty="0" sz="30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b="1" dirty="0" sz="3000" lang="en-US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0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 16:</a:t>
            </a:r>
            <a:endParaRPr b="1" dirty="0" sz="3000" lang="en-US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000" lang="en-US" smtClean="0">
                <a:latin typeface="Nikosh" panose="02000000000000000000" pitchFamily="2" charset="0"/>
                <a:cs typeface="Nikosh" panose="02000000000000000000" pitchFamily="2" charset="0"/>
              </a:rPr>
              <a:t>Information, news, scenery, machinery, advice, mathematics, physics, politics, wages, poetry, statistics </a:t>
            </a:r>
            <a:r>
              <a:rPr b="1" dirty="0" sz="30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b="1" dirty="0" sz="3000" lang="en-US" smtClean="0">
                <a:latin typeface="Nikosh" panose="02000000000000000000" pitchFamily="2" charset="0"/>
                <a:cs typeface="Nikosh" panose="02000000000000000000" pitchFamily="2" charset="0"/>
              </a:rPr>
              <a:t> singular verb </a:t>
            </a:r>
            <a:r>
              <a:rPr b="1" dirty="0" sz="30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b="1" dirty="0" sz="3000" lang="en-US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b="1" dirty="0" sz="30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000" lang="en-US" smtClean="0">
                <a:latin typeface="Nikosh" panose="02000000000000000000" pitchFamily="2" charset="0"/>
                <a:cs typeface="Nikosh" panose="02000000000000000000" pitchFamily="2" charset="0"/>
              </a:rPr>
              <a:t>Ex-	Politics </a:t>
            </a:r>
            <a:r>
              <a:rPr b="1" dirty="0" sz="30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</a:t>
            </a:r>
            <a:r>
              <a:rPr b="1" dirty="0" sz="3000" lang="en-US" smtClean="0">
                <a:latin typeface="Nikosh" panose="02000000000000000000" pitchFamily="2" charset="0"/>
                <a:cs typeface="Nikosh" panose="02000000000000000000" pitchFamily="2" charset="0"/>
              </a:rPr>
              <a:t> something nasty.</a:t>
            </a:r>
            <a:endParaRPr b="1" dirty="0" sz="30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5522" y="0"/>
            <a:ext cx="12020955" cy="6858000"/>
          </a:xfrm>
          <a:prstGeom prst="rect"/>
        </p:spPr>
      </p:pic>
    </p:spTree>
  </p:cSld>
  <p:clrMapOvr>
    <a:masterClrMapping/>
  </p:clrMapOvr>
  <p:transition spd="slow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2"/>
          <p:cNvSpPr txBox="1"/>
          <p:nvPr/>
        </p:nvSpPr>
        <p:spPr>
          <a:xfrm>
            <a:off x="388992" y="335279"/>
            <a:ext cx="11493081" cy="6187440"/>
          </a:xfrm>
          <a:prstGeom prst="rect"/>
          <a:solidFill>
            <a:srgbClr val="FFFFFF"/>
          </a:solidFill>
        </p:spPr>
        <p:txBody>
          <a:bodyPr rtlCol="0" wrap="square">
            <a:spAutoFit/>
          </a:bodyPr>
          <a:p>
            <a:endParaRPr b="1" dirty="0" sz="34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Exercise:</a:t>
            </a:r>
            <a:endParaRPr b="1" dirty="0" sz="34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-514350" marL="514350">
              <a:buAutoNum type="arabicPeriod"/>
            </a:pP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The 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p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of his 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4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was/ were 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closed. </a:t>
            </a:r>
            <a:endParaRPr b="1" dirty="0" sz="34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-514350" marL="514350">
              <a:buAutoNum type="arabicPeriod"/>
            </a:pP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and </a:t>
            </a:r>
            <a:r>
              <a:rPr b="1" dirty="0" sz="34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k</a:t>
            </a:r>
            <a:r>
              <a:rPr b="1" dirty="0" sz="34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34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m</a:t>
            </a:r>
            <a:r>
              <a:rPr b="1" dirty="0" sz="34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34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u</a:t>
            </a:r>
            <a:r>
              <a:rPr b="1" dirty="0" sz="34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4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are/is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friends. </a:t>
            </a:r>
            <a:endParaRPr b="1" dirty="0" sz="34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-514350" marL="514350">
              <a:buAutoNum type="arabicPeriod"/>
            </a:pP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The chair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m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along with members </a:t>
            </a:r>
            <a:r>
              <a:rPr b="1" dirty="0" sz="34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have/ has 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come. </a:t>
            </a:r>
            <a:endParaRPr b="1" dirty="0" sz="34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-514350" marL="514350">
              <a:buAutoNum type="arabicPeriod"/>
            </a:pP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Neither she nor her friends </a:t>
            </a:r>
            <a:r>
              <a:rPr b="1" dirty="0" sz="34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attends/attend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the meeting. </a:t>
            </a:r>
            <a:endParaRPr b="1" dirty="0" sz="34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-514350" marL="514350">
              <a:buAutoNum type="arabicPeriod"/>
            </a:pPr>
            <a:r>
              <a:rPr b="1" dirty="0" sz="3400" lang="en-US" err="1" smtClean="0">
                <a:latin typeface="Nikosh" panose="02000000000000000000" pitchFamily="2" charset="0"/>
                <a:cs typeface="Nikosh" panose="02000000000000000000" pitchFamily="2" charset="0"/>
              </a:rPr>
              <a:t>Tk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50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0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000 </a:t>
            </a:r>
            <a:r>
              <a:rPr b="1" dirty="0" sz="34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is/ are 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spent. </a:t>
            </a:r>
            <a:endParaRPr b="1" dirty="0" sz="34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-514350" marL="514350">
              <a:buAutoNum type="arabicPeriod"/>
            </a:pP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To tell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lie </a:t>
            </a:r>
            <a:r>
              <a:rPr b="1" dirty="0" sz="34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is/ are 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a great sin. </a:t>
            </a:r>
            <a:endParaRPr b="1" dirty="0" sz="34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-514350" marL="514350">
              <a:buAutoNum type="arabicPeriod"/>
            </a:pP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The committee </a:t>
            </a:r>
            <a:r>
              <a:rPr b="1" dirty="0" sz="34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is/are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unanimous. </a:t>
            </a:r>
            <a:endParaRPr b="1" dirty="0" sz="34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-514350" marL="514350">
              <a:buAutoNum type="arabicPeriod"/>
            </a:pP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The wages of sin </a:t>
            </a:r>
            <a:r>
              <a:rPr b="1" dirty="0" sz="34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is/ are 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death. </a:t>
            </a:r>
            <a:endParaRPr b="1" dirty="0" sz="34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-514350" marL="514350">
              <a:buAutoNum type="arabicPeriod"/>
            </a:pP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It is I who </a:t>
            </a:r>
            <a:r>
              <a:rPr b="1" dirty="0" sz="34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is/am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y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u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b="1" dirty="0" sz="34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indent="-514350" marL="514350">
              <a:buAutoNum type="arabicPeriod"/>
            </a:pP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Many a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w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y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 man </a:t>
            </a:r>
            <a:r>
              <a:rPr b="1" dirty="0" sz="34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live/lives </a:t>
            </a:r>
            <a:r>
              <a:rPr b="1" dirty="0" sz="3400" lang="en-US" smtClean="0">
                <a:latin typeface="Nikosh" panose="02000000000000000000" pitchFamily="2" charset="0"/>
                <a:cs typeface="Nikosh" panose="02000000000000000000" pitchFamily="2" charset="0"/>
              </a:rPr>
              <a:t>here. </a:t>
            </a:r>
            <a:endParaRPr b="1" dirty="0" sz="3400"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AP sir</a:t>
            </a:r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1142"/>
            <a:ext cx="12192000" cy="681571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invert_l_1500"/>
          </p:ext>
        </p:extLst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2"/>
          <p:cNvSpPr txBox="1"/>
          <p:nvPr/>
        </p:nvSpPr>
        <p:spPr>
          <a:xfrm>
            <a:off x="494175" y="311493"/>
            <a:ext cx="11203648" cy="6238240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r>
              <a:rPr b="1" dirty="0" sz="3700" lang="en-US" smtClean="0">
                <a:solidFill>
                  <a:srgbClr val="6600CC"/>
                </a:solidFill>
              </a:rPr>
              <a:t>H</a:t>
            </a:r>
            <a:r>
              <a:rPr b="1" dirty="0" sz="3700" lang="en-US" smtClean="0">
                <a:solidFill>
                  <a:srgbClr val="6600CC"/>
                </a:solidFill>
              </a:rPr>
              <a:t>o</a:t>
            </a:r>
            <a:r>
              <a:rPr b="1" dirty="0" sz="3700" lang="en-US" smtClean="0">
                <a:solidFill>
                  <a:srgbClr val="6600CC"/>
                </a:solidFill>
              </a:rPr>
              <a:t>m</a:t>
            </a:r>
            <a:r>
              <a:rPr b="1" dirty="0" sz="3700" lang="en-US" smtClean="0">
                <a:solidFill>
                  <a:srgbClr val="6600CC"/>
                </a:solidFill>
              </a:rPr>
              <a:t>e</a:t>
            </a:r>
            <a:r>
              <a:rPr b="1" dirty="0" sz="3700" lang="en-US" smtClean="0">
                <a:solidFill>
                  <a:srgbClr val="6600CC"/>
                </a:solidFill>
              </a:rPr>
              <a:t>w</a:t>
            </a:r>
            <a:r>
              <a:rPr b="1" dirty="0" sz="3700" lang="en-US" smtClean="0">
                <a:solidFill>
                  <a:srgbClr val="6600CC"/>
                </a:solidFill>
              </a:rPr>
              <a:t>ork</a:t>
            </a:r>
            <a:r>
              <a:rPr b="1" dirty="0" sz="3700" lang="en-US" smtClean="0">
                <a:solidFill>
                  <a:srgbClr val="6600CC"/>
                </a:solidFill>
              </a:rPr>
              <a:t> </a:t>
            </a:r>
            <a:r>
              <a:rPr b="1" dirty="0" sz="3700" lang="en-US" smtClean="0">
                <a:solidFill>
                  <a:srgbClr val="6600CC"/>
                </a:solidFill>
              </a:rPr>
              <a:t>:</a:t>
            </a:r>
            <a:endParaRPr b="1" dirty="0" sz="3700" lang="en-US" smtClean="0">
              <a:solidFill>
                <a:srgbClr val="6600CC"/>
              </a:solidFill>
            </a:endParaRPr>
          </a:p>
          <a:p>
            <a:pPr indent="-342900" marL="342900">
              <a:buAutoNum type="arabicPeriod"/>
            </a:pPr>
            <a:r>
              <a:rPr b="1" dirty="0" sz="3700" lang="en-US" smtClean="0">
                <a:solidFill>
                  <a:srgbClr val="6600CC"/>
                </a:solidFill>
              </a:rPr>
              <a:t>The boy (play) in the field now.	</a:t>
            </a:r>
            <a:endParaRPr b="1" dirty="0" sz="3700" lang="en-US" smtClean="0">
              <a:solidFill>
                <a:srgbClr val="6600CC"/>
              </a:solidFill>
            </a:endParaRPr>
          </a:p>
          <a:p>
            <a:pPr indent="-342900" marL="342900">
              <a:buAutoNum type="arabicPeriod"/>
            </a:pPr>
            <a:r>
              <a:rPr b="1" dirty="0" sz="3700" lang="en-US" smtClean="0">
                <a:solidFill>
                  <a:srgbClr val="6600CC"/>
                </a:solidFill>
              </a:rPr>
              <a:t>He usually (go) to </a:t>
            </a:r>
            <a:r>
              <a:rPr b="1" dirty="0" sz="3700" lang="en-US" err="1" smtClean="0">
                <a:solidFill>
                  <a:srgbClr val="6600CC"/>
                </a:solidFill>
              </a:rPr>
              <a:t>Sylhet</a:t>
            </a:r>
            <a:r>
              <a:rPr b="1" dirty="0" sz="3700" lang="en-US" smtClean="0">
                <a:solidFill>
                  <a:srgbClr val="6600CC"/>
                </a:solidFill>
              </a:rPr>
              <a:t> by bus.	</a:t>
            </a:r>
            <a:endParaRPr b="1" dirty="0" sz="3700" lang="en-US" smtClean="0">
              <a:solidFill>
                <a:srgbClr val="6600CC"/>
              </a:solidFill>
            </a:endParaRPr>
          </a:p>
          <a:p>
            <a:pPr indent="-342900" marL="342900">
              <a:buAutoNum type="arabicPeriod"/>
            </a:pPr>
            <a:r>
              <a:rPr b="1" dirty="0" sz="3700" lang="en-US" smtClean="0">
                <a:solidFill>
                  <a:srgbClr val="6600CC"/>
                </a:solidFill>
              </a:rPr>
              <a:t>The child (cry) every night.	</a:t>
            </a:r>
            <a:endParaRPr b="1" dirty="0" sz="3700" lang="en-US" smtClean="0">
              <a:solidFill>
                <a:srgbClr val="6600CC"/>
              </a:solidFill>
            </a:endParaRPr>
          </a:p>
          <a:p>
            <a:pPr indent="-342900" marL="342900">
              <a:buAutoNum type="arabicPeriod"/>
            </a:pPr>
            <a:r>
              <a:rPr b="1" dirty="0" sz="3700" lang="en-US" smtClean="0">
                <a:solidFill>
                  <a:srgbClr val="6600CC"/>
                </a:solidFill>
              </a:rPr>
              <a:t>Who (wait) for you at present.</a:t>
            </a:r>
            <a:endParaRPr b="1" dirty="0" sz="3700" lang="en-US" smtClean="0">
              <a:solidFill>
                <a:srgbClr val="6600CC"/>
              </a:solidFill>
            </a:endParaRPr>
          </a:p>
          <a:p>
            <a:pPr indent="-342900" marL="342900">
              <a:buAutoNum type="arabicPeriod"/>
            </a:pPr>
            <a:r>
              <a:rPr b="1" dirty="0" sz="3700" lang="en-US" smtClean="0">
                <a:solidFill>
                  <a:srgbClr val="6600CC"/>
                </a:solidFill>
              </a:rPr>
              <a:t>It (snow) since last night</a:t>
            </a:r>
            <a:endParaRPr b="1" dirty="0" sz="3700" lang="en-US" smtClean="0">
              <a:solidFill>
                <a:srgbClr val="6600CC"/>
              </a:solidFill>
            </a:endParaRPr>
          </a:p>
          <a:p>
            <a:pPr indent="-342900" marL="342900">
              <a:buAutoNum type="arabicPeriod"/>
            </a:pPr>
            <a:r>
              <a:rPr b="1" dirty="0" sz="3700" lang="en-US" smtClean="0">
                <a:solidFill>
                  <a:srgbClr val="6600CC"/>
                </a:solidFill>
              </a:rPr>
              <a:t>I (buy) a car recently.</a:t>
            </a:r>
            <a:endParaRPr b="1" dirty="0" sz="3700" lang="en-US" smtClean="0">
              <a:solidFill>
                <a:srgbClr val="6600CC"/>
              </a:solidFill>
            </a:endParaRPr>
          </a:p>
          <a:p>
            <a:pPr indent="-342900" marL="342900">
              <a:buAutoNum type="arabicPeriod"/>
            </a:pPr>
            <a:r>
              <a:rPr b="1" dirty="0" sz="3700" lang="en-US" smtClean="0">
                <a:solidFill>
                  <a:srgbClr val="6600CC"/>
                </a:solidFill>
              </a:rPr>
              <a:t>What you say (be) true.</a:t>
            </a:r>
            <a:endParaRPr b="1" dirty="0" sz="3700" lang="en-US" smtClean="0">
              <a:solidFill>
                <a:srgbClr val="6600CC"/>
              </a:solidFill>
            </a:endParaRPr>
          </a:p>
          <a:p>
            <a:pPr indent="-342900" marL="342900">
              <a:buAutoNum type="arabicPeriod"/>
            </a:pPr>
            <a:r>
              <a:rPr b="1" dirty="0" sz="3700" lang="en-US" smtClean="0">
                <a:solidFill>
                  <a:srgbClr val="6600CC"/>
                </a:solidFill>
              </a:rPr>
              <a:t>While (go) to school, I saw a snake.</a:t>
            </a:r>
            <a:endParaRPr b="1" dirty="0" sz="3700" lang="en-US" smtClean="0">
              <a:solidFill>
                <a:srgbClr val="6600CC"/>
              </a:solidFill>
            </a:endParaRPr>
          </a:p>
          <a:p>
            <a:pPr indent="-342900" marL="342900">
              <a:buAutoNum type="arabicPeriod"/>
            </a:pPr>
            <a:r>
              <a:rPr b="1" dirty="0" sz="3700" lang="en-US" smtClean="0">
                <a:solidFill>
                  <a:srgbClr val="6600CC"/>
                </a:solidFill>
              </a:rPr>
              <a:t>We just (move) to a new house.</a:t>
            </a:r>
            <a:endParaRPr b="1" dirty="0" sz="3700" lang="en-US" smtClean="0">
              <a:solidFill>
                <a:srgbClr val="6600CC"/>
              </a:solidFill>
            </a:endParaRPr>
          </a:p>
          <a:p>
            <a:pPr indent="-342900" marL="342900">
              <a:buAutoNum type="arabicPeriod"/>
            </a:pPr>
            <a:r>
              <a:rPr b="1" dirty="0" sz="3700" lang="en-US" smtClean="0">
                <a:solidFill>
                  <a:srgbClr val="6600CC"/>
                </a:solidFill>
              </a:rPr>
              <a:t>It (rain) for two hours.	</a:t>
            </a:r>
            <a:endParaRPr b="1" dirty="0" sz="3700" lang="en-US">
              <a:solidFill>
                <a:srgbClr val="66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invert_l_1500"/>
          </p:ext>
        </p:extLst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16111" y="212995"/>
            <a:ext cx="11359778" cy="643201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7193" y="0"/>
            <a:ext cx="11897614" cy="6858000"/>
          </a:xfrm>
          <a:prstGeom prst="rect"/>
        </p:spPr>
      </p:pic>
    </p:spTree>
  </p:cSld>
  <p:clrMapOvr>
    <a:masterClrMapping/>
  </p:clrMapOvr>
  <p:transition spd="med">
    <p:pull dir="l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extBox 1"/>
          <p:cNvSpPr txBox="1"/>
          <p:nvPr/>
        </p:nvSpPr>
        <p:spPr>
          <a:xfrm>
            <a:off x="-402919" y="0"/>
            <a:ext cx="12868041" cy="751839"/>
          </a:xfrm>
          <a:prstGeom prst="rect"/>
          <a:solidFill>
            <a:srgbClr val="0000FF"/>
          </a:solidFill>
        </p:spPr>
        <p:txBody>
          <a:bodyPr rtlCol="0" wrap="square">
            <a:spAutoFit/>
          </a:bodyPr>
          <a:p>
            <a:pPr algn="ctr"/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k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p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cture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&amp;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nce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b="1" dirty="0" sz="4400" lang="en-US">
              <a:ln w="0"/>
              <a:solidFill>
                <a:srgbClr val="FFFFFF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48589" name="TextBox 6"/>
          <p:cNvSpPr txBox="1"/>
          <p:nvPr/>
        </p:nvSpPr>
        <p:spPr>
          <a:xfrm>
            <a:off x="0" y="1057273"/>
            <a:ext cx="12683176" cy="726440"/>
          </a:xfrm>
          <a:prstGeom prst="rect"/>
          <a:solidFill>
            <a:srgbClr val="FFFFFF"/>
          </a:solidFill>
        </p:spPr>
        <p:txBody>
          <a:bodyPr rtlCol="0" wrap="square">
            <a:spAutoFit/>
          </a:bodyPr>
          <a:p>
            <a:pPr algn="ctr"/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300" lang="en-US" u="sng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r>
              <a:rPr b="1" dirty="0" sz="4300" lang="en-US" u="sng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300" lang="en-US" u="sng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300" lang="en-US" u="sng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4300" lang="en-US" u="sng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v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y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x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b="1" dirty="0" sz="4300" lang="en-US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3051" y="2199458"/>
            <a:ext cx="11268230" cy="4269017"/>
          </a:xfrm>
          <a:prstGeom prst="rect"/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1"/>
          <p:cNvSpPr txBox="1"/>
          <p:nvPr/>
        </p:nvSpPr>
        <p:spPr>
          <a:xfrm>
            <a:off x="-402919" y="0"/>
            <a:ext cx="12868041" cy="751839"/>
          </a:xfrm>
          <a:prstGeom prst="rect"/>
          <a:solidFill>
            <a:srgbClr val="0000FF"/>
          </a:solidFill>
        </p:spPr>
        <p:txBody>
          <a:bodyPr rtlCol="0" wrap="square">
            <a:spAutoFit/>
          </a:bodyPr>
          <a:p>
            <a:pPr algn="ctr"/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k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p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cture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&amp;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nce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b="1" dirty="0" sz="4400" lang="en-US">
              <a:ln w="0"/>
              <a:solidFill>
                <a:srgbClr val="FFFFFF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48591" name="TextBox 6"/>
          <p:cNvSpPr txBox="1"/>
          <p:nvPr/>
        </p:nvSpPr>
        <p:spPr>
          <a:xfrm>
            <a:off x="0" y="1057273"/>
            <a:ext cx="12683176" cy="726440"/>
          </a:xfrm>
          <a:prstGeom prst="rect"/>
          <a:solidFill>
            <a:srgbClr val="FFFFFF"/>
          </a:solidFill>
        </p:spPr>
        <p:txBody>
          <a:bodyPr rtlCol="0" wrap="square">
            <a:spAutoFit/>
          </a:bodyPr>
          <a:p>
            <a:pPr algn="ctr"/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y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3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43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43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3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</a:t>
            </a:r>
            <a:r>
              <a:rPr b="1" dirty="0" sz="43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43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43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y</a:t>
            </a:r>
            <a:r>
              <a:rPr b="1" dirty="0" sz="43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b="1" dirty="0" sz="43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  <a:r>
              <a:rPr b="1" dirty="0" sz="43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g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all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3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  <a:r>
              <a:rPr b="1" dirty="0" sz="43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4300" lang="en-US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b="1" dirty="0" sz="4300" lang="en-US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41379" y="2089147"/>
            <a:ext cx="11241954" cy="440617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invert_l_1500"/>
          </p:ext>
        </p:extLst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6"/>
          <p:cNvSpPr txBox="1"/>
          <p:nvPr/>
        </p:nvSpPr>
        <p:spPr>
          <a:xfrm>
            <a:off x="-218054" y="3705828"/>
            <a:ext cx="12683176" cy="2047240"/>
          </a:xfrm>
          <a:prstGeom prst="rect"/>
          <a:solidFill>
            <a:srgbClr val="65FF65"/>
          </a:solidFill>
        </p:spPr>
        <p:txBody>
          <a:bodyPr rtlCol="0" wrap="square">
            <a:spAutoFit/>
          </a:bodyPr>
          <a:p>
            <a:pPr algn="ctr"/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g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v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r>
              <a:rPr b="1" dirty="0" sz="66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endParaRPr b="1" dirty="0" sz="6600" lang="en-US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b="1" dirty="0" sz="6600" lang="en-US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48593" name="TextBox 1"/>
          <p:cNvSpPr txBox="1"/>
          <p:nvPr/>
        </p:nvSpPr>
        <p:spPr>
          <a:xfrm>
            <a:off x="-402919" y="1008453"/>
            <a:ext cx="12868041" cy="1945640"/>
          </a:xfrm>
          <a:prstGeom prst="rect"/>
          <a:solidFill>
            <a:srgbClr val="0000FF"/>
          </a:solidFill>
        </p:spPr>
        <p:txBody>
          <a:bodyPr rtlCol="0" wrap="square">
            <a:spAutoFit/>
          </a:bodyPr>
          <a:p>
            <a:pPr algn="ctr"/>
            <a:r>
              <a:rPr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r>
              <a:rPr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y</a:t>
            </a:r>
            <a:r>
              <a:rPr altLang="en-US" b="1" dirty="0" sz="6200" lang="en-GB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’s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u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p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b="1" dirty="0" sz="6200" lang="en-US">
              <a:ln w="0"/>
              <a:solidFill>
                <a:srgbClr val="FFFFFF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altLang="en-US"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62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b="1" dirty="0" sz="6200" lang="en-US">
              <a:ln w="0"/>
              <a:solidFill>
                <a:srgbClr val="FFFFFF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extBox 1"/>
          <p:cNvSpPr txBox="1"/>
          <p:nvPr/>
        </p:nvSpPr>
        <p:spPr>
          <a:xfrm>
            <a:off x="-402919" y="310389"/>
            <a:ext cx="12868041" cy="1120140"/>
          </a:xfrm>
          <a:prstGeom prst="rect"/>
          <a:solidFill>
            <a:srgbClr val="0000FF"/>
          </a:solidFill>
        </p:spPr>
        <p:txBody>
          <a:bodyPr rtlCol="0" wrap="square">
            <a:spAutoFit/>
          </a:bodyPr>
          <a:p>
            <a:pPr algn="ctr"/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ng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u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m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69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b="1" dirty="0" sz="6900" lang="en-US">
              <a:ln w="0"/>
              <a:solidFill>
                <a:srgbClr val="FFFFFF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48673" name="TextBox 6"/>
          <p:cNvSpPr txBox="1"/>
          <p:nvPr/>
        </p:nvSpPr>
        <p:spPr>
          <a:xfrm>
            <a:off x="546655" y="2050054"/>
            <a:ext cx="11098688" cy="4091940"/>
          </a:xfrm>
          <a:prstGeom prst="rect"/>
          <a:solidFill>
            <a:srgbClr val="FFFFFF"/>
          </a:solidFill>
        </p:spPr>
        <p:txBody>
          <a:bodyPr rtlCol="0" wrap="square">
            <a:spAutoFit/>
          </a:bodyPr>
          <a:p>
            <a:pPr algn="l"/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ng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lesso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u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nts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b="1" dirty="0" sz="5400" lang="en-US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nition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v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endParaRPr b="1" dirty="0" sz="5400" lang="en-US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ibe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u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u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ing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g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v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54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b="1" dirty="0" sz="5400" lang="en-US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extBox 1"/>
          <p:cNvSpPr txBox="1"/>
          <p:nvPr/>
        </p:nvSpPr>
        <p:spPr>
          <a:xfrm>
            <a:off x="-402919" y="0"/>
            <a:ext cx="12868041" cy="751839"/>
          </a:xfrm>
          <a:prstGeom prst="rect"/>
          <a:solidFill>
            <a:srgbClr val="0000FF"/>
          </a:solidFill>
        </p:spPr>
        <p:txBody>
          <a:bodyPr rtlCol="0" wrap="square">
            <a:spAutoFit/>
          </a:bodyPr>
          <a:p>
            <a:pPr algn="ctr"/>
            <a:r>
              <a:rPr b="1" dirty="0" sz="4400" lang="en-US" smtClean="0">
                <a:ln w="0"/>
                <a:solidFill>
                  <a:srgbClr val="FFFFFF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Right Forms of Verbs</a:t>
            </a:r>
            <a:endParaRPr b="1" dirty="0" sz="4400" lang="en-US">
              <a:ln w="0"/>
              <a:solidFill>
                <a:srgbClr val="FFFFFF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48595" name="TextBox 3"/>
          <p:cNvSpPr txBox="1"/>
          <p:nvPr/>
        </p:nvSpPr>
        <p:spPr>
          <a:xfrm>
            <a:off x="0" y="1809113"/>
            <a:ext cx="12206765" cy="5463540"/>
          </a:xfrm>
          <a:prstGeom prst="rect"/>
          <a:solidFill>
            <a:srgbClr val="FFE5E5"/>
          </a:solidFill>
        </p:spPr>
        <p:txBody>
          <a:bodyPr rtlCol="0" wrap="square">
            <a:spAutoFit/>
          </a:bodyPr>
          <a:p>
            <a:pPr algn="l"/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Rule-1</a:t>
            </a:r>
            <a:r>
              <a:rPr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endParaRPr dirty="0" sz="4000" lang="en-US" smtClean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r>
              <a:rPr b="1" dirty="0" sz="40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Subject singular </a:t>
            </a:r>
            <a:r>
              <a:rPr b="1" dirty="0" sz="4000" lang="en-US" err="1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b="1" dirty="0" sz="40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verb singular. Subject plural </a:t>
            </a:r>
            <a:r>
              <a:rPr b="1" dirty="0" sz="4000" lang="en-US" err="1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b="1" dirty="0" sz="40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verb plural.</a:t>
            </a:r>
            <a:endParaRPr b="1" dirty="0" sz="4000" lang="en-US" smtClean="0">
              <a:solidFill>
                <a:srgbClr val="FF66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Ex</a:t>
            </a:r>
            <a:r>
              <a:rPr b="1" dirty="0" sz="4000" lang="en-US" smtClean="0">
                <a:latin typeface="Nikosh" panose="02000000000000000000" pitchFamily="2" charset="0"/>
                <a:cs typeface="Nikosh" panose="02000000000000000000" pitchFamily="2" charset="0"/>
              </a:rPr>
              <a:t>- 	</a:t>
            </a:r>
            <a:r>
              <a:rPr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He </a:t>
            </a:r>
            <a:r>
              <a:rPr b="1" dirty="0" sz="4000" lang="en-US" smtClean="0">
                <a:solidFill>
                  <a:srgbClr val="008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has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done the work</a:t>
            </a:r>
            <a:endParaRPr b="1" dirty="0" sz="40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r>
              <a:rPr b="1" dirty="0" sz="4000" lang="en-US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They </a:t>
            </a:r>
            <a:r>
              <a:rPr b="1" dirty="0" sz="4000" lang="en-US" smtClean="0">
                <a:solidFill>
                  <a:srgbClr val="008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have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done the work.</a:t>
            </a:r>
            <a:endParaRPr b="1" dirty="0" sz="40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 2:</a:t>
            </a:r>
            <a:endParaRPr b="1" dirty="0" sz="4000" lang="en-US" smtClean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r>
              <a:rPr b="1" dirty="0" sz="40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And </a:t>
            </a:r>
            <a:r>
              <a:rPr b="1" dirty="0" sz="4000" lang="en-US" err="1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b="1" dirty="0" sz="40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দুটো</a:t>
            </a:r>
            <a:r>
              <a:rPr b="1" dirty="0" sz="40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subject </a:t>
            </a:r>
            <a:r>
              <a:rPr b="1" dirty="0" sz="4000" lang="en-US" err="1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b="1" dirty="0" sz="40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b="1" dirty="0" sz="40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verb plural </a:t>
            </a:r>
            <a:r>
              <a:rPr b="1" dirty="0" sz="4000" lang="en-US" err="1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b="1" dirty="0" sz="4000" lang="en-US" smtClean="0">
                <a:solidFill>
                  <a:srgbClr val="FF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b="1" dirty="0" sz="4000" lang="en-US" smtClean="0">
              <a:solidFill>
                <a:srgbClr val="FF66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Ex- 	He and I </a:t>
            </a:r>
            <a:r>
              <a:rPr b="1" dirty="0" sz="4000" lang="en-US" smtClean="0">
                <a:solidFill>
                  <a:srgbClr val="008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were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present</a:t>
            </a:r>
            <a:r>
              <a:rPr dirty="0" sz="40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in</a:t>
            </a:r>
            <a:r>
              <a:rPr dirty="0" sz="40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the</a:t>
            </a:r>
            <a:r>
              <a:rPr dirty="0" sz="4000" lang="en-US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meeting</a:t>
            </a:r>
            <a:r>
              <a:rPr dirty="0" sz="4000" lang="en-US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dirty="0" sz="40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l"/>
            <a:endParaRPr dirty="0" sz="4000" lang="en-US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48596" name="TextBox 6"/>
          <p:cNvSpPr txBox="1"/>
          <p:nvPr/>
        </p:nvSpPr>
        <p:spPr>
          <a:xfrm>
            <a:off x="0" y="1057273"/>
            <a:ext cx="12683176" cy="726440"/>
          </a:xfrm>
          <a:prstGeom prst="rect"/>
          <a:solidFill>
            <a:srgbClr val="FFFFFF"/>
          </a:solidFill>
        </p:spPr>
        <p:txBody>
          <a:bodyPr rtlCol="0" wrap="square">
            <a:spAutoFit/>
          </a:bodyPr>
          <a:p>
            <a:pPr algn="ctr"/>
            <a:r>
              <a:rPr b="1" dirty="0" sz="43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Subject- Verb Agreement</a:t>
            </a:r>
            <a:endParaRPr b="1" dirty="0" sz="4300" lang="en-US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extBox 1"/>
          <p:cNvSpPr txBox="1"/>
          <p:nvPr/>
        </p:nvSpPr>
        <p:spPr>
          <a:xfrm>
            <a:off x="263335" y="246381"/>
            <a:ext cx="11583761" cy="6365239"/>
          </a:xfrm>
          <a:prstGeom prst="rect"/>
          <a:solidFill>
            <a:srgbClr val="FFE5E5"/>
          </a:solidFill>
        </p:spPr>
        <p:txBody>
          <a:bodyPr rtlCol="0" wrap="square">
            <a:spAutoFit/>
          </a:bodyPr>
          <a:p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 3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endParaRPr b="1" dirty="0" sz="3200" lang="en-US" smtClean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And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দুটো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পদবী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দুটোর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পূর্বেই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article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verb plural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পদবীর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পূর্বে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article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verb singular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x-	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The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headmaster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and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the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secretary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were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present in 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th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 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meeting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he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headmaster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and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secretary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was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present in the 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meeting.</a:t>
            </a:r>
            <a:endParaRPr b="1" dirty="0" sz="3200" lang="en-US" smtClean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b="1" dirty="0" sz="3200" lang="en-US" smtClean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 4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As well as, along with, together with, accompanied by/ with, followed by, and not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দুটো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noun/pronoun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পূর্বেরটা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verb </a:t>
            </a:r>
            <a:r>
              <a:rPr b="1" dirty="0" sz="3200" lang="en-US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b="1" dirty="0" sz="32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x-	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He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as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well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as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his friends </a:t>
            </a:r>
            <a:r>
              <a:rPr b="1" dirty="0" sz="32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has</a:t>
            </a:r>
            <a:r>
              <a:rPr b="1" dirty="0" sz="32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gone ther</a:t>
            </a:r>
            <a:r>
              <a:rPr b="1" dirty="0" sz="3200" lang="en-US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endParaRPr b="1" dirty="0" sz="3200" lang="en-US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extBox 1"/>
          <p:cNvSpPr txBox="1"/>
          <p:nvPr/>
        </p:nvSpPr>
        <p:spPr>
          <a:xfrm>
            <a:off x="340075" y="398780"/>
            <a:ext cx="11435067" cy="6060439"/>
          </a:xfrm>
          <a:prstGeom prst="rect"/>
          <a:solidFill>
            <a:srgbClr val="FFFFFF"/>
          </a:solidFill>
        </p:spPr>
        <p:txBody>
          <a:bodyPr rtlCol="0" wrap="square">
            <a:spAutoFit/>
          </a:bodyPr>
          <a:p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 5:</a:t>
            </a:r>
            <a:endParaRPr b="1" dirty="0" sz="4000" lang="en-US" smtClean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4000" lang="en-US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r, nor, not only--- but also </a:t>
            </a:r>
            <a:r>
              <a:rPr b="1" dirty="0" sz="4000" lang="en-US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দুটো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noun/pronoun </a:t>
            </a:r>
            <a:r>
              <a:rPr b="1" dirty="0" sz="4000" lang="en-US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পরেরটা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verb </a:t>
            </a:r>
            <a:r>
              <a:rPr b="1" dirty="0" sz="4000" lang="en-US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b="1" dirty="0" sz="4000" lang="en-US" smtClean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Ex-	 He 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or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his friends 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were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going there.</a:t>
            </a:r>
            <a:endParaRPr b="1" dirty="0" sz="40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b="1" dirty="0" sz="4000" lang="en-US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Rule 6:</a:t>
            </a:r>
            <a:endParaRPr b="1" dirty="0" sz="4000" lang="en-US" smtClean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Subject </a:t>
            </a:r>
            <a:r>
              <a:rPr b="1" dirty="0" sz="4000" lang="en-US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head word </a:t>
            </a:r>
            <a:r>
              <a:rPr b="1" dirty="0" sz="4000" lang="en-US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verb </a:t>
            </a:r>
            <a:r>
              <a:rPr b="1" dirty="0" sz="4000" lang="en-US" err="1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b="1" dirty="0" sz="4000" lang="en-US" smtClean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Ex-	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The 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quality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of the mangoes 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was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good.</a:t>
            </a:r>
            <a:endParaRPr b="1" dirty="0" sz="40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b="1" dirty="0" sz="4000" lang="en-US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His 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choice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of words </a:t>
            </a:r>
            <a:r>
              <a:rPr b="1" dirty="0" sz="4000" lang="en-US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is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b="1" dirty="0" sz="4000" lang="en-US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excellent.</a:t>
            </a:r>
            <a:endParaRPr b="1" dirty="0" sz="4000" lang="en-US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b="1" dirty="0" sz="4000" lang="en-US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ransition spd="slow">
    <p:split dir="out"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Anwar Parvez</dc:creator>
  <cp:lastModifiedBy>Anwar Parvez</cp:lastModifiedBy>
  <dcterms:created xsi:type="dcterms:W3CDTF">2020-06-21T16:45:56Z</dcterms:created>
  <dcterms:modified xsi:type="dcterms:W3CDTF">2020-07-30T05:02:09Z</dcterms:modified>
</cp:coreProperties>
</file>