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62" r:id="rId5"/>
    <p:sldId id="260" r:id="rId6"/>
    <p:sldId id="258" r:id="rId7"/>
    <p:sldId id="259" r:id="rId8"/>
    <p:sldId id="263" r:id="rId9"/>
    <p:sldId id="265" r:id="rId10"/>
    <p:sldId id="266" r:id="rId11"/>
    <p:sldId id="267" r:id="rId12"/>
    <p:sldId id="264" r:id="rId13"/>
    <p:sldId id="281" r:id="rId14"/>
    <p:sldId id="268" r:id="rId15"/>
    <p:sldId id="269" r:id="rId16"/>
    <p:sldId id="276" r:id="rId17"/>
    <p:sldId id="270" r:id="rId18"/>
    <p:sldId id="271" r:id="rId19"/>
    <p:sldId id="274" r:id="rId20"/>
    <p:sldId id="277" r:id="rId21"/>
    <p:sldId id="278" r:id="rId22"/>
    <p:sldId id="279" r:id="rId23"/>
    <p:sldId id="28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DB78A697-9D75-4DE8-8C28-1296A6CF43C1}" type="datetimeFigureOut">
              <a:rPr lang="en-US" dirty="0"/>
              <a:t>7/31/2020</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pPr algn="r"/>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3075A-B3CA-4308-8288-4AA3FDE33D80}" type="datetimeFigureOut">
              <a:rPr lang="en-US" dirty="0"/>
              <a:t>7/31/2020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674B8D-FEEF-4ACC-AE11-BD533592BCDC}" type="datetimeFigureOut">
              <a:rPr lang="en-US" dirty="0"/>
              <a:t>7/31/2020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326006-7E0B-4944-9FC8-8FFECA54B11C}" type="datetimeFigureOut">
              <a:rPr lang="en-US" dirty="0"/>
              <a:t>7/31/2020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A3413-B80B-4905-8668-7292F4C8B0D5}" type="datetimeFigureOut">
              <a:rPr lang="en-US" dirty="0"/>
              <a:t>7/31/2020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4019662-C6A4-45F9-A235-129F0C1DEF43}" type="datetimeFigureOut">
              <a:rPr lang="en-US" dirty="0"/>
              <a:t>7/31/2020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09BB764-976A-4040-BDCA-252C91CEE939}" type="datetimeFigureOut">
              <a:rPr lang="en-US" dirty="0"/>
              <a:t>7/31/2020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4FC935-CE77-4008-BAD9-6108F00BE393}" type="datetimeFigureOut">
              <a:rPr lang="en-US" dirty="0"/>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C562D5-4244-4B26-B385-E71032EABECD}" type="datetimeFigureOut">
              <a:rPr lang="en-US" dirty="0"/>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DBD967-1B7E-40AA-AAF7-BA98E0E039F7}" type="datetimeFigureOut">
              <a:rPr lang="en-US" dirty="0"/>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D1490F-3E6A-4544-9694-22B6007FE3C6}" type="datetimeFigureOut">
              <a:rPr lang="en-US" dirty="0"/>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AF9620-38BC-4982-922B-C904A70C41DD}" type="datetimeFigureOut">
              <a:rPr lang="en-US" dirty="0"/>
              <a:t>7/31/2020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956FC6-E80E-40CB-B83C-A6FFE3EF0BA6}" type="datetimeFigureOut">
              <a:rPr lang="en-US" dirty="0"/>
              <a:t>7/31/2020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FF863F-52DC-41B2-9D00-5A4E5632AC32}" type="datetimeFigureOut">
              <a:rPr lang="en-US" dirty="0"/>
              <a:t>7/31/2020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55614-3909-43DC-A067-7F9842F8B81D}" type="datetimeFigureOut">
              <a:rPr lang="en-US" dirty="0"/>
              <a:t>7/31/2020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29323-6A73-409C-86A6-9EAF0F851121}" type="datetimeFigureOut">
              <a:rPr lang="en-US" dirty="0"/>
              <a:t>7/31/2020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240176-F1D3-49EC-82F4-0915A3AC4184}" type="datetimeFigureOut">
              <a:rPr lang="en-US" dirty="0"/>
              <a:t>7/31/2020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50172865-FBF0-458A-BAFF-4F75173770F5}" type="datetimeFigureOut">
              <a:rPr lang="en-US" dirty="0"/>
              <a:t>7/31/2020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jpg"/><Relationship Id="rId7" Type="http://schemas.openxmlformats.org/officeDocument/2006/relationships/image" Target="../media/image13.png"/><Relationship Id="rId2" Type="http://schemas.openxmlformats.org/officeDocument/2006/relationships/image" Target="../media/image37.jpg"/><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16dNb2fcAQY"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46.jp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7.jpg"/><Relationship Id="rId1" Type="http://schemas.openxmlformats.org/officeDocument/2006/relationships/slideLayout" Target="../slideLayouts/slideLayout7.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48.jpg"/><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49.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0.jp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50.jp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1.jpeg"/><Relationship Id="rId1" Type="http://schemas.openxmlformats.org/officeDocument/2006/relationships/slideLayout" Target="../slideLayouts/slideLayout7.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2.jpg"/><Relationship Id="rId1" Type="http://schemas.openxmlformats.org/officeDocument/2006/relationships/slideLayout" Target="../slideLayouts/slideLayout7.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3.jpg"/><Relationship Id="rId1" Type="http://schemas.openxmlformats.org/officeDocument/2006/relationships/slideLayout" Target="../slideLayouts/slideLayout7.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55.jfif"/><Relationship Id="rId2" Type="http://schemas.openxmlformats.org/officeDocument/2006/relationships/image" Target="../media/image54.jp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4.jpg"/><Relationship Id="rId5" Type="http://schemas.microsoft.com/office/2007/relationships/hdphoto" Target="../media/hdphoto1.wdp"/><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13.png"/><Relationship Id="rId3" Type="http://schemas.openxmlformats.org/officeDocument/2006/relationships/image" Target="../media/image16.jpg"/><Relationship Id="rId7" Type="http://schemas.openxmlformats.org/officeDocument/2006/relationships/image" Target="../media/image20.jpg"/><Relationship Id="rId12" Type="http://schemas.openxmlformats.org/officeDocument/2006/relationships/image" Target="../media/image25.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gif"/><Relationship Id="rId5" Type="http://schemas.openxmlformats.org/officeDocument/2006/relationships/image" Target="../media/image18.jpg"/><Relationship Id="rId10" Type="http://schemas.openxmlformats.org/officeDocument/2006/relationships/image" Target="../media/image23.png"/><Relationship Id="rId4" Type="http://schemas.openxmlformats.org/officeDocument/2006/relationships/image" Target="../media/image17.jpg"/><Relationship Id="rId9" Type="http://schemas.openxmlformats.org/officeDocument/2006/relationships/image" Target="../media/image22.jpg"/><Relationship Id="rId1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7.jpg"/><Relationship Id="rId7" Type="http://schemas.openxmlformats.org/officeDocument/2006/relationships/image" Target="../media/image13.pn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7" Type="http://schemas.microsoft.com/office/2007/relationships/hdphoto" Target="../media/hdphoto1.wdp"/><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4.jpg"/><Relationship Id="rId4" Type="http://schemas.openxmlformats.org/officeDocument/2006/relationships/image" Target="../media/image33.jp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5.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373884">
            <a:off x="6528032" y="1081428"/>
            <a:ext cx="4406160" cy="2766528"/>
          </a:xfrm>
          <a:solidFill>
            <a:schemeClr val="bg1"/>
          </a:solidFill>
        </p:spPr>
        <p:txBody>
          <a:bodyPr>
            <a:normAutofit/>
          </a:bodyPr>
          <a:lstStyle/>
          <a:p>
            <a:r>
              <a:rPr lang="en-US" sz="16600" dirty="0" smtClean="0">
                <a:solidFill>
                  <a:srgbClr val="FFFF00"/>
                </a:solidFill>
                <a:latin typeface="NikoshBAN" panose="02000000000000000000" pitchFamily="2" charset="0"/>
                <a:cs typeface="NikoshBAN" panose="02000000000000000000" pitchFamily="2" charset="0"/>
              </a:rPr>
              <a:t>স্বা</a:t>
            </a:r>
            <a:r>
              <a:rPr lang="en-US" sz="11500" dirty="0" smtClean="0">
                <a:latin typeface="NikoshBAN" panose="02000000000000000000" pitchFamily="2" charset="0"/>
                <a:cs typeface="NikoshBAN" panose="02000000000000000000" pitchFamily="2" charset="0"/>
              </a:rPr>
              <a:t>গতম</a:t>
            </a:r>
            <a:endParaRPr lang="en-US" sz="115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90" y="540913"/>
            <a:ext cx="6313088" cy="388941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1876" y="0"/>
            <a:ext cx="4427893" cy="1490978"/>
          </a:xfrm>
          <a:prstGeom prst="rect">
            <a:avLst/>
          </a:prstGeom>
        </p:spPr>
      </p:pic>
    </p:spTree>
    <p:extLst>
      <p:ext uri="{BB962C8B-B14F-4D97-AF65-F5344CB8AC3E}">
        <p14:creationId xmlns:p14="http://schemas.microsoft.com/office/powerpoint/2010/main" val="1256671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7040" y="115910"/>
            <a:ext cx="2070278" cy="631066"/>
          </a:xfrm>
          <a:solidFill>
            <a:schemeClr val="bg1">
              <a:lumMod val="95000"/>
            </a:schemeClr>
          </a:solidFill>
          <a:ln w="57150">
            <a:solidFill>
              <a:schemeClr val="tx1"/>
            </a:solidFill>
          </a:ln>
        </p:spPr>
        <p:txBody>
          <a:bodyPr>
            <a:noAutofit/>
          </a:bodyPr>
          <a:lstStyle/>
          <a:p>
            <a:pPr algn="ctr"/>
            <a:r>
              <a:rPr lang="en-US" sz="2800" dirty="0" smtClean="0">
                <a:solidFill>
                  <a:schemeClr val="tx1"/>
                </a:solidFill>
                <a:latin typeface="NikoshBAN" panose="02000000000000000000" pitchFamily="2" charset="0"/>
                <a:cs typeface="NikoshBAN" panose="02000000000000000000" pitchFamily="2" charset="0"/>
              </a:rPr>
              <a:t>শব্দার্থ ও টীকা</a:t>
            </a:r>
            <a:endParaRPr lang="en-US" sz="2800" dirty="0">
              <a:solidFill>
                <a:schemeClr val="tx1"/>
              </a:solidFill>
              <a:latin typeface="NikoshBAN" panose="02000000000000000000" pitchFamily="2" charset="0"/>
              <a:cs typeface="NikoshBAN" panose="02000000000000000000" pitchFamily="2" charset="0"/>
            </a:endParaRPr>
          </a:p>
        </p:txBody>
      </p:sp>
      <p:sp>
        <p:nvSpPr>
          <p:cNvPr id="6" name="Title 1"/>
          <p:cNvSpPr txBox="1">
            <a:spLocks/>
          </p:cNvSpPr>
          <p:nvPr/>
        </p:nvSpPr>
        <p:spPr>
          <a:xfrm>
            <a:off x="6671804" y="1084574"/>
            <a:ext cx="4816151" cy="1981200"/>
          </a:xfrm>
          <a:prstGeom prst="rect">
            <a:avLst/>
          </a:prstGeom>
          <a:solidFill>
            <a:srgbClr val="92D050"/>
          </a:solidFill>
          <a:ln w="57150">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pPr algn="ctr"/>
            <a:r>
              <a:rPr lang="en-US" sz="2800" dirty="0" err="1" smtClean="0">
                <a:solidFill>
                  <a:schemeClr val="tx1"/>
                </a:solidFill>
                <a:latin typeface="NikoshBAN" panose="02000000000000000000" pitchFamily="2" charset="0"/>
                <a:cs typeface="NikoshBAN" panose="02000000000000000000" pitchFamily="2" charset="0"/>
              </a:rPr>
              <a:t>নৃত্যগীতি</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শিক্ষা</a:t>
            </a:r>
            <a:r>
              <a:rPr lang="en-US" sz="2800" dirty="0" smtClean="0">
                <a:solidFill>
                  <a:schemeClr val="tx1"/>
                </a:solidFill>
                <a:latin typeface="NikoshBAN" panose="02000000000000000000" pitchFamily="2" charset="0"/>
                <a:cs typeface="NikoshBAN" panose="02000000000000000000" pitchFamily="2" charset="0"/>
              </a:rPr>
              <a:t> ও </a:t>
            </a:r>
            <a:r>
              <a:rPr lang="en-US" sz="2800" dirty="0" err="1" smtClean="0">
                <a:solidFill>
                  <a:schemeClr val="tx1"/>
                </a:solidFill>
                <a:latin typeface="NikoshBAN" panose="02000000000000000000" pitchFamily="2" charset="0"/>
                <a:cs typeface="NikoshBAN" panose="02000000000000000000" pitchFamily="2" charset="0"/>
              </a:rPr>
              <a:t>মল্লবিদ্যা</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অভ্যাসের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যায়গা</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আড্ডা</a:t>
            </a:r>
            <a:endParaRPr lang="en-US" sz="2800" dirty="0">
              <a:solidFill>
                <a:schemeClr val="tx1"/>
              </a:solidFill>
              <a:latin typeface="NikoshBAN" panose="02000000000000000000" pitchFamily="2" charset="0"/>
              <a:cs typeface="NikoshBAN" panose="02000000000000000000" pitchFamily="2" charset="0"/>
            </a:endParaRPr>
          </a:p>
        </p:txBody>
      </p:sp>
      <p:sp>
        <p:nvSpPr>
          <p:cNvPr id="16" name="Title 1"/>
          <p:cNvSpPr txBox="1">
            <a:spLocks/>
          </p:cNvSpPr>
          <p:nvPr/>
        </p:nvSpPr>
        <p:spPr>
          <a:xfrm>
            <a:off x="6667500" y="3391437"/>
            <a:ext cx="4820455" cy="1970465"/>
          </a:xfrm>
          <a:prstGeom prst="rect">
            <a:avLst/>
          </a:prstGeom>
          <a:solidFill>
            <a:srgbClr val="92D050"/>
          </a:solidFill>
          <a:ln w="57150">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pPr algn="ctr"/>
            <a:r>
              <a:rPr lang="en-US" sz="2800" dirty="0" err="1" smtClean="0">
                <a:solidFill>
                  <a:schemeClr val="tx1"/>
                </a:solidFill>
                <a:latin typeface="NikoshBAN" panose="02000000000000000000" pitchFamily="2" charset="0"/>
                <a:cs typeface="NikoshBAN" panose="02000000000000000000" pitchFamily="2" charset="0"/>
              </a:rPr>
              <a:t>শালগাছ</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শ্বেতপত্র</a:t>
            </a:r>
            <a:r>
              <a:rPr lang="en-US" sz="2800" dirty="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ও </a:t>
            </a:r>
            <a:r>
              <a:rPr lang="en-US" sz="2800" dirty="0" err="1" smtClean="0">
                <a:solidFill>
                  <a:schemeClr val="tx1"/>
                </a:solidFill>
                <a:latin typeface="NikoshBAN" panose="02000000000000000000" pitchFamily="2" charset="0"/>
                <a:cs typeface="NikoshBAN" panose="02000000000000000000" pitchFamily="2" charset="0"/>
              </a:rPr>
              <a:t>বেত</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গাছ</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এখানে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সকল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কাজের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কাজি</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বুঝাতে</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ব্যবহার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হয়েছে</a:t>
            </a:r>
            <a:r>
              <a:rPr lang="en-US" sz="2800" dirty="0" smtClean="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p:txBody>
      </p:sp>
      <p:grpSp>
        <p:nvGrpSpPr>
          <p:cNvPr id="5" name="Group 4"/>
          <p:cNvGrpSpPr/>
          <p:nvPr/>
        </p:nvGrpSpPr>
        <p:grpSpPr>
          <a:xfrm>
            <a:off x="0" y="1094706"/>
            <a:ext cx="6458218" cy="1996043"/>
            <a:chOff x="0" y="1094706"/>
            <a:chExt cx="6458218" cy="1996043"/>
          </a:xfrm>
        </p:grpSpPr>
        <p:sp>
          <p:nvSpPr>
            <p:cNvPr id="4" name="Title 1"/>
            <p:cNvSpPr txBox="1">
              <a:spLocks/>
            </p:cNvSpPr>
            <p:nvPr/>
          </p:nvSpPr>
          <p:spPr>
            <a:xfrm>
              <a:off x="0" y="1094706"/>
              <a:ext cx="2070278" cy="631066"/>
            </a:xfrm>
            <a:prstGeom prst="rect">
              <a:avLst/>
            </a:prstGeom>
            <a:solidFill>
              <a:schemeClr val="accent2">
                <a:lumMod val="75000"/>
              </a:schemeClr>
            </a:solidFill>
            <a:ln w="57150">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pPr algn="ctr"/>
              <a:r>
                <a:rPr lang="en-US" sz="2800" dirty="0" err="1" smtClean="0">
                  <a:solidFill>
                    <a:schemeClr val="tx1"/>
                  </a:solidFill>
                  <a:latin typeface="NikoshBAN" panose="02000000000000000000" pitchFamily="2" charset="0"/>
                  <a:cs typeface="NikoshBAN" panose="02000000000000000000" pitchFamily="2" charset="0"/>
                </a:rPr>
                <a:t>আখড়া</a:t>
              </a:r>
              <a:endParaRPr lang="en-US" sz="2800" dirty="0">
                <a:solidFill>
                  <a:schemeClr val="tx1"/>
                </a:solidFill>
                <a:latin typeface="NikoshBAN" panose="02000000000000000000" pitchFamily="2" charset="0"/>
                <a:cs typeface="NikoshBAN" panose="02000000000000000000" pitchFamily="2" charset="0"/>
              </a:endParaRPr>
            </a:p>
          </p:txBody>
        </p:sp>
        <p:grpSp>
          <p:nvGrpSpPr>
            <p:cNvPr id="9" name="Group 8"/>
            <p:cNvGrpSpPr/>
            <p:nvPr/>
          </p:nvGrpSpPr>
          <p:grpSpPr>
            <a:xfrm>
              <a:off x="2279560" y="1094706"/>
              <a:ext cx="4178658" cy="1996043"/>
              <a:chOff x="-874511" y="746976"/>
              <a:chExt cx="11842548" cy="5271571"/>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511" y="746976"/>
                <a:ext cx="10058400" cy="52715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8762" y="746976"/>
                <a:ext cx="1819275" cy="52715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grpSp>
        <p:nvGrpSpPr>
          <p:cNvPr id="8" name="Group 7"/>
          <p:cNvGrpSpPr/>
          <p:nvPr/>
        </p:nvGrpSpPr>
        <p:grpSpPr>
          <a:xfrm>
            <a:off x="0" y="3353390"/>
            <a:ext cx="6458218" cy="2008513"/>
            <a:chOff x="0" y="3353390"/>
            <a:chExt cx="6458218" cy="2008513"/>
          </a:xfrm>
        </p:grpSpPr>
        <p:sp>
          <p:nvSpPr>
            <p:cNvPr id="11" name="Title 1"/>
            <p:cNvSpPr txBox="1">
              <a:spLocks/>
            </p:cNvSpPr>
            <p:nvPr/>
          </p:nvSpPr>
          <p:spPr>
            <a:xfrm>
              <a:off x="0" y="3391438"/>
              <a:ext cx="2070278" cy="631066"/>
            </a:xfrm>
            <a:prstGeom prst="rect">
              <a:avLst/>
            </a:prstGeom>
            <a:solidFill>
              <a:schemeClr val="accent2">
                <a:lumMod val="75000"/>
              </a:schemeClr>
            </a:solidFill>
            <a:ln w="57150">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pPr algn="ctr"/>
              <a:r>
                <a:rPr lang="en-US" sz="2800" dirty="0" err="1" smtClean="0">
                  <a:solidFill>
                    <a:schemeClr val="tx1"/>
                  </a:solidFill>
                  <a:latin typeface="NikoshBAN" panose="02000000000000000000" pitchFamily="2" charset="0"/>
                  <a:cs typeface="NikoshBAN" panose="02000000000000000000" pitchFamily="2" charset="0"/>
                </a:rPr>
                <a:t>বৃন্দাবন</a:t>
              </a:r>
              <a:endParaRPr lang="en-US" sz="2800" dirty="0">
                <a:solidFill>
                  <a:schemeClr val="tx1"/>
                </a:solidFill>
                <a:latin typeface="NikoshBAN" panose="02000000000000000000" pitchFamily="2" charset="0"/>
                <a:cs typeface="NikoshBAN" panose="02000000000000000000" pitchFamily="2" charset="0"/>
              </a:endParaRPr>
            </a:p>
          </p:txBody>
        </p:sp>
        <p:grpSp>
          <p:nvGrpSpPr>
            <p:cNvPr id="14" name="Group 13"/>
            <p:cNvGrpSpPr/>
            <p:nvPr/>
          </p:nvGrpSpPr>
          <p:grpSpPr>
            <a:xfrm>
              <a:off x="2279561" y="3353390"/>
              <a:ext cx="4178657" cy="2008513"/>
              <a:chOff x="2279561" y="3353390"/>
              <a:chExt cx="6466250" cy="2008513"/>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1632" y="3353390"/>
                <a:ext cx="2183863" cy="2008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9561" y="3353390"/>
                <a:ext cx="2150772" cy="2008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5496" y="3353391"/>
                <a:ext cx="2150315" cy="2008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pic>
        <p:nvPicPr>
          <p:cNvPr id="15" name="Picture 14"/>
          <p:cNvPicPr>
            <a:picLocks noChangeAspect="1"/>
          </p:cNvPicPr>
          <p:nvPr/>
        </p:nvPicPr>
        <p:blipFill>
          <a:blip r:embed="rId7">
            <a:extLst>
              <a:ext uri="{BEBA8EAE-BF5A-486C-A8C5-ECC9F3942E4B}">
                <a14:imgProps xmlns:a14="http://schemas.microsoft.com/office/drawing/2010/main">
                  <a14:imgLayer r:embed="rId8">
                    <a14:imgEffect>
                      <a14:backgroundRemoval t="0" b="100000" l="0" r="98649"/>
                    </a14:imgEffect>
                  </a14:imgLayer>
                </a14:imgProps>
              </a:ext>
              <a:ext uri="{28A0092B-C50C-407E-A947-70E740481C1C}">
                <a14:useLocalDpi xmlns:a14="http://schemas.microsoft.com/office/drawing/2010/main" val="0"/>
              </a:ext>
            </a:extLst>
          </a:blip>
          <a:stretch>
            <a:fillRect/>
          </a:stretch>
        </p:blipFill>
        <p:spPr>
          <a:xfrm>
            <a:off x="0" y="0"/>
            <a:ext cx="1262130" cy="1084574"/>
          </a:xfrm>
          <a:prstGeom prst="rect">
            <a:avLst/>
          </a:prstGeom>
        </p:spPr>
      </p:pic>
    </p:spTree>
    <p:extLst>
      <p:ext uri="{BB962C8B-B14F-4D97-AF65-F5344CB8AC3E}">
        <p14:creationId xmlns:p14="http://schemas.microsoft.com/office/powerpoint/2010/main" val="40706412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12192000" cy="6858000"/>
          </a:xfrm>
          <a:prstGeom prst="frame">
            <a:avLst>
              <a:gd name="adj1" fmla="val 3098"/>
            </a:avLst>
          </a:prstGeom>
          <a:solidFill>
            <a:schemeClr val="accent4">
              <a:lumMod val="40000"/>
              <a:lumOff val="60000"/>
            </a:schemeClr>
          </a:solidFill>
          <a:ln>
            <a:noFill/>
          </a:ln>
          <a:effectLst>
            <a:outerShdw blurRad="63500" dist="63500" dir="3600000" sx="101000" sy="101000" algn="ctr" rotWithShape="0">
              <a:srgbClr val="000000">
                <a:alpha val="4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1059976" y="1719618"/>
            <a:ext cx="10072048" cy="2246769"/>
          </a:xfrm>
          <a:prstGeom prst="rect">
            <a:avLst/>
          </a:prstGeom>
          <a:solidFill>
            <a:schemeClr val="bg1"/>
          </a:solidFill>
        </p:spPr>
        <p:txBody>
          <a:bodyPr wrap="square" rtlCol="0">
            <a:spAutoFit/>
          </a:bodyPr>
          <a:lstStyle/>
          <a:p>
            <a:r>
              <a:rPr lang="en-US" sz="2800" dirty="0" smtClean="0">
                <a:latin typeface="NikoshBAN" panose="02000000000000000000" pitchFamily="2" charset="0"/>
                <a:cs typeface="NikoshBAN" panose="02000000000000000000" pitchFamily="2" charset="0"/>
              </a:rPr>
              <a:t>১ . ‘</a:t>
            </a:r>
            <a:r>
              <a:rPr lang="en-US" sz="2800" dirty="0" err="1" smtClean="0">
                <a:latin typeface="NikoshBAN" panose="02000000000000000000" pitchFamily="2" charset="0"/>
                <a:cs typeface="NikoshBAN" panose="02000000000000000000" pitchFamily="2" charset="0"/>
              </a:rPr>
              <a:t>বোবাকাহিনী</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জাতীয়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রচনা</a:t>
            </a:r>
            <a:r>
              <a:rPr lang="en-US" sz="2800" dirty="0" smtClean="0">
                <a:latin typeface="NikoshBAN" panose="02000000000000000000" pitchFamily="2" charset="0"/>
                <a:cs typeface="NikoshBAN" panose="02000000000000000000" pitchFamily="2" charset="0"/>
              </a:rPr>
              <a:t> ?</a:t>
            </a:r>
          </a:p>
          <a:p>
            <a:r>
              <a:rPr lang="en-US" sz="2800" dirty="0" smtClean="0">
                <a:latin typeface="NikoshBAN" panose="02000000000000000000" pitchFamily="2" charset="0"/>
                <a:cs typeface="NikoshBAN" panose="02000000000000000000" pitchFamily="2" charset="0"/>
              </a:rPr>
              <a:t>২. </a:t>
            </a:r>
            <a:r>
              <a:rPr lang="en-US" sz="2800" dirty="0" err="1" smtClean="0">
                <a:latin typeface="NikoshBAN" panose="02000000000000000000" pitchFamily="2" charset="0"/>
                <a:cs typeface="NikoshBAN" panose="02000000000000000000" pitchFamily="2" charset="0"/>
              </a:rPr>
              <a:t>কবি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জন্মগ্রহণ</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করেন</a:t>
            </a:r>
            <a:r>
              <a:rPr lang="en-US" sz="2800" dirty="0" smtClean="0">
                <a:latin typeface="NikoshBAN" panose="02000000000000000000" pitchFamily="2" charset="0"/>
                <a:cs typeface="NikoshBAN" panose="02000000000000000000" pitchFamily="2" charset="0"/>
              </a:rPr>
              <a:t> ?</a:t>
            </a:r>
          </a:p>
          <a:p>
            <a:r>
              <a:rPr lang="en-US" sz="2800" dirty="0" smtClean="0">
                <a:latin typeface="NikoshBAN" panose="02000000000000000000" pitchFamily="2" charset="0"/>
                <a:cs typeface="NikoshBAN" panose="02000000000000000000" pitchFamily="2" charset="0"/>
              </a:rPr>
              <a:t>৩. শ্রাবণ বঙ্গাব্দের </a:t>
            </a:r>
            <a:r>
              <a:rPr lang="en-US" sz="2800" dirty="0" err="1" smtClean="0">
                <a:latin typeface="NikoshBAN" panose="02000000000000000000" pitchFamily="2" charset="0"/>
                <a:cs typeface="NikoshBAN" panose="02000000000000000000" pitchFamily="2" charset="0"/>
              </a:rPr>
              <a:t>কততম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মাস</a:t>
            </a:r>
            <a:r>
              <a:rPr lang="en-US" sz="2800" dirty="0" smtClean="0">
                <a:latin typeface="NikoshBAN" panose="02000000000000000000" pitchFamily="2" charset="0"/>
                <a:cs typeface="NikoshBAN" panose="02000000000000000000" pitchFamily="2" charset="0"/>
              </a:rPr>
              <a:t>?</a:t>
            </a:r>
          </a:p>
          <a:p>
            <a:r>
              <a:rPr lang="en-US" sz="2800" dirty="0" smtClean="0">
                <a:latin typeface="NikoshBAN" panose="02000000000000000000" pitchFamily="2" charset="0"/>
                <a:cs typeface="NikoshBAN" panose="02000000000000000000" pitchFamily="2" charset="0"/>
              </a:rPr>
              <a:t>৪. কালো দাত  </a:t>
            </a:r>
            <a:r>
              <a:rPr lang="en-US" sz="2800" dirty="0" err="1" smtClean="0">
                <a:latin typeface="NikoshBAN" panose="02000000000000000000" pitchFamily="2" charset="0"/>
                <a:cs typeface="NikoshBAN" panose="02000000000000000000" pitchFamily="2" charset="0"/>
              </a:rPr>
              <a:t>কী</a:t>
            </a:r>
            <a:r>
              <a:rPr lang="en-US" sz="2800" dirty="0" smtClean="0">
                <a:latin typeface="NikoshBAN" panose="02000000000000000000" pitchFamily="2" charset="0"/>
                <a:cs typeface="NikoshBAN" panose="02000000000000000000" pitchFamily="2" charset="0"/>
              </a:rPr>
              <a:t> ?</a:t>
            </a:r>
          </a:p>
          <a:p>
            <a:r>
              <a:rPr lang="en-US" sz="2800" dirty="0" smtClean="0">
                <a:latin typeface="NikoshBAN" panose="02000000000000000000" pitchFamily="2" charset="0"/>
                <a:cs typeface="NikoshBAN" panose="02000000000000000000" pitchFamily="2" charset="0"/>
              </a:rPr>
              <a:t>৫. </a:t>
            </a:r>
            <a:r>
              <a:rPr lang="en-US" sz="2800" dirty="0" err="1" smtClean="0">
                <a:latin typeface="NikoshBAN" panose="02000000000000000000" pitchFamily="2" charset="0"/>
                <a:cs typeface="NikoshBAN" panose="02000000000000000000" pitchFamily="2" charset="0"/>
              </a:rPr>
              <a:t>কবির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পেশা</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ছিল</a:t>
            </a:r>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11" name="TextBox 10"/>
          <p:cNvSpPr txBox="1"/>
          <p:nvPr/>
        </p:nvSpPr>
        <p:spPr>
          <a:xfrm>
            <a:off x="1999397" y="3966387"/>
            <a:ext cx="8193206" cy="2246769"/>
          </a:xfrm>
          <a:prstGeom prst="rect">
            <a:avLst/>
          </a:prstGeom>
          <a:solidFill>
            <a:schemeClr val="bg1"/>
          </a:solidFill>
        </p:spPr>
        <p:txBody>
          <a:bodyPr wrap="square" rtlCol="0">
            <a:spAutoFit/>
          </a:bodyPr>
          <a:lstStyle/>
          <a:p>
            <a:r>
              <a:rPr lang="en-US" sz="2800" dirty="0" smtClean="0">
                <a:latin typeface="NikoshBAN" panose="02000000000000000000" pitchFamily="2" charset="0"/>
                <a:cs typeface="NikoshBAN" panose="02000000000000000000" pitchFamily="2" charset="0"/>
              </a:rPr>
              <a:t>১ . </a:t>
            </a:r>
            <a:r>
              <a:rPr lang="en-US" sz="2800" dirty="0" err="1" smtClean="0">
                <a:latin typeface="NikoshBAN" panose="02000000000000000000" pitchFamily="2" charset="0"/>
                <a:cs typeface="NikoshBAN" panose="02000000000000000000" pitchFamily="2" charset="0"/>
              </a:rPr>
              <a:t>উপন্যাস</a:t>
            </a:r>
            <a:endParaRPr lang="en-US" sz="2800" dirty="0" smtClean="0">
              <a:latin typeface="NikoshBAN" panose="02000000000000000000" pitchFamily="2" charset="0"/>
              <a:cs typeface="NikoshBAN" panose="02000000000000000000" pitchFamily="2" charset="0"/>
            </a:endParaRPr>
          </a:p>
          <a:p>
            <a:r>
              <a:rPr lang="en-US" sz="2800" dirty="0" smtClean="0">
                <a:latin typeface="NikoshBAN" panose="02000000000000000000" pitchFamily="2" charset="0"/>
                <a:cs typeface="NikoshBAN" panose="02000000000000000000" pitchFamily="2" charset="0"/>
              </a:rPr>
              <a:t>২. ১৯০৩ </a:t>
            </a:r>
            <a:r>
              <a:rPr lang="en-US" sz="2800" dirty="0" err="1" smtClean="0">
                <a:latin typeface="NikoshBAN" panose="02000000000000000000" pitchFamily="2" charset="0"/>
                <a:cs typeface="NikoshBAN" panose="02000000000000000000" pitchFamily="2" charset="0"/>
              </a:rPr>
              <a:t>সালে</a:t>
            </a:r>
            <a:endParaRPr lang="en-US" sz="2800" dirty="0" smtClean="0">
              <a:latin typeface="NikoshBAN" panose="02000000000000000000" pitchFamily="2" charset="0"/>
              <a:cs typeface="NikoshBAN" panose="02000000000000000000" pitchFamily="2" charset="0"/>
            </a:endParaRPr>
          </a:p>
          <a:p>
            <a:r>
              <a:rPr lang="en-US" sz="2800" dirty="0" smtClean="0">
                <a:latin typeface="NikoshBAN" panose="02000000000000000000" pitchFamily="2" charset="0"/>
                <a:cs typeface="NikoshBAN" panose="02000000000000000000" pitchFamily="2" charset="0"/>
              </a:rPr>
              <a:t>৩. </a:t>
            </a:r>
            <a:r>
              <a:rPr lang="en-US" sz="2800" dirty="0" err="1" smtClean="0">
                <a:latin typeface="NikoshBAN" panose="02000000000000000000" pitchFamily="2" charset="0"/>
                <a:cs typeface="NikoshBAN" panose="02000000000000000000" pitchFamily="2" charset="0"/>
              </a:rPr>
              <a:t>চতুর্থ</a:t>
            </a:r>
            <a:endParaRPr lang="en-US" sz="2800" dirty="0" smtClean="0">
              <a:latin typeface="NikoshBAN" panose="02000000000000000000" pitchFamily="2" charset="0"/>
              <a:cs typeface="NikoshBAN" panose="02000000000000000000" pitchFamily="2" charset="0"/>
            </a:endParaRPr>
          </a:p>
          <a:p>
            <a:r>
              <a:rPr lang="en-US" sz="2800" dirty="0" smtClean="0">
                <a:latin typeface="NikoshBAN" panose="02000000000000000000" pitchFamily="2" charset="0"/>
                <a:cs typeface="NikoshBAN" panose="02000000000000000000" pitchFamily="2" charset="0"/>
              </a:rPr>
              <a:t>৪. দোয়াত</a:t>
            </a:r>
          </a:p>
          <a:p>
            <a:r>
              <a:rPr lang="en-US" sz="2800" dirty="0" smtClean="0">
                <a:latin typeface="NikoshBAN" panose="02000000000000000000" pitchFamily="2" charset="0"/>
                <a:cs typeface="NikoshBAN" panose="02000000000000000000" pitchFamily="2" charset="0"/>
              </a:rPr>
              <a:t>৫. </a:t>
            </a:r>
            <a:r>
              <a:rPr lang="en-US" sz="2800" dirty="0" err="1" smtClean="0">
                <a:latin typeface="NikoshBAN" panose="02000000000000000000" pitchFamily="2" charset="0"/>
                <a:cs typeface="NikoshBAN" panose="02000000000000000000" pitchFamily="2" charset="0"/>
              </a:rPr>
              <a:t>অধ্যাপনা</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সরকারি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চাকুরি</a:t>
            </a:r>
            <a:endParaRPr lang="en-US" sz="2800" dirty="0">
              <a:latin typeface="NikoshBAN" panose="02000000000000000000" pitchFamily="2" charset="0"/>
              <a:cs typeface="NikoshBAN" panose="02000000000000000000" pitchFamily="2" charset="0"/>
            </a:endParaRPr>
          </a:p>
        </p:txBody>
      </p:sp>
      <p:sp>
        <p:nvSpPr>
          <p:cNvPr id="5" name="Oval 4"/>
          <p:cNvSpPr/>
          <p:nvPr/>
        </p:nvSpPr>
        <p:spPr>
          <a:xfrm>
            <a:off x="8174624" y="5089771"/>
            <a:ext cx="1910686" cy="10781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FF00"/>
                </a:solidFill>
                <a:latin typeface="NikoshBAN" panose="02000000000000000000" pitchFamily="2" charset="0"/>
                <a:cs typeface="NikoshBAN" panose="02000000000000000000" pitchFamily="2" charset="0"/>
              </a:rPr>
              <a:t>সমাধান</a:t>
            </a:r>
            <a:endParaRPr lang="en-US" sz="3600" dirty="0">
              <a:solidFill>
                <a:srgbClr val="FFFF00"/>
              </a:solidFill>
              <a:latin typeface="NikoshBAN" panose="02000000000000000000" pitchFamily="2" charset="0"/>
              <a:cs typeface="NikoshBAN" panose="02000000000000000000" pitchFamily="2" charset="0"/>
            </a:endParaRPr>
          </a:p>
        </p:txBody>
      </p:sp>
      <p:grpSp>
        <p:nvGrpSpPr>
          <p:cNvPr id="7" name="Group 6"/>
          <p:cNvGrpSpPr/>
          <p:nvPr/>
        </p:nvGrpSpPr>
        <p:grpSpPr>
          <a:xfrm>
            <a:off x="1842447" y="26892"/>
            <a:ext cx="8434318" cy="1682518"/>
            <a:chOff x="1023582" y="109182"/>
            <a:chExt cx="8434318" cy="1682518"/>
          </a:xfrm>
        </p:grpSpPr>
        <p:sp>
          <p:nvSpPr>
            <p:cNvPr id="3" name="Rectangle 2"/>
            <p:cNvSpPr/>
            <p:nvPr/>
          </p:nvSpPr>
          <p:spPr>
            <a:xfrm>
              <a:off x="3119043" y="398770"/>
              <a:ext cx="5285199"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একক</a:t>
              </a:r>
              <a:r>
                <a:rPr lang="en-US" sz="3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কাজ</a:t>
              </a:r>
              <a:endParaRPr lang="en-US"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582" y="109182"/>
              <a:ext cx="1651379" cy="1610436"/>
            </a:xfrm>
            <a:prstGeom prst="rect">
              <a:avLst/>
            </a:prstGeom>
          </p:spPr>
        </p:pic>
        <p:sp>
          <p:nvSpPr>
            <p:cNvPr id="8" name="Minus 7"/>
            <p:cNvSpPr/>
            <p:nvPr/>
          </p:nvSpPr>
          <p:spPr>
            <a:xfrm>
              <a:off x="2169994" y="1032590"/>
              <a:ext cx="7287906" cy="759110"/>
            </a:xfrm>
            <a:prstGeom prst="mathMinu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3">
            <a:extLst>
              <a:ext uri="{BEBA8EAE-BF5A-486C-A8C5-ECC9F3942E4B}">
                <a14:imgProps xmlns:a14="http://schemas.microsoft.com/office/drawing/2010/main">
                  <a14:imgLayer r:embed="rId4">
                    <a14:imgEffect>
                      <a14:backgroundRemoval t="0" b="100000" l="0" r="98649"/>
                    </a14:imgEffect>
                  </a14:imgLayer>
                </a14:imgProps>
              </a:ext>
              <a:ext uri="{28A0092B-C50C-407E-A947-70E740481C1C}">
                <a14:useLocalDpi xmlns:a14="http://schemas.microsoft.com/office/drawing/2010/main" val="0"/>
              </a:ext>
            </a:extLst>
          </a:blip>
          <a:stretch>
            <a:fillRect/>
          </a:stretch>
        </p:blipFill>
        <p:spPr>
          <a:xfrm>
            <a:off x="243547" y="206393"/>
            <a:ext cx="1598900" cy="1430936"/>
          </a:xfrm>
          <a:prstGeom prst="rect">
            <a:avLst/>
          </a:prstGeom>
        </p:spPr>
      </p:pic>
    </p:spTree>
    <p:extLst>
      <p:ext uri="{BB962C8B-B14F-4D97-AF65-F5344CB8AC3E}">
        <p14:creationId xmlns:p14="http://schemas.microsoft.com/office/powerpoint/2010/main" val="42614862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200" fill="hold">
                                          <p:stCondLst>
                                            <p:cond delay="0"/>
                                          </p:stCondLst>
                                        </p:cTn>
                                        <p:tgtEl>
                                          <p:spTgt spid="7"/>
                                        </p:tgtEl>
                                        <p:attrNameLst>
                                          <p:attrName>r</p:attrName>
                                        </p:attrNameLst>
                                      </p:cBhvr>
                                    </p:animRot>
                                    <p:animRot by="-240000">
                                      <p:cBhvr>
                                        <p:cTn id="7" dur="400" fill="hold">
                                          <p:stCondLst>
                                            <p:cond delay="400"/>
                                          </p:stCondLst>
                                        </p:cTn>
                                        <p:tgtEl>
                                          <p:spTgt spid="7"/>
                                        </p:tgtEl>
                                        <p:attrNameLst>
                                          <p:attrName>r</p:attrName>
                                        </p:attrNameLst>
                                      </p:cBhvr>
                                    </p:animRot>
                                    <p:animRot by="240000">
                                      <p:cBhvr>
                                        <p:cTn id="8" dur="400" fill="hold">
                                          <p:stCondLst>
                                            <p:cond delay="800"/>
                                          </p:stCondLst>
                                        </p:cTn>
                                        <p:tgtEl>
                                          <p:spTgt spid="7"/>
                                        </p:tgtEl>
                                        <p:attrNameLst>
                                          <p:attrName>r</p:attrName>
                                        </p:attrNameLst>
                                      </p:cBhvr>
                                    </p:animRot>
                                    <p:animRot by="-240000">
                                      <p:cBhvr>
                                        <p:cTn id="9" dur="400" fill="hold">
                                          <p:stCondLst>
                                            <p:cond delay="1200"/>
                                          </p:stCondLst>
                                        </p:cTn>
                                        <p:tgtEl>
                                          <p:spTgt spid="7"/>
                                        </p:tgtEl>
                                        <p:attrNameLst>
                                          <p:attrName>r</p:attrName>
                                        </p:attrNameLst>
                                      </p:cBhvr>
                                    </p:animRot>
                                    <p:animRot by="120000">
                                      <p:cBhvr>
                                        <p:cTn id="10" dur="400" fill="hold">
                                          <p:stCondLst>
                                            <p:cond delay="16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iterate type="lt">
                                    <p:tmPct val="10000"/>
                                  </p:iterate>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style.rotation</p:attrName>
                                        </p:attrNameLst>
                                      </p:cBhvr>
                                      <p:tavLst>
                                        <p:tav tm="0">
                                          <p:val>
                                            <p:fltVal val="720"/>
                                          </p:val>
                                        </p:tav>
                                        <p:tav tm="100000">
                                          <p:val>
                                            <p:fltVal val="0"/>
                                          </p:val>
                                        </p:tav>
                                      </p:tavLst>
                                    </p:anim>
                                    <p:anim calcmode="lin" valueType="num">
                                      <p:cBhvr>
                                        <p:cTn id="17"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2">
                                            <p:txEl>
                                              <p:pRg st="0" end="0"/>
                                            </p:txEl>
                                          </p:spTgt>
                                        </p:tgtEl>
                                        <p:attrNameLst>
                                          <p:attrName>ppt_w</p:attrName>
                                        </p:attrNameLst>
                                      </p:cBhvr>
                                      <p:tavLst>
                                        <p:tav tm="0">
                                          <p:val>
                                            <p:fltVal val="0"/>
                                          </p:val>
                                        </p:tav>
                                        <p:tav tm="100000">
                                          <p:val>
                                            <p:strVal val="#ppt_w"/>
                                          </p:val>
                                        </p:tav>
                                      </p:tavLst>
                                    </p:anim>
                                  </p:childTnLst>
                                </p:cTn>
                              </p:par>
                              <p:par>
                                <p:cTn id="19" presetID="35" presetClass="entr" presetSubtype="0" fill="hold" nodeType="withEffect">
                                  <p:stCondLst>
                                    <p:cond delay="0"/>
                                  </p:stCondLst>
                                  <p:iterate type="lt">
                                    <p:tmPct val="10000"/>
                                  </p:iterate>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style.rotation</p:attrName>
                                        </p:attrNameLst>
                                      </p:cBhvr>
                                      <p:tavLst>
                                        <p:tav tm="0">
                                          <p:val>
                                            <p:fltVal val="720"/>
                                          </p:val>
                                        </p:tav>
                                        <p:tav tm="100000">
                                          <p:val>
                                            <p:fltVal val="0"/>
                                          </p:val>
                                        </p:tav>
                                      </p:tavLst>
                                    </p:anim>
                                    <p:anim calcmode="lin" valueType="num">
                                      <p:cBhvr>
                                        <p:cTn id="23"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2">
                                            <p:txEl>
                                              <p:pRg st="1" end="1"/>
                                            </p:txEl>
                                          </p:spTgt>
                                        </p:tgtEl>
                                        <p:attrNameLst>
                                          <p:attrName>ppt_w</p:attrName>
                                        </p:attrNameLst>
                                      </p:cBhvr>
                                      <p:tavLst>
                                        <p:tav tm="0">
                                          <p:val>
                                            <p:fltVal val="0"/>
                                          </p:val>
                                        </p:tav>
                                        <p:tav tm="100000">
                                          <p:val>
                                            <p:strVal val="#ppt_w"/>
                                          </p:val>
                                        </p:tav>
                                      </p:tavLst>
                                    </p:anim>
                                  </p:childTnLst>
                                </p:cTn>
                              </p:par>
                              <p:par>
                                <p:cTn id="25" presetID="35" presetClass="entr" presetSubtype="0" fill="hold" nodeType="withEffect">
                                  <p:stCondLst>
                                    <p:cond delay="0"/>
                                  </p:stCondLst>
                                  <p:iterate type="lt">
                                    <p:tmPct val="10000"/>
                                  </p:iterate>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style.rotation</p:attrName>
                                        </p:attrNameLst>
                                      </p:cBhvr>
                                      <p:tavLst>
                                        <p:tav tm="0">
                                          <p:val>
                                            <p:fltVal val="720"/>
                                          </p:val>
                                        </p:tav>
                                        <p:tav tm="100000">
                                          <p:val>
                                            <p:fltVal val="0"/>
                                          </p:val>
                                        </p:tav>
                                      </p:tavLst>
                                    </p:anim>
                                    <p:anim calcmode="lin" valueType="num">
                                      <p:cBhvr>
                                        <p:cTn id="29"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2">
                                            <p:txEl>
                                              <p:pRg st="2" end="2"/>
                                            </p:txEl>
                                          </p:spTgt>
                                        </p:tgtEl>
                                        <p:attrNameLst>
                                          <p:attrName>ppt_w</p:attrName>
                                        </p:attrNameLst>
                                      </p:cBhvr>
                                      <p:tavLst>
                                        <p:tav tm="0">
                                          <p:val>
                                            <p:fltVal val="0"/>
                                          </p:val>
                                        </p:tav>
                                        <p:tav tm="100000">
                                          <p:val>
                                            <p:strVal val="#ppt_w"/>
                                          </p:val>
                                        </p:tav>
                                      </p:tavLst>
                                    </p:anim>
                                  </p:childTnLst>
                                </p:cTn>
                              </p:par>
                              <p:par>
                                <p:cTn id="31" presetID="35" presetClass="entr" presetSubtype="0" fill="hold" nodeType="withEffect">
                                  <p:stCondLst>
                                    <p:cond delay="0"/>
                                  </p:stCondLst>
                                  <p:iterate type="lt">
                                    <p:tmPct val="10000"/>
                                  </p:iterate>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style.rotation</p:attrName>
                                        </p:attrNameLst>
                                      </p:cBhvr>
                                      <p:tavLst>
                                        <p:tav tm="0">
                                          <p:val>
                                            <p:fltVal val="720"/>
                                          </p:val>
                                        </p:tav>
                                        <p:tav tm="100000">
                                          <p:val>
                                            <p:fltVal val="0"/>
                                          </p:val>
                                        </p:tav>
                                      </p:tavLst>
                                    </p:anim>
                                    <p:anim calcmode="lin" valueType="num">
                                      <p:cBhvr>
                                        <p:cTn id="35"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6" dur="1000" fill="hold"/>
                                        <p:tgtEl>
                                          <p:spTgt spid="2">
                                            <p:txEl>
                                              <p:pRg st="3" end="3"/>
                                            </p:txEl>
                                          </p:spTgt>
                                        </p:tgtEl>
                                        <p:attrNameLst>
                                          <p:attrName>ppt_w</p:attrName>
                                        </p:attrNameLst>
                                      </p:cBhvr>
                                      <p:tavLst>
                                        <p:tav tm="0">
                                          <p:val>
                                            <p:fltVal val="0"/>
                                          </p:val>
                                        </p:tav>
                                        <p:tav tm="100000">
                                          <p:val>
                                            <p:strVal val="#ppt_w"/>
                                          </p:val>
                                        </p:tav>
                                      </p:tavLst>
                                    </p:anim>
                                  </p:childTnLst>
                                </p:cTn>
                              </p:par>
                              <p:par>
                                <p:cTn id="37" presetID="35" presetClass="entr" presetSubtype="0" fill="hold" nodeType="withEffect">
                                  <p:stCondLst>
                                    <p:cond delay="0"/>
                                  </p:stCondLst>
                                  <p:iterate type="lt">
                                    <p:tmPct val="10000"/>
                                  </p:iterate>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1000"/>
                                        <p:tgtEl>
                                          <p:spTgt spid="2">
                                            <p:txEl>
                                              <p:pRg st="4" end="4"/>
                                            </p:txEl>
                                          </p:spTgt>
                                        </p:tgtEl>
                                      </p:cBhvr>
                                    </p:animEffect>
                                    <p:anim calcmode="lin" valueType="num">
                                      <p:cBhvr>
                                        <p:cTn id="40" dur="1000" fill="hold"/>
                                        <p:tgtEl>
                                          <p:spTgt spid="2">
                                            <p:txEl>
                                              <p:pRg st="4" end="4"/>
                                            </p:txEl>
                                          </p:spTgt>
                                        </p:tgtEl>
                                        <p:attrNameLst>
                                          <p:attrName>style.rotation</p:attrName>
                                        </p:attrNameLst>
                                      </p:cBhvr>
                                      <p:tavLst>
                                        <p:tav tm="0">
                                          <p:val>
                                            <p:fltVal val="720"/>
                                          </p:val>
                                        </p:tav>
                                        <p:tav tm="100000">
                                          <p:val>
                                            <p:fltVal val="0"/>
                                          </p:val>
                                        </p:tav>
                                      </p:tavLst>
                                    </p:anim>
                                    <p:anim calcmode="lin" valueType="num">
                                      <p:cBhvr>
                                        <p:cTn id="41"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2" dur="1000" fill="hold"/>
                                        <p:tgtEl>
                                          <p:spTgt spid="2">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circle(in)">
                                      <p:cBhvr>
                                        <p:cTn id="47" dur="20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5" presetClass="entr" presetSubtype="0" fill="hold" nodeType="clickEffect">
                                  <p:stCondLst>
                                    <p:cond delay="0"/>
                                  </p:stCondLst>
                                  <p:iterate type="lt">
                                    <p:tmPct val="10000"/>
                                  </p:iterate>
                                  <p:childTnLst>
                                    <p:set>
                                      <p:cBhvr>
                                        <p:cTn id="51" dur="1" fill="hold">
                                          <p:stCondLst>
                                            <p:cond delay="0"/>
                                          </p:stCondLst>
                                        </p:cTn>
                                        <p:tgtEl>
                                          <p:spTgt spid="11">
                                            <p:txEl>
                                              <p:pRg st="0" end="0"/>
                                            </p:txEl>
                                          </p:spTgt>
                                        </p:tgtEl>
                                        <p:attrNameLst>
                                          <p:attrName>style.visibility</p:attrName>
                                        </p:attrNameLst>
                                      </p:cBhvr>
                                      <p:to>
                                        <p:strVal val="visible"/>
                                      </p:to>
                                    </p:set>
                                    <p:anim calcmode="lin" valueType="num">
                                      <p:cBhvr>
                                        <p:cTn id="52"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53"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54" dur="1000" fill="hold"/>
                                        <p:tgtEl>
                                          <p:spTgt spid="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11">
                                            <p:txEl>
                                              <p:pRg st="0" end="0"/>
                                            </p:txEl>
                                          </p:spTgt>
                                        </p:tgtEl>
                                        <p:attrNameLst>
                                          <p:attrName>ppt_y</p:attrName>
                                        </p:attrNameLst>
                                      </p:cBhvr>
                                      <p:tavLst>
                                        <p:tav tm="0" fmla="#ppt_y+(sin(-2*pi*(1-$))*-#ppt_x+cos(-2*pi*(1-$))*(1-#ppt_y))*(1-$)">
                                          <p:val>
                                            <p:fltVal val="0"/>
                                          </p:val>
                                        </p:tav>
                                        <p:tav tm="100000">
                                          <p:val>
                                            <p:fltVal val="1"/>
                                          </p:val>
                                        </p:tav>
                                      </p:tavLst>
                                    </p:anim>
                                  </p:childTnLst>
                                </p:cTn>
                              </p:par>
                              <p:par>
                                <p:cTn id="56" presetID="15" presetClass="entr" presetSubtype="0" fill="hold" nodeType="withEffect">
                                  <p:stCondLst>
                                    <p:cond delay="0"/>
                                  </p:stCondLst>
                                  <p:iterate type="lt">
                                    <p:tmPct val="10000"/>
                                  </p:iterate>
                                  <p:childTnLst>
                                    <p:set>
                                      <p:cBhvr>
                                        <p:cTn id="57" dur="1" fill="hold">
                                          <p:stCondLst>
                                            <p:cond delay="0"/>
                                          </p:stCondLst>
                                        </p:cTn>
                                        <p:tgtEl>
                                          <p:spTgt spid="11">
                                            <p:txEl>
                                              <p:pRg st="1" end="1"/>
                                            </p:txEl>
                                          </p:spTgt>
                                        </p:tgtEl>
                                        <p:attrNameLst>
                                          <p:attrName>style.visibility</p:attrName>
                                        </p:attrNameLst>
                                      </p:cBhvr>
                                      <p:to>
                                        <p:strVal val="visible"/>
                                      </p:to>
                                    </p:set>
                                    <p:anim calcmode="lin" valueType="num">
                                      <p:cBhvr>
                                        <p:cTn id="58"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59" dur="1000" fill="hold"/>
                                        <p:tgtEl>
                                          <p:spTgt spid="11">
                                            <p:txEl>
                                              <p:pRg st="1" end="1"/>
                                            </p:txEl>
                                          </p:spTgt>
                                        </p:tgtEl>
                                        <p:attrNameLst>
                                          <p:attrName>ppt_h</p:attrName>
                                        </p:attrNameLst>
                                      </p:cBhvr>
                                      <p:tavLst>
                                        <p:tav tm="0">
                                          <p:val>
                                            <p:fltVal val="0"/>
                                          </p:val>
                                        </p:tav>
                                        <p:tav tm="100000">
                                          <p:val>
                                            <p:strVal val="#ppt_h"/>
                                          </p:val>
                                        </p:tav>
                                      </p:tavLst>
                                    </p:anim>
                                    <p:anim calcmode="lin" valueType="num">
                                      <p:cBhvr>
                                        <p:cTn id="60" dur="1000" fill="hold"/>
                                        <p:tgtEl>
                                          <p:spTgt spid="1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1">
                                            <p:txEl>
                                              <p:pRg st="1" end="1"/>
                                            </p:txEl>
                                          </p:spTgt>
                                        </p:tgtEl>
                                        <p:attrNameLst>
                                          <p:attrName>ppt_y</p:attrName>
                                        </p:attrNameLst>
                                      </p:cBhvr>
                                      <p:tavLst>
                                        <p:tav tm="0" fmla="#ppt_y+(sin(-2*pi*(1-$))*-#ppt_x+cos(-2*pi*(1-$))*(1-#ppt_y))*(1-$)">
                                          <p:val>
                                            <p:fltVal val="0"/>
                                          </p:val>
                                        </p:tav>
                                        <p:tav tm="100000">
                                          <p:val>
                                            <p:fltVal val="1"/>
                                          </p:val>
                                        </p:tav>
                                      </p:tavLst>
                                    </p:anim>
                                  </p:childTnLst>
                                </p:cTn>
                              </p:par>
                              <p:par>
                                <p:cTn id="62" presetID="15" presetClass="entr" presetSubtype="0" fill="hold" nodeType="withEffect">
                                  <p:stCondLst>
                                    <p:cond delay="0"/>
                                  </p:stCondLst>
                                  <p:iterate type="lt">
                                    <p:tmPct val="10000"/>
                                  </p:iterate>
                                  <p:childTnLst>
                                    <p:set>
                                      <p:cBhvr>
                                        <p:cTn id="63" dur="1" fill="hold">
                                          <p:stCondLst>
                                            <p:cond delay="0"/>
                                          </p:stCondLst>
                                        </p:cTn>
                                        <p:tgtEl>
                                          <p:spTgt spid="11">
                                            <p:txEl>
                                              <p:pRg st="2" end="2"/>
                                            </p:txEl>
                                          </p:spTgt>
                                        </p:tgtEl>
                                        <p:attrNameLst>
                                          <p:attrName>style.visibility</p:attrName>
                                        </p:attrNameLst>
                                      </p:cBhvr>
                                      <p:to>
                                        <p:strVal val="visible"/>
                                      </p:to>
                                    </p:set>
                                    <p:anim calcmode="lin" valueType="num">
                                      <p:cBhvr>
                                        <p:cTn id="64"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65"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66"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67"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par>
                                <p:cTn id="68" presetID="15" presetClass="entr" presetSubtype="0" fill="hold" nodeType="withEffect">
                                  <p:stCondLst>
                                    <p:cond delay="0"/>
                                  </p:stCondLst>
                                  <p:iterate type="lt">
                                    <p:tmPct val="10000"/>
                                  </p:iterate>
                                  <p:childTnLst>
                                    <p:set>
                                      <p:cBhvr>
                                        <p:cTn id="69" dur="1" fill="hold">
                                          <p:stCondLst>
                                            <p:cond delay="0"/>
                                          </p:stCondLst>
                                        </p:cTn>
                                        <p:tgtEl>
                                          <p:spTgt spid="11">
                                            <p:txEl>
                                              <p:pRg st="3" end="3"/>
                                            </p:txEl>
                                          </p:spTgt>
                                        </p:tgtEl>
                                        <p:attrNameLst>
                                          <p:attrName>style.visibility</p:attrName>
                                        </p:attrNameLst>
                                      </p:cBhvr>
                                      <p:to>
                                        <p:strVal val="visible"/>
                                      </p:to>
                                    </p:set>
                                    <p:anim calcmode="lin" valueType="num">
                                      <p:cBhvr>
                                        <p:cTn id="70" dur="10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71" dur="1000" fill="hold"/>
                                        <p:tgtEl>
                                          <p:spTgt spid="11">
                                            <p:txEl>
                                              <p:pRg st="3" end="3"/>
                                            </p:txEl>
                                          </p:spTgt>
                                        </p:tgtEl>
                                        <p:attrNameLst>
                                          <p:attrName>ppt_h</p:attrName>
                                        </p:attrNameLst>
                                      </p:cBhvr>
                                      <p:tavLst>
                                        <p:tav tm="0">
                                          <p:val>
                                            <p:fltVal val="0"/>
                                          </p:val>
                                        </p:tav>
                                        <p:tav tm="100000">
                                          <p:val>
                                            <p:strVal val="#ppt_h"/>
                                          </p:val>
                                        </p:tav>
                                      </p:tavLst>
                                    </p:anim>
                                    <p:anim calcmode="lin" valueType="num">
                                      <p:cBhvr>
                                        <p:cTn id="72" dur="1000" fill="hold"/>
                                        <p:tgtEl>
                                          <p:spTgt spid="1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73" dur="1000" fill="hold"/>
                                        <p:tgtEl>
                                          <p:spTgt spid="11">
                                            <p:txEl>
                                              <p:pRg st="3" end="3"/>
                                            </p:txEl>
                                          </p:spTgt>
                                        </p:tgtEl>
                                        <p:attrNameLst>
                                          <p:attrName>ppt_y</p:attrName>
                                        </p:attrNameLst>
                                      </p:cBhvr>
                                      <p:tavLst>
                                        <p:tav tm="0" fmla="#ppt_y+(sin(-2*pi*(1-$))*-#ppt_x+cos(-2*pi*(1-$))*(1-#ppt_y))*(1-$)">
                                          <p:val>
                                            <p:fltVal val="0"/>
                                          </p:val>
                                        </p:tav>
                                        <p:tav tm="100000">
                                          <p:val>
                                            <p:fltVal val="1"/>
                                          </p:val>
                                        </p:tav>
                                      </p:tavLst>
                                    </p:anim>
                                  </p:childTnLst>
                                </p:cTn>
                              </p:par>
                              <p:par>
                                <p:cTn id="74" presetID="15" presetClass="entr" presetSubtype="0" fill="hold" nodeType="withEffect">
                                  <p:stCondLst>
                                    <p:cond delay="0"/>
                                  </p:stCondLst>
                                  <p:iterate type="lt">
                                    <p:tmPct val="10000"/>
                                  </p:iterate>
                                  <p:childTnLst>
                                    <p:set>
                                      <p:cBhvr>
                                        <p:cTn id="75" dur="1" fill="hold">
                                          <p:stCondLst>
                                            <p:cond delay="0"/>
                                          </p:stCondLst>
                                        </p:cTn>
                                        <p:tgtEl>
                                          <p:spTgt spid="11">
                                            <p:txEl>
                                              <p:pRg st="4" end="4"/>
                                            </p:txEl>
                                          </p:spTgt>
                                        </p:tgtEl>
                                        <p:attrNameLst>
                                          <p:attrName>style.visibility</p:attrName>
                                        </p:attrNameLst>
                                      </p:cBhvr>
                                      <p:to>
                                        <p:strVal val="visible"/>
                                      </p:to>
                                    </p:set>
                                    <p:anim calcmode="lin" valueType="num">
                                      <p:cBhvr>
                                        <p:cTn id="76"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77"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78" dur="1000" fill="hold"/>
                                        <p:tgtEl>
                                          <p:spTgt spid="1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79" dur="1000" fill="hold"/>
                                        <p:tgtEl>
                                          <p:spTgt spid="1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4765182" cy="1084575"/>
            <a:chOff x="0" y="0"/>
            <a:chExt cx="4765182" cy="1084575"/>
          </a:xfrm>
          <a:solidFill>
            <a:srgbClr val="6699FF"/>
          </a:solidFill>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0" b="100000" l="0" r="98649"/>
                      </a14:imgEffect>
                    </a14:imgLayer>
                  </a14:imgProps>
                </a:ext>
                <a:ext uri="{28A0092B-C50C-407E-A947-70E740481C1C}">
                  <a14:useLocalDpi xmlns:a14="http://schemas.microsoft.com/office/drawing/2010/main" val="0"/>
                </a:ext>
              </a:extLst>
            </a:blip>
            <a:stretch>
              <a:fillRect/>
            </a:stretch>
          </p:blipFill>
          <p:spPr>
            <a:xfrm>
              <a:off x="0" y="0"/>
              <a:ext cx="1262130" cy="1084574"/>
            </a:xfrm>
            <a:prstGeom prst="rect">
              <a:avLst/>
            </a:prstGeom>
            <a:grpFill/>
          </p:spPr>
        </p:pic>
        <p:sp>
          <p:nvSpPr>
            <p:cNvPr id="3" name="Rectangle 2"/>
            <p:cNvSpPr/>
            <p:nvPr/>
          </p:nvSpPr>
          <p:spPr>
            <a:xfrm>
              <a:off x="1030309" y="1"/>
              <a:ext cx="3734873" cy="10845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আ</a:t>
              </a:r>
              <a:r>
                <a:rPr lang="en-US" sz="3200" dirty="0" err="1" smtClean="0">
                  <a:solidFill>
                    <a:schemeClr val="tx1"/>
                  </a:solidFill>
                  <a:latin typeface="NikoshBAN" panose="02000000000000000000" pitchFamily="2" charset="0"/>
                  <a:cs typeface="NikoshBAN" panose="02000000000000000000" pitchFamily="2" charset="0"/>
                </a:rPr>
                <a:t>দর্শপাঠ</a:t>
              </a:r>
              <a:endParaRPr lang="en-US" sz="3200" dirty="0">
                <a:solidFill>
                  <a:schemeClr val="tx1"/>
                </a:solidFill>
                <a:latin typeface="NikoshBAN" panose="02000000000000000000" pitchFamily="2" charset="0"/>
                <a:cs typeface="NikoshBAN" panose="02000000000000000000" pitchFamily="2" charset="0"/>
              </a:endParaRPr>
            </a:p>
          </p:txBody>
        </p:sp>
      </p:grpSp>
      <p:pic>
        <p:nvPicPr>
          <p:cNvPr id="4" name="Picture 3"/>
          <p:cNvPicPr>
            <a:picLocks noChangeAspect="1"/>
          </p:cNvPicPr>
          <p:nvPr/>
        </p:nvPicPr>
        <p:blipFill rotWithShape="1">
          <a:blip r:embed="rId4">
            <a:duotone>
              <a:prstClr val="black"/>
              <a:schemeClr val="accent2">
                <a:tint val="45000"/>
                <a:satMod val="400000"/>
              </a:schemeClr>
            </a:duotone>
            <a:extLst>
              <a:ext uri="{28A0092B-C50C-407E-A947-70E740481C1C}">
                <a14:useLocalDpi xmlns:a14="http://schemas.microsoft.com/office/drawing/2010/main" val="0"/>
              </a:ext>
            </a:extLst>
          </a:blip>
          <a:srcRect l="13693" b="25045"/>
          <a:stretch/>
        </p:blipFill>
        <p:spPr>
          <a:xfrm>
            <a:off x="4765182" y="-3"/>
            <a:ext cx="6903077" cy="1084574"/>
          </a:xfrm>
          <a:prstGeom prst="rect">
            <a:avLst/>
          </a:prstGeom>
        </p:spPr>
      </p:pic>
      <p:sp>
        <p:nvSpPr>
          <p:cNvPr id="6" name="Rounded Rectangle 5"/>
          <p:cNvSpPr/>
          <p:nvPr/>
        </p:nvSpPr>
        <p:spPr>
          <a:xfrm>
            <a:off x="0" y="1084571"/>
            <a:ext cx="5847008" cy="5251835"/>
          </a:xfrm>
          <a:prstGeom prst="roundRect">
            <a:avLst>
              <a:gd name="adj" fmla="val 857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NikoshBAN" panose="02000000000000000000" pitchFamily="2" charset="0"/>
                <a:cs typeface="NikoshBAN" panose="02000000000000000000" pitchFamily="2" charset="0"/>
              </a:rPr>
              <a:t> </a:t>
            </a:r>
            <a:r>
              <a:rPr lang="as-IN" sz="2400" dirty="0">
                <a:solidFill>
                  <a:schemeClr val="tx1"/>
                </a:solidFill>
                <a:latin typeface="NikoshBAN" panose="02000000000000000000" pitchFamily="2" charset="0"/>
                <a:cs typeface="NikoshBAN" panose="02000000000000000000" pitchFamily="2" charset="0"/>
              </a:rPr>
              <a:t>এই </a:t>
            </a:r>
            <a:r>
              <a:rPr lang="as-IN" sz="2400" dirty="0" smtClean="0">
                <a:solidFill>
                  <a:schemeClr val="tx1"/>
                </a:solidFill>
                <a:latin typeface="NikoshBAN" panose="02000000000000000000" pitchFamily="2" charset="0"/>
                <a:cs typeface="NikoshBAN" panose="02000000000000000000" pitchFamily="2" charset="0"/>
              </a:rPr>
              <a:t>গাঁ</a:t>
            </a:r>
            <a:r>
              <a:rPr lang="en-US" sz="2400" dirty="0" err="1" smtClean="0">
                <a:solidFill>
                  <a:schemeClr val="tx1"/>
                </a:solidFill>
                <a:latin typeface="NikoshBAN" panose="02000000000000000000" pitchFamily="2" charset="0"/>
                <a:cs typeface="NikoshBAN" panose="02000000000000000000" pitchFamily="2" charset="0"/>
              </a:rPr>
              <a:t>য়ে</a:t>
            </a:r>
            <a:r>
              <a:rPr lang="as-IN" sz="2400" dirty="0" smtClean="0">
                <a:solidFill>
                  <a:schemeClr val="tx1"/>
                </a:solidFill>
                <a:latin typeface="NikoshBAN" panose="02000000000000000000" pitchFamily="2" charset="0"/>
                <a:cs typeface="NikoshBAN" panose="02000000000000000000" pitchFamily="2" charset="0"/>
              </a:rPr>
              <a:t>র </a:t>
            </a:r>
            <a:r>
              <a:rPr lang="as-IN" sz="2400" dirty="0">
                <a:solidFill>
                  <a:schemeClr val="tx1"/>
                </a:solidFill>
                <a:latin typeface="NikoshBAN" panose="02000000000000000000" pitchFamily="2" charset="0"/>
                <a:cs typeface="NikoshBAN" panose="02000000000000000000" pitchFamily="2" charset="0"/>
              </a:rPr>
              <a:t>এক চাষার ছেলে লম্বা মাথার চুল,</a:t>
            </a:r>
          </a:p>
          <a:p>
            <a:r>
              <a:rPr lang="as-IN" sz="2400" dirty="0">
                <a:solidFill>
                  <a:schemeClr val="tx1"/>
                </a:solidFill>
                <a:latin typeface="NikoshBAN" panose="02000000000000000000" pitchFamily="2" charset="0"/>
                <a:cs typeface="NikoshBAN" panose="02000000000000000000" pitchFamily="2" charset="0"/>
              </a:rPr>
              <a:t>কালো মুখেই কালো ভ্রমর, কিসের রঙিন ফুল!</a:t>
            </a:r>
          </a:p>
          <a:p>
            <a:r>
              <a:rPr lang="as-IN" sz="2400" dirty="0">
                <a:solidFill>
                  <a:schemeClr val="tx1"/>
                </a:solidFill>
                <a:latin typeface="NikoshBAN" panose="02000000000000000000" pitchFamily="2" charset="0"/>
                <a:cs typeface="NikoshBAN" panose="02000000000000000000" pitchFamily="2" charset="0"/>
              </a:rPr>
              <a:t>কাঁচা ধানের পাতার মত কচি-মুখের </a:t>
            </a:r>
            <a:r>
              <a:rPr lang="as-IN" sz="2400" dirty="0" smtClean="0">
                <a:solidFill>
                  <a:schemeClr val="tx1"/>
                </a:solidFill>
                <a:latin typeface="NikoshBAN" panose="02000000000000000000" pitchFamily="2" charset="0"/>
                <a:cs typeface="NikoshBAN" panose="02000000000000000000" pitchFamily="2" charset="0"/>
              </a:rPr>
              <a:t>মা</a:t>
            </a:r>
            <a:r>
              <a:rPr lang="en-US" sz="2400" dirty="0" err="1" smtClean="0">
                <a:solidFill>
                  <a:schemeClr val="tx1"/>
                </a:solidFill>
                <a:latin typeface="NikoshBAN" panose="02000000000000000000" pitchFamily="2" charset="0"/>
                <a:cs typeface="NikoshBAN" panose="02000000000000000000" pitchFamily="2" charset="0"/>
              </a:rPr>
              <a:t>য়া</a:t>
            </a:r>
            <a:r>
              <a:rPr lang="as-IN" sz="2400" dirty="0" smtClean="0">
                <a:solidFill>
                  <a:schemeClr val="tx1"/>
                </a:solidFill>
                <a:latin typeface="NikoshBAN" panose="02000000000000000000" pitchFamily="2" charset="0"/>
                <a:cs typeface="NikoshBAN" panose="02000000000000000000" pitchFamily="2" charset="0"/>
              </a:rPr>
              <a:t>,</a:t>
            </a:r>
            <a:endParaRPr lang="as-IN" sz="2400" dirty="0">
              <a:solidFill>
                <a:schemeClr val="tx1"/>
              </a:solidFill>
              <a:latin typeface="NikoshBAN" panose="02000000000000000000" pitchFamily="2" charset="0"/>
              <a:cs typeface="NikoshBAN" panose="02000000000000000000" pitchFamily="2" charset="0"/>
            </a:endParaRPr>
          </a:p>
          <a:p>
            <a:r>
              <a:rPr lang="as-IN" sz="2400" dirty="0">
                <a:solidFill>
                  <a:schemeClr val="tx1"/>
                </a:solidFill>
                <a:latin typeface="NikoshBAN" panose="02000000000000000000" pitchFamily="2" charset="0"/>
                <a:cs typeface="NikoshBAN" panose="02000000000000000000" pitchFamily="2" charset="0"/>
              </a:rPr>
              <a:t>তার সাথে কে </a:t>
            </a:r>
            <a:r>
              <a:rPr lang="as-IN" sz="2400" dirty="0" smtClean="0">
                <a:solidFill>
                  <a:schemeClr val="tx1"/>
                </a:solidFill>
                <a:latin typeface="NikoshBAN" panose="02000000000000000000" pitchFamily="2" charset="0"/>
                <a:cs typeface="NikoshBAN" panose="02000000000000000000" pitchFamily="2" charset="0"/>
              </a:rPr>
              <a:t>মাখি</a:t>
            </a:r>
            <a:r>
              <a:rPr lang="en-US" sz="2400" dirty="0" err="1" smtClean="0">
                <a:solidFill>
                  <a:schemeClr val="tx1"/>
                </a:solidFill>
                <a:latin typeface="NikoshBAN" panose="02000000000000000000" pitchFamily="2" charset="0"/>
                <a:cs typeface="NikoshBAN" panose="02000000000000000000" pitchFamily="2" charset="0"/>
              </a:rPr>
              <a:t>য়ে</a:t>
            </a:r>
            <a:r>
              <a:rPr lang="as-IN" sz="2400" dirty="0" smtClean="0">
                <a:solidFill>
                  <a:schemeClr val="tx1"/>
                </a:solidFill>
                <a:latin typeface="NikoshBAN" panose="02000000000000000000" pitchFamily="2" charset="0"/>
                <a:cs typeface="NikoshBAN" panose="02000000000000000000" pitchFamily="2" charset="0"/>
              </a:rPr>
              <a:t> </a:t>
            </a:r>
            <a:r>
              <a:rPr lang="as-IN" sz="2400" dirty="0">
                <a:solidFill>
                  <a:schemeClr val="tx1"/>
                </a:solidFill>
                <a:latin typeface="NikoshBAN" panose="02000000000000000000" pitchFamily="2" charset="0"/>
                <a:cs typeface="NikoshBAN" panose="02000000000000000000" pitchFamily="2" charset="0"/>
              </a:rPr>
              <a:t>দেছে নবীন তৃণের </a:t>
            </a:r>
            <a:r>
              <a:rPr lang="as-IN" sz="2400" dirty="0" smtClean="0">
                <a:solidFill>
                  <a:schemeClr val="tx1"/>
                </a:solidFill>
                <a:latin typeface="NikoshBAN" panose="02000000000000000000" pitchFamily="2" charset="0"/>
                <a:cs typeface="NikoshBAN" panose="02000000000000000000" pitchFamily="2" charset="0"/>
              </a:rPr>
              <a:t>ছা</a:t>
            </a:r>
            <a:r>
              <a:rPr lang="en-US" sz="2400" dirty="0" err="1" smtClean="0">
                <a:solidFill>
                  <a:schemeClr val="tx1"/>
                </a:solidFill>
                <a:latin typeface="NikoshBAN" panose="02000000000000000000" pitchFamily="2" charset="0"/>
                <a:cs typeface="NikoshBAN" panose="02000000000000000000" pitchFamily="2" charset="0"/>
              </a:rPr>
              <a:t>য়া</a:t>
            </a:r>
            <a:r>
              <a:rPr lang="as-IN" sz="2400" dirty="0" smtClean="0">
                <a:solidFill>
                  <a:schemeClr val="tx1"/>
                </a:solidFill>
                <a:latin typeface="NikoshBAN" panose="02000000000000000000" pitchFamily="2" charset="0"/>
                <a:cs typeface="NikoshBAN" panose="02000000000000000000" pitchFamily="2" charset="0"/>
              </a:rPr>
              <a:t> </a:t>
            </a:r>
            <a:r>
              <a:rPr lang="as-IN" sz="2400" dirty="0">
                <a:solidFill>
                  <a:schemeClr val="tx1"/>
                </a:solidFill>
                <a:latin typeface="NikoshBAN" panose="02000000000000000000" pitchFamily="2" charset="0"/>
                <a:cs typeface="NikoshBAN" panose="02000000000000000000" pitchFamily="2" charset="0"/>
              </a:rPr>
              <a:t>|</a:t>
            </a:r>
          </a:p>
          <a:p>
            <a:r>
              <a:rPr lang="as-IN" sz="2400" dirty="0">
                <a:solidFill>
                  <a:schemeClr val="tx1"/>
                </a:solidFill>
                <a:latin typeface="NikoshBAN" panose="02000000000000000000" pitchFamily="2" charset="0"/>
                <a:cs typeface="NikoshBAN" panose="02000000000000000000" pitchFamily="2" charset="0"/>
              </a:rPr>
              <a:t>জালি </a:t>
            </a:r>
            <a:r>
              <a:rPr lang="as-IN" sz="2400" dirty="0" smtClean="0">
                <a:solidFill>
                  <a:schemeClr val="tx1"/>
                </a:solidFill>
                <a:latin typeface="NikoshBAN" panose="02000000000000000000" pitchFamily="2" charset="0"/>
                <a:cs typeface="NikoshBAN" panose="02000000000000000000" pitchFamily="2" charset="0"/>
              </a:rPr>
              <a:t>লাউ</a:t>
            </a:r>
            <a:r>
              <a:rPr lang="en-US" sz="2400" dirty="0" err="1" smtClean="0">
                <a:solidFill>
                  <a:schemeClr val="tx1"/>
                </a:solidFill>
                <a:latin typeface="NikoshBAN" panose="02000000000000000000" pitchFamily="2" charset="0"/>
                <a:cs typeface="NikoshBAN" panose="02000000000000000000" pitchFamily="2" charset="0"/>
              </a:rPr>
              <a:t>য়ে</a:t>
            </a:r>
            <a:r>
              <a:rPr lang="as-IN" sz="2400" dirty="0" smtClean="0">
                <a:solidFill>
                  <a:schemeClr val="tx1"/>
                </a:solidFill>
                <a:latin typeface="NikoshBAN" panose="02000000000000000000" pitchFamily="2" charset="0"/>
                <a:cs typeface="NikoshBAN" panose="02000000000000000000" pitchFamily="2" charset="0"/>
              </a:rPr>
              <a:t>র </a:t>
            </a:r>
            <a:r>
              <a:rPr lang="as-IN" sz="2400" dirty="0">
                <a:solidFill>
                  <a:schemeClr val="tx1"/>
                </a:solidFill>
                <a:latin typeface="NikoshBAN" panose="02000000000000000000" pitchFamily="2" charset="0"/>
                <a:cs typeface="NikoshBAN" panose="02000000000000000000" pitchFamily="2" charset="0"/>
              </a:rPr>
              <a:t>ডগার মত বাহু দুখান সরু,</a:t>
            </a:r>
          </a:p>
          <a:p>
            <a:r>
              <a:rPr lang="as-IN" sz="2400" dirty="0">
                <a:solidFill>
                  <a:schemeClr val="tx1"/>
                </a:solidFill>
                <a:latin typeface="NikoshBAN" panose="02000000000000000000" pitchFamily="2" charset="0"/>
                <a:cs typeface="NikoshBAN" panose="02000000000000000000" pitchFamily="2" charset="0"/>
              </a:rPr>
              <a:t>গা-খানি তার </a:t>
            </a:r>
            <a:r>
              <a:rPr lang="as-IN" sz="2400" dirty="0" smtClean="0">
                <a:solidFill>
                  <a:schemeClr val="tx1"/>
                </a:solidFill>
                <a:latin typeface="NikoshBAN" panose="02000000000000000000" pitchFamily="2" charset="0"/>
                <a:cs typeface="NikoshBAN" panose="02000000000000000000" pitchFamily="2" charset="0"/>
              </a:rPr>
              <a:t>শা</a:t>
            </a:r>
            <a:r>
              <a:rPr lang="en-US" sz="2400" dirty="0" smtClean="0">
                <a:solidFill>
                  <a:schemeClr val="tx1"/>
                </a:solidFill>
                <a:latin typeface="NikoshBAN" panose="02000000000000000000" pitchFamily="2" charset="0"/>
                <a:cs typeface="NikoshBAN" panose="02000000000000000000" pitchFamily="2" charset="0"/>
              </a:rPr>
              <a:t>ও</a:t>
            </a:r>
            <a:r>
              <a:rPr lang="as-IN" sz="2400" dirty="0" smtClean="0">
                <a:solidFill>
                  <a:schemeClr val="tx1"/>
                </a:solidFill>
                <a:latin typeface="NikoshBAN" panose="02000000000000000000" pitchFamily="2" charset="0"/>
                <a:cs typeface="NikoshBAN" panose="02000000000000000000" pitchFamily="2" charset="0"/>
              </a:rPr>
              <a:t>ন </a:t>
            </a:r>
            <a:r>
              <a:rPr lang="as-IN" sz="2400" dirty="0">
                <a:solidFill>
                  <a:schemeClr val="tx1"/>
                </a:solidFill>
                <a:latin typeface="NikoshBAN" panose="02000000000000000000" pitchFamily="2" charset="0"/>
                <a:cs typeface="NikoshBAN" panose="02000000000000000000" pitchFamily="2" charset="0"/>
              </a:rPr>
              <a:t>মাসের যেমন তমাল তরু |</a:t>
            </a:r>
          </a:p>
          <a:p>
            <a:r>
              <a:rPr lang="as-IN" sz="2400" dirty="0" smtClean="0">
                <a:solidFill>
                  <a:schemeClr val="tx1"/>
                </a:solidFill>
                <a:latin typeface="NikoshBAN" panose="02000000000000000000" pitchFamily="2" charset="0"/>
                <a:cs typeface="NikoshBAN" panose="02000000000000000000" pitchFamily="2" charset="0"/>
              </a:rPr>
              <a:t>বাদল-ধো</a:t>
            </a:r>
            <a:r>
              <a:rPr lang="en-US" sz="2400" dirty="0" err="1" smtClean="0">
                <a:solidFill>
                  <a:schemeClr val="tx1"/>
                </a:solidFill>
                <a:latin typeface="NikoshBAN" panose="02000000000000000000" pitchFamily="2" charset="0"/>
                <a:cs typeface="NikoshBAN" panose="02000000000000000000" pitchFamily="2" charset="0"/>
              </a:rPr>
              <a:t>য়া</a:t>
            </a:r>
            <a:r>
              <a:rPr lang="as-IN" sz="2400" dirty="0" smtClean="0">
                <a:solidFill>
                  <a:schemeClr val="tx1"/>
                </a:solidFill>
                <a:latin typeface="NikoshBAN" panose="02000000000000000000" pitchFamily="2" charset="0"/>
                <a:cs typeface="NikoshBAN" panose="02000000000000000000" pitchFamily="2" charset="0"/>
              </a:rPr>
              <a:t> </a:t>
            </a:r>
            <a:r>
              <a:rPr lang="as-IN" sz="2400" dirty="0">
                <a:solidFill>
                  <a:schemeClr val="tx1"/>
                </a:solidFill>
                <a:latin typeface="NikoshBAN" panose="02000000000000000000" pitchFamily="2" charset="0"/>
                <a:cs typeface="NikoshBAN" panose="02000000000000000000" pitchFamily="2" charset="0"/>
              </a:rPr>
              <a:t>মেঘে কে গো </a:t>
            </a:r>
            <a:r>
              <a:rPr lang="as-IN" sz="2400" dirty="0" smtClean="0">
                <a:solidFill>
                  <a:schemeClr val="tx1"/>
                </a:solidFill>
                <a:latin typeface="NikoshBAN" panose="02000000000000000000" pitchFamily="2" charset="0"/>
                <a:cs typeface="NikoshBAN" panose="02000000000000000000" pitchFamily="2" charset="0"/>
              </a:rPr>
              <a:t>মাখি</a:t>
            </a:r>
            <a:r>
              <a:rPr lang="en-US" sz="2400" dirty="0" err="1" smtClean="0">
                <a:solidFill>
                  <a:schemeClr val="tx1"/>
                </a:solidFill>
                <a:latin typeface="NikoshBAN" panose="02000000000000000000" pitchFamily="2" charset="0"/>
                <a:cs typeface="NikoshBAN" panose="02000000000000000000" pitchFamily="2" charset="0"/>
              </a:rPr>
              <a:t>য়ে</a:t>
            </a:r>
            <a:r>
              <a:rPr lang="as-IN" sz="2400" dirty="0" smtClean="0">
                <a:solidFill>
                  <a:schemeClr val="tx1"/>
                </a:solidFill>
                <a:latin typeface="NikoshBAN" panose="02000000000000000000" pitchFamily="2" charset="0"/>
                <a:cs typeface="NikoshBAN" panose="02000000000000000000" pitchFamily="2" charset="0"/>
              </a:rPr>
              <a:t> </a:t>
            </a:r>
            <a:r>
              <a:rPr lang="as-IN" sz="2400" dirty="0">
                <a:solidFill>
                  <a:schemeClr val="tx1"/>
                </a:solidFill>
                <a:latin typeface="NikoshBAN" panose="02000000000000000000" pitchFamily="2" charset="0"/>
                <a:cs typeface="NikoshBAN" panose="02000000000000000000" pitchFamily="2" charset="0"/>
              </a:rPr>
              <a:t>দেছে তেল,</a:t>
            </a:r>
          </a:p>
          <a:p>
            <a:r>
              <a:rPr lang="as-IN" sz="2400" dirty="0">
                <a:solidFill>
                  <a:schemeClr val="tx1"/>
                </a:solidFill>
                <a:latin typeface="NikoshBAN" panose="02000000000000000000" pitchFamily="2" charset="0"/>
                <a:cs typeface="NikoshBAN" panose="02000000000000000000" pitchFamily="2" charset="0"/>
              </a:rPr>
              <a:t>বিজলী </a:t>
            </a:r>
            <a:r>
              <a:rPr lang="as-IN" sz="2400" dirty="0" smtClean="0">
                <a:solidFill>
                  <a:schemeClr val="tx1"/>
                </a:solidFill>
                <a:latin typeface="NikoshBAN" panose="02000000000000000000" pitchFamily="2" charset="0"/>
                <a:cs typeface="NikoshBAN" panose="02000000000000000000" pitchFamily="2" charset="0"/>
              </a:rPr>
              <a:t>মে</a:t>
            </a:r>
            <a:r>
              <a:rPr lang="en-US" sz="2400" dirty="0" err="1" smtClean="0">
                <a:solidFill>
                  <a:schemeClr val="tx1"/>
                </a:solidFill>
                <a:latin typeface="NikoshBAN" panose="02000000000000000000" pitchFamily="2" charset="0"/>
                <a:cs typeface="NikoshBAN" panose="02000000000000000000" pitchFamily="2" charset="0"/>
              </a:rPr>
              <a:t>য়ে</a:t>
            </a:r>
            <a:r>
              <a:rPr lang="as-IN" sz="2400" dirty="0" smtClean="0">
                <a:solidFill>
                  <a:schemeClr val="tx1"/>
                </a:solidFill>
                <a:latin typeface="NikoshBAN" panose="02000000000000000000" pitchFamily="2" charset="0"/>
                <a:cs typeface="NikoshBAN" panose="02000000000000000000" pitchFamily="2" charset="0"/>
              </a:rPr>
              <a:t> </a:t>
            </a:r>
            <a:r>
              <a:rPr lang="as-IN" sz="2400" dirty="0">
                <a:solidFill>
                  <a:schemeClr val="tx1"/>
                </a:solidFill>
                <a:latin typeface="NikoshBAN" panose="02000000000000000000" pitchFamily="2" charset="0"/>
                <a:cs typeface="NikoshBAN" panose="02000000000000000000" pitchFamily="2" charset="0"/>
              </a:rPr>
              <a:t>পিছলে </a:t>
            </a:r>
            <a:r>
              <a:rPr lang="as-IN" sz="2400" dirty="0" smtClean="0">
                <a:solidFill>
                  <a:schemeClr val="tx1"/>
                </a:solidFill>
                <a:latin typeface="NikoshBAN" panose="02000000000000000000" pitchFamily="2" charset="0"/>
                <a:cs typeface="NikoshBAN" panose="02000000000000000000" pitchFamily="2" charset="0"/>
              </a:rPr>
              <a:t>প</a:t>
            </a:r>
            <a:r>
              <a:rPr lang="en-US" sz="2400" dirty="0" err="1" smtClean="0">
                <a:solidFill>
                  <a:schemeClr val="tx1"/>
                </a:solidFill>
                <a:latin typeface="NikoshBAN" panose="02000000000000000000" pitchFamily="2" charset="0"/>
                <a:cs typeface="NikoshBAN" panose="02000000000000000000" pitchFamily="2" charset="0"/>
              </a:rPr>
              <a:t>ড়ে</a:t>
            </a:r>
            <a:r>
              <a:rPr lang="as-IN" sz="2400" dirty="0" smtClean="0">
                <a:solidFill>
                  <a:schemeClr val="tx1"/>
                </a:solidFill>
                <a:latin typeface="NikoshBAN" panose="02000000000000000000" pitchFamily="2" charset="0"/>
                <a:cs typeface="NikoshBAN" panose="02000000000000000000" pitchFamily="2" charset="0"/>
              </a:rPr>
              <a:t> ছ</a:t>
            </a:r>
            <a:r>
              <a:rPr lang="en-US" sz="2400" dirty="0" err="1" smtClean="0">
                <a:solidFill>
                  <a:schemeClr val="tx1"/>
                </a:solidFill>
                <a:latin typeface="NikoshBAN" panose="02000000000000000000" pitchFamily="2" charset="0"/>
                <a:cs typeface="NikoshBAN" panose="02000000000000000000" pitchFamily="2" charset="0"/>
              </a:rPr>
              <a:t>ড়িয়ে</a:t>
            </a:r>
            <a:r>
              <a:rPr lang="as-IN" sz="2400" dirty="0" smtClean="0">
                <a:solidFill>
                  <a:schemeClr val="tx1"/>
                </a:solidFill>
                <a:latin typeface="NikoshBAN" panose="02000000000000000000" pitchFamily="2" charset="0"/>
                <a:cs typeface="NikoshBAN" panose="02000000000000000000" pitchFamily="2" charset="0"/>
              </a:rPr>
              <a:t> </a:t>
            </a:r>
            <a:r>
              <a:rPr lang="as-IN" sz="2400" dirty="0">
                <a:solidFill>
                  <a:schemeClr val="tx1"/>
                </a:solidFill>
                <a:latin typeface="NikoshBAN" panose="02000000000000000000" pitchFamily="2" charset="0"/>
                <a:cs typeface="NikoshBAN" panose="02000000000000000000" pitchFamily="2" charset="0"/>
              </a:rPr>
              <a:t>আলোর খেল |</a:t>
            </a:r>
          </a:p>
          <a:p>
            <a:r>
              <a:rPr lang="as-IN" sz="2400" dirty="0">
                <a:solidFill>
                  <a:schemeClr val="tx1"/>
                </a:solidFill>
                <a:latin typeface="NikoshBAN" panose="02000000000000000000" pitchFamily="2" charset="0"/>
                <a:cs typeface="NikoshBAN" panose="02000000000000000000" pitchFamily="2" charset="0"/>
              </a:rPr>
              <a:t>কচি ধানের তুলতে চারা </a:t>
            </a:r>
            <a:r>
              <a:rPr lang="as-IN" sz="2400" dirty="0" smtClean="0">
                <a:solidFill>
                  <a:schemeClr val="tx1"/>
                </a:solidFill>
                <a:latin typeface="NikoshBAN" panose="02000000000000000000" pitchFamily="2" charset="0"/>
                <a:cs typeface="NikoshBAN" panose="02000000000000000000" pitchFamily="2" charset="0"/>
              </a:rPr>
              <a:t>হ</a:t>
            </a:r>
            <a:r>
              <a:rPr lang="en-US" sz="2400" dirty="0" smtClean="0">
                <a:solidFill>
                  <a:schemeClr val="tx1"/>
                </a:solidFill>
                <a:latin typeface="NikoshBAN" panose="02000000000000000000" pitchFamily="2" charset="0"/>
                <a:cs typeface="NikoshBAN" panose="02000000000000000000" pitchFamily="2" charset="0"/>
              </a:rPr>
              <a:t>য়</a:t>
            </a:r>
            <a:r>
              <a:rPr lang="as-IN" sz="2400" dirty="0" smtClean="0">
                <a:solidFill>
                  <a:schemeClr val="tx1"/>
                </a:solidFill>
                <a:latin typeface="NikoshBAN" panose="02000000000000000000" pitchFamily="2" charset="0"/>
                <a:cs typeface="NikoshBAN" panose="02000000000000000000" pitchFamily="2" charset="0"/>
              </a:rPr>
              <a:t>ত </a:t>
            </a:r>
            <a:r>
              <a:rPr lang="as-IN" sz="2400" dirty="0">
                <a:solidFill>
                  <a:schemeClr val="tx1"/>
                </a:solidFill>
                <a:latin typeface="NikoshBAN" panose="02000000000000000000" pitchFamily="2" charset="0"/>
                <a:cs typeface="NikoshBAN" panose="02000000000000000000" pitchFamily="2" charset="0"/>
              </a:rPr>
              <a:t>কোনো চাষী,</a:t>
            </a:r>
          </a:p>
          <a:p>
            <a:r>
              <a:rPr lang="as-IN" sz="2400" dirty="0">
                <a:solidFill>
                  <a:schemeClr val="tx1"/>
                </a:solidFill>
                <a:latin typeface="NikoshBAN" panose="02000000000000000000" pitchFamily="2" charset="0"/>
                <a:cs typeface="NikoshBAN" panose="02000000000000000000" pitchFamily="2" charset="0"/>
              </a:rPr>
              <a:t>মুখে তাহার ছড়িয়ে গেছে কতকটা তার হাসি |</a:t>
            </a:r>
          </a:p>
          <a:p>
            <a:r>
              <a:rPr lang="as-IN" sz="2400" dirty="0">
                <a:solidFill>
                  <a:schemeClr val="tx1"/>
                </a:solidFill>
                <a:latin typeface="NikoshBAN" panose="02000000000000000000" pitchFamily="2" charset="0"/>
                <a:cs typeface="NikoshBAN" panose="02000000000000000000" pitchFamily="2" charset="0"/>
              </a:rPr>
              <a:t>কালো চোখের তারা </a:t>
            </a:r>
            <a:r>
              <a:rPr lang="as-IN" sz="2400" dirty="0" smtClean="0">
                <a:solidFill>
                  <a:schemeClr val="tx1"/>
                </a:solidFill>
                <a:latin typeface="NikoshBAN" panose="02000000000000000000" pitchFamily="2" charset="0"/>
                <a:cs typeface="NikoshBAN" panose="02000000000000000000" pitchFamily="2" charset="0"/>
              </a:rPr>
              <a:t>দি</a:t>
            </a:r>
            <a:r>
              <a:rPr lang="en-US" sz="2400" dirty="0" err="1" smtClean="0">
                <a:solidFill>
                  <a:schemeClr val="tx1"/>
                </a:solidFill>
                <a:latin typeface="NikoshBAN" panose="02000000000000000000" pitchFamily="2" charset="0"/>
                <a:cs typeface="NikoshBAN" panose="02000000000000000000" pitchFamily="2" charset="0"/>
              </a:rPr>
              <a:t>য়ে</a:t>
            </a:r>
            <a:r>
              <a:rPr lang="as-IN" sz="2400" dirty="0" smtClean="0">
                <a:solidFill>
                  <a:schemeClr val="tx1"/>
                </a:solidFill>
                <a:latin typeface="NikoshBAN" panose="02000000000000000000" pitchFamily="2" charset="0"/>
                <a:cs typeface="NikoshBAN" panose="02000000000000000000" pitchFamily="2" charset="0"/>
              </a:rPr>
              <a:t>ই </a:t>
            </a:r>
            <a:r>
              <a:rPr lang="as-IN" sz="2400" dirty="0">
                <a:solidFill>
                  <a:schemeClr val="tx1"/>
                </a:solidFill>
                <a:latin typeface="NikoshBAN" panose="02000000000000000000" pitchFamily="2" charset="0"/>
                <a:cs typeface="NikoshBAN" panose="02000000000000000000" pitchFamily="2" charset="0"/>
              </a:rPr>
              <a:t>সকল ধরা দেখি,</a:t>
            </a:r>
          </a:p>
          <a:p>
            <a:r>
              <a:rPr lang="as-IN" sz="2400" dirty="0">
                <a:solidFill>
                  <a:schemeClr val="tx1"/>
                </a:solidFill>
                <a:latin typeface="NikoshBAN" panose="02000000000000000000" pitchFamily="2" charset="0"/>
                <a:cs typeface="NikoshBAN" panose="02000000000000000000" pitchFamily="2" charset="0"/>
              </a:rPr>
              <a:t>কালো দাতের কালি </a:t>
            </a:r>
            <a:r>
              <a:rPr lang="as-IN" sz="2400" dirty="0" smtClean="0">
                <a:solidFill>
                  <a:schemeClr val="tx1"/>
                </a:solidFill>
                <a:latin typeface="NikoshBAN" panose="02000000000000000000" pitchFamily="2" charset="0"/>
                <a:cs typeface="NikoshBAN" panose="02000000000000000000" pitchFamily="2" charset="0"/>
              </a:rPr>
              <a:t>দি</a:t>
            </a:r>
            <a:r>
              <a:rPr lang="en-US" sz="2400" dirty="0" err="1" smtClean="0">
                <a:solidFill>
                  <a:schemeClr val="tx1"/>
                </a:solidFill>
                <a:latin typeface="NikoshBAN" panose="02000000000000000000" pitchFamily="2" charset="0"/>
                <a:cs typeface="NikoshBAN" panose="02000000000000000000" pitchFamily="2" charset="0"/>
              </a:rPr>
              <a:t>য়ে</a:t>
            </a:r>
            <a:r>
              <a:rPr lang="as-IN" sz="2400" dirty="0" smtClean="0">
                <a:solidFill>
                  <a:schemeClr val="tx1"/>
                </a:solidFill>
                <a:latin typeface="NikoshBAN" panose="02000000000000000000" pitchFamily="2" charset="0"/>
                <a:cs typeface="NikoshBAN" panose="02000000000000000000" pitchFamily="2" charset="0"/>
              </a:rPr>
              <a:t>ই </a:t>
            </a:r>
            <a:r>
              <a:rPr lang="as-IN" sz="2400" dirty="0">
                <a:solidFill>
                  <a:schemeClr val="tx1"/>
                </a:solidFill>
                <a:latin typeface="NikoshBAN" panose="02000000000000000000" pitchFamily="2" charset="0"/>
                <a:cs typeface="NikoshBAN" panose="02000000000000000000" pitchFamily="2" charset="0"/>
              </a:rPr>
              <a:t>কেতাব কোরাণ </a:t>
            </a:r>
            <a:r>
              <a:rPr lang="as-IN" sz="2400" dirty="0" smtClean="0">
                <a:solidFill>
                  <a:schemeClr val="tx1"/>
                </a:solidFill>
                <a:latin typeface="NikoshBAN" panose="02000000000000000000" pitchFamily="2" charset="0"/>
                <a:cs typeface="NikoshBAN" panose="02000000000000000000" pitchFamily="2" charset="0"/>
              </a:rPr>
              <a:t>লেখি|</a:t>
            </a:r>
            <a:endParaRPr lang="as-IN" sz="2400" dirty="0">
              <a:solidFill>
                <a:schemeClr val="tx1"/>
              </a:solidFill>
              <a:latin typeface="NikoshBAN" panose="02000000000000000000" pitchFamily="2" charset="0"/>
              <a:cs typeface="NikoshBAN" panose="02000000000000000000" pitchFamily="2" charset="0"/>
            </a:endParaRPr>
          </a:p>
          <a:p>
            <a:r>
              <a:rPr lang="as-IN" sz="2400" dirty="0">
                <a:solidFill>
                  <a:schemeClr val="tx1"/>
                </a:solidFill>
                <a:latin typeface="NikoshBAN" panose="02000000000000000000" pitchFamily="2" charset="0"/>
                <a:cs typeface="NikoshBAN" panose="02000000000000000000" pitchFamily="2" charset="0"/>
              </a:rPr>
              <a:t>জনম কালো, মরণ কালো, কালো </a:t>
            </a:r>
            <a:r>
              <a:rPr lang="as-IN" sz="2400" dirty="0" smtClean="0">
                <a:solidFill>
                  <a:schemeClr val="tx1"/>
                </a:solidFill>
                <a:latin typeface="NikoshBAN" panose="02000000000000000000" pitchFamily="2" charset="0"/>
                <a:cs typeface="NikoshBAN" panose="02000000000000000000" pitchFamily="2" charset="0"/>
              </a:rPr>
              <a:t>ভূবনম</a:t>
            </a:r>
            <a:r>
              <a:rPr lang="en-US" sz="2400" dirty="0" smtClean="0">
                <a:solidFill>
                  <a:schemeClr val="tx1"/>
                </a:solidFill>
                <a:latin typeface="NikoshBAN" panose="02000000000000000000" pitchFamily="2" charset="0"/>
                <a:cs typeface="NikoshBAN" panose="02000000000000000000" pitchFamily="2" charset="0"/>
              </a:rPr>
              <a:t>য়</a:t>
            </a:r>
            <a:r>
              <a:rPr lang="as-IN" sz="2400" dirty="0" smtClean="0">
                <a:solidFill>
                  <a:schemeClr val="tx1"/>
                </a:solidFill>
                <a:latin typeface="NikoshBAN" panose="02000000000000000000" pitchFamily="2" charset="0"/>
                <a:cs typeface="NikoshBAN" panose="02000000000000000000" pitchFamily="2" charset="0"/>
              </a:rPr>
              <a:t> </a:t>
            </a:r>
            <a:r>
              <a:rPr lang="as-IN" sz="2400" dirty="0">
                <a:solidFill>
                  <a:schemeClr val="tx1"/>
                </a:solidFill>
                <a:latin typeface="NikoshBAN" panose="02000000000000000000" pitchFamily="2" charset="0"/>
                <a:cs typeface="NikoshBAN" panose="02000000000000000000" pitchFamily="2" charset="0"/>
              </a:rPr>
              <a:t>;</a:t>
            </a:r>
          </a:p>
          <a:p>
            <a:r>
              <a:rPr lang="as-IN" sz="2400" dirty="0">
                <a:solidFill>
                  <a:schemeClr val="tx1"/>
                </a:solidFill>
                <a:latin typeface="NikoshBAN" panose="02000000000000000000" pitchFamily="2" charset="0"/>
                <a:cs typeface="NikoshBAN" panose="02000000000000000000" pitchFamily="2" charset="0"/>
              </a:rPr>
              <a:t>চাষীদের ওই কালো ছেলে সব করেছে </a:t>
            </a:r>
            <a:r>
              <a:rPr lang="as-IN" sz="2400" dirty="0" smtClean="0">
                <a:solidFill>
                  <a:schemeClr val="tx1"/>
                </a:solidFill>
                <a:latin typeface="NikoshBAN" panose="02000000000000000000" pitchFamily="2" charset="0"/>
                <a:cs typeface="NikoshBAN" panose="02000000000000000000" pitchFamily="2" charset="0"/>
              </a:rPr>
              <a:t>জ</a:t>
            </a:r>
            <a:r>
              <a:rPr lang="en-US" sz="2400" dirty="0" smtClean="0">
                <a:solidFill>
                  <a:schemeClr val="tx1"/>
                </a:solidFill>
                <a:latin typeface="NikoshBAN" panose="02000000000000000000" pitchFamily="2" charset="0"/>
                <a:cs typeface="NikoshBAN" panose="02000000000000000000" pitchFamily="2" charset="0"/>
              </a:rPr>
              <a:t>য়</a:t>
            </a:r>
            <a:r>
              <a:rPr lang="as-IN" sz="2400" dirty="0" smtClean="0">
                <a:solidFill>
                  <a:schemeClr val="tx1"/>
                </a:solidFill>
                <a:latin typeface="NikoshBAN" panose="02000000000000000000" pitchFamily="2" charset="0"/>
                <a:cs typeface="NikoshBAN" panose="02000000000000000000" pitchFamily="2" charset="0"/>
              </a:rPr>
              <a:t> |</a:t>
            </a:r>
            <a:endParaRPr lang="as-IN" sz="2400" dirty="0">
              <a:solidFill>
                <a:schemeClr val="tx1"/>
              </a:solidFill>
              <a:latin typeface="NikoshBAN" panose="02000000000000000000" pitchFamily="2" charset="0"/>
              <a:cs typeface="NikoshBAN" panose="02000000000000000000" pitchFamily="2" charset="0"/>
            </a:endParaRPr>
          </a:p>
        </p:txBody>
      </p:sp>
      <p:sp>
        <p:nvSpPr>
          <p:cNvPr id="8" name="Rounded Rectangle 7"/>
          <p:cNvSpPr/>
          <p:nvPr/>
        </p:nvSpPr>
        <p:spPr>
          <a:xfrm>
            <a:off x="5847008" y="1084571"/>
            <a:ext cx="5821251" cy="5251835"/>
          </a:xfrm>
          <a:prstGeom prst="roundRect">
            <a:avLst>
              <a:gd name="adj" fmla="val 63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a:t>
            </a:r>
            <a:r>
              <a:rPr lang="as-IN" sz="2200" dirty="0" smtClean="0">
                <a:solidFill>
                  <a:schemeClr val="tx1"/>
                </a:solidFill>
                <a:latin typeface="NikoshBAN" panose="02000000000000000000" pitchFamily="2" charset="0"/>
                <a:cs typeface="NikoshBAN" panose="02000000000000000000" pitchFamily="2" charset="0"/>
              </a:rPr>
              <a:t>সোনা</a:t>
            </a:r>
            <a:r>
              <a:rPr lang="en-US" sz="2200" dirty="0" smtClean="0">
                <a:solidFill>
                  <a:schemeClr val="tx1"/>
                </a:solidFill>
                <a:latin typeface="NikoshBAN" panose="02000000000000000000" pitchFamily="2" charset="0"/>
                <a:cs typeface="NikoshBAN" panose="02000000000000000000" pitchFamily="2" charset="0"/>
              </a:rPr>
              <a:t>য়</a:t>
            </a:r>
            <a:r>
              <a:rPr lang="as-IN" sz="2200" dirty="0" smtClean="0">
                <a:solidFill>
                  <a:schemeClr val="tx1"/>
                </a:solidFill>
                <a:latin typeface="NikoshBAN" panose="02000000000000000000" pitchFamily="2" charset="0"/>
                <a:cs typeface="NikoshBAN" panose="02000000000000000000" pitchFamily="2" charset="0"/>
              </a:rPr>
              <a:t> </a:t>
            </a:r>
            <a:r>
              <a:rPr lang="as-IN" sz="2200" dirty="0">
                <a:solidFill>
                  <a:schemeClr val="tx1"/>
                </a:solidFill>
                <a:latin typeface="NikoshBAN" panose="02000000000000000000" pitchFamily="2" charset="0"/>
                <a:cs typeface="NikoshBAN" panose="02000000000000000000" pitchFamily="2" charset="0"/>
              </a:rPr>
              <a:t>যে জন সোনা </a:t>
            </a:r>
            <a:r>
              <a:rPr lang="as-IN" sz="2200" dirty="0" smtClean="0">
                <a:solidFill>
                  <a:schemeClr val="tx1"/>
                </a:solidFill>
                <a:latin typeface="NikoshBAN" panose="02000000000000000000" pitchFamily="2" charset="0"/>
                <a:cs typeface="NikoshBAN" panose="02000000000000000000" pitchFamily="2" charset="0"/>
              </a:rPr>
              <a:t>বানা</a:t>
            </a:r>
            <a:r>
              <a:rPr lang="en-US" sz="2200" dirty="0" smtClean="0">
                <a:solidFill>
                  <a:schemeClr val="tx1"/>
                </a:solidFill>
                <a:latin typeface="NikoshBAN" panose="02000000000000000000" pitchFamily="2" charset="0"/>
                <a:cs typeface="NikoshBAN" panose="02000000000000000000" pitchFamily="2" charset="0"/>
              </a:rPr>
              <a:t>য়</a:t>
            </a:r>
            <a:r>
              <a:rPr lang="as-IN" sz="2200" dirty="0" smtClean="0">
                <a:solidFill>
                  <a:schemeClr val="tx1"/>
                </a:solidFill>
                <a:latin typeface="NikoshBAN" panose="02000000000000000000" pitchFamily="2" charset="0"/>
                <a:cs typeface="NikoshBAN" panose="02000000000000000000" pitchFamily="2" charset="0"/>
              </a:rPr>
              <a:t>, </a:t>
            </a:r>
            <a:r>
              <a:rPr lang="as-IN" sz="2200" dirty="0">
                <a:solidFill>
                  <a:schemeClr val="tx1"/>
                </a:solidFill>
                <a:latin typeface="NikoshBAN" panose="02000000000000000000" pitchFamily="2" charset="0"/>
                <a:cs typeface="NikoshBAN" panose="02000000000000000000" pitchFamily="2" charset="0"/>
              </a:rPr>
              <a:t>কিসের গরব তার'</a:t>
            </a:r>
          </a:p>
          <a:p>
            <a:r>
              <a:rPr lang="as-IN" sz="2200" dirty="0">
                <a:solidFill>
                  <a:schemeClr val="tx1"/>
                </a:solidFill>
                <a:latin typeface="NikoshBAN" panose="02000000000000000000" pitchFamily="2" charset="0"/>
                <a:cs typeface="NikoshBAN" panose="02000000000000000000" pitchFamily="2" charset="0"/>
              </a:rPr>
              <a:t>রঙ পেলে ভাই </a:t>
            </a:r>
            <a:r>
              <a:rPr lang="as-IN" sz="2200" dirty="0" smtClean="0">
                <a:solidFill>
                  <a:schemeClr val="tx1"/>
                </a:solidFill>
                <a:latin typeface="NikoshBAN" panose="02000000000000000000" pitchFamily="2" charset="0"/>
                <a:cs typeface="NikoshBAN" panose="02000000000000000000" pitchFamily="2" charset="0"/>
              </a:rPr>
              <a:t>গ</a:t>
            </a:r>
            <a:r>
              <a:rPr lang="en-US" sz="2200" dirty="0" smtClean="0">
                <a:solidFill>
                  <a:schemeClr val="tx1"/>
                </a:solidFill>
                <a:latin typeface="NikoshBAN" panose="02000000000000000000" pitchFamily="2" charset="0"/>
                <a:cs typeface="NikoshBAN" panose="02000000000000000000" pitchFamily="2" charset="0"/>
              </a:rPr>
              <a:t>ড়</a:t>
            </a:r>
            <a:r>
              <a:rPr lang="as-IN" sz="2200" dirty="0" smtClean="0">
                <a:solidFill>
                  <a:schemeClr val="tx1"/>
                </a:solidFill>
                <a:latin typeface="NikoshBAN" panose="02000000000000000000" pitchFamily="2" charset="0"/>
                <a:cs typeface="NikoshBAN" panose="02000000000000000000" pitchFamily="2" charset="0"/>
              </a:rPr>
              <a:t>তে </a:t>
            </a:r>
            <a:r>
              <a:rPr lang="as-IN" sz="2200" dirty="0">
                <a:solidFill>
                  <a:schemeClr val="tx1"/>
                </a:solidFill>
                <a:latin typeface="NikoshBAN" panose="02000000000000000000" pitchFamily="2" charset="0"/>
                <a:cs typeface="NikoshBAN" panose="02000000000000000000" pitchFamily="2" charset="0"/>
              </a:rPr>
              <a:t>পারি রামধণুকের হার |</a:t>
            </a:r>
          </a:p>
          <a:p>
            <a:r>
              <a:rPr lang="as-IN" sz="2200" dirty="0" smtClean="0">
                <a:solidFill>
                  <a:schemeClr val="tx1"/>
                </a:solidFill>
                <a:latin typeface="NikoshBAN" panose="02000000000000000000" pitchFamily="2" charset="0"/>
                <a:cs typeface="NikoshBAN" panose="02000000000000000000" pitchFamily="2" charset="0"/>
              </a:rPr>
              <a:t>কালো</a:t>
            </a:r>
            <a:r>
              <a:rPr lang="en-US" sz="2200" dirty="0" smtClean="0">
                <a:solidFill>
                  <a:schemeClr val="tx1"/>
                </a:solidFill>
                <a:latin typeface="NikoshBAN" panose="02000000000000000000" pitchFamily="2" charset="0"/>
                <a:cs typeface="NikoshBAN" panose="02000000000000000000" pitchFamily="2" charset="0"/>
              </a:rPr>
              <a:t>য়</a:t>
            </a:r>
            <a:r>
              <a:rPr lang="as-IN" sz="2200" dirty="0" smtClean="0">
                <a:solidFill>
                  <a:schemeClr val="tx1"/>
                </a:solidFill>
                <a:latin typeface="NikoshBAN" panose="02000000000000000000" pitchFamily="2" charset="0"/>
                <a:cs typeface="NikoshBAN" panose="02000000000000000000" pitchFamily="2" charset="0"/>
              </a:rPr>
              <a:t> </a:t>
            </a:r>
            <a:r>
              <a:rPr lang="as-IN" sz="2200" dirty="0">
                <a:solidFill>
                  <a:schemeClr val="tx1"/>
                </a:solidFill>
                <a:latin typeface="NikoshBAN" panose="02000000000000000000" pitchFamily="2" charset="0"/>
                <a:cs typeface="NikoshBAN" panose="02000000000000000000" pitchFamily="2" charset="0"/>
              </a:rPr>
              <a:t>যে-জন আলো </a:t>
            </a:r>
            <a:r>
              <a:rPr lang="as-IN" sz="2200" dirty="0" smtClean="0">
                <a:solidFill>
                  <a:schemeClr val="tx1"/>
                </a:solidFill>
                <a:latin typeface="NikoshBAN" panose="02000000000000000000" pitchFamily="2" charset="0"/>
                <a:cs typeface="NikoshBAN" panose="02000000000000000000" pitchFamily="2" charset="0"/>
              </a:rPr>
              <a:t>বানা</a:t>
            </a:r>
            <a:r>
              <a:rPr lang="en-US" sz="2200" dirty="0" smtClean="0">
                <a:solidFill>
                  <a:schemeClr val="tx1"/>
                </a:solidFill>
                <a:latin typeface="NikoshBAN" panose="02000000000000000000" pitchFamily="2" charset="0"/>
                <a:cs typeface="NikoshBAN" panose="02000000000000000000" pitchFamily="2" charset="0"/>
              </a:rPr>
              <a:t>য়</a:t>
            </a:r>
            <a:r>
              <a:rPr lang="as-IN" sz="2200" dirty="0" smtClean="0">
                <a:solidFill>
                  <a:schemeClr val="tx1"/>
                </a:solidFill>
                <a:latin typeface="NikoshBAN" panose="02000000000000000000" pitchFamily="2" charset="0"/>
                <a:cs typeface="NikoshBAN" panose="02000000000000000000" pitchFamily="2" charset="0"/>
              </a:rPr>
              <a:t>, ভুলা</a:t>
            </a:r>
            <a:r>
              <a:rPr lang="en-US" sz="2200" dirty="0" smtClean="0">
                <a:solidFill>
                  <a:schemeClr val="tx1"/>
                </a:solidFill>
                <a:latin typeface="NikoshBAN" panose="02000000000000000000" pitchFamily="2" charset="0"/>
                <a:cs typeface="NikoshBAN" panose="02000000000000000000" pitchFamily="2" charset="0"/>
              </a:rPr>
              <a:t>য়</a:t>
            </a:r>
            <a:r>
              <a:rPr lang="as-IN" sz="2200" dirty="0" smtClean="0">
                <a:solidFill>
                  <a:schemeClr val="tx1"/>
                </a:solidFill>
                <a:latin typeface="NikoshBAN" panose="02000000000000000000" pitchFamily="2" charset="0"/>
                <a:cs typeface="NikoshBAN" panose="02000000000000000000" pitchFamily="2" charset="0"/>
              </a:rPr>
              <a:t> </a:t>
            </a:r>
            <a:r>
              <a:rPr lang="as-IN" sz="2200" dirty="0">
                <a:solidFill>
                  <a:schemeClr val="tx1"/>
                </a:solidFill>
                <a:latin typeface="NikoshBAN" panose="02000000000000000000" pitchFamily="2" charset="0"/>
                <a:cs typeface="NikoshBAN" panose="02000000000000000000" pitchFamily="2" charset="0"/>
              </a:rPr>
              <a:t>সবার মন,</a:t>
            </a:r>
          </a:p>
          <a:p>
            <a:r>
              <a:rPr lang="as-IN" sz="2200" dirty="0">
                <a:solidFill>
                  <a:schemeClr val="tx1"/>
                </a:solidFill>
                <a:latin typeface="NikoshBAN" panose="02000000000000000000" pitchFamily="2" charset="0"/>
                <a:cs typeface="NikoshBAN" panose="02000000000000000000" pitchFamily="2" charset="0"/>
              </a:rPr>
              <a:t>তারি পদ-রজের লাগি </a:t>
            </a:r>
            <a:r>
              <a:rPr lang="as-IN" sz="2200" dirty="0" smtClean="0">
                <a:solidFill>
                  <a:schemeClr val="tx1"/>
                </a:solidFill>
                <a:latin typeface="NikoshBAN" panose="02000000000000000000" pitchFamily="2" charset="0"/>
                <a:cs typeface="NikoshBAN" panose="02000000000000000000" pitchFamily="2" charset="0"/>
              </a:rPr>
              <a:t>লুটা</a:t>
            </a:r>
            <a:r>
              <a:rPr lang="en-US" sz="2200" dirty="0" smtClean="0">
                <a:solidFill>
                  <a:schemeClr val="tx1"/>
                </a:solidFill>
                <a:latin typeface="NikoshBAN" panose="02000000000000000000" pitchFamily="2" charset="0"/>
                <a:cs typeface="NikoshBAN" panose="02000000000000000000" pitchFamily="2" charset="0"/>
              </a:rPr>
              <a:t>য়</a:t>
            </a:r>
            <a:r>
              <a:rPr lang="as-IN" sz="2200" dirty="0" smtClean="0">
                <a:solidFill>
                  <a:schemeClr val="tx1"/>
                </a:solidFill>
                <a:latin typeface="NikoshBAN" panose="02000000000000000000" pitchFamily="2" charset="0"/>
                <a:cs typeface="NikoshBAN" panose="02000000000000000000" pitchFamily="2" charset="0"/>
              </a:rPr>
              <a:t> </a:t>
            </a:r>
            <a:r>
              <a:rPr lang="as-IN" sz="2200" dirty="0">
                <a:solidFill>
                  <a:schemeClr val="tx1"/>
                </a:solidFill>
                <a:latin typeface="NikoshBAN" panose="02000000000000000000" pitchFamily="2" charset="0"/>
                <a:cs typeface="NikoshBAN" panose="02000000000000000000" pitchFamily="2" charset="0"/>
              </a:rPr>
              <a:t>বৃন্দাবন |</a:t>
            </a:r>
          </a:p>
          <a:p>
            <a:r>
              <a:rPr lang="as-IN" sz="2200" dirty="0">
                <a:solidFill>
                  <a:schemeClr val="tx1"/>
                </a:solidFill>
                <a:latin typeface="NikoshBAN" panose="02000000000000000000" pitchFamily="2" charset="0"/>
                <a:cs typeface="NikoshBAN" panose="02000000000000000000" pitchFamily="2" charset="0"/>
              </a:rPr>
              <a:t>সোনা নহে, পিতল নহে, নহে সোনার মুখ,</a:t>
            </a:r>
          </a:p>
          <a:p>
            <a:r>
              <a:rPr lang="as-IN" sz="2200" dirty="0">
                <a:solidFill>
                  <a:schemeClr val="tx1"/>
                </a:solidFill>
                <a:latin typeface="NikoshBAN" panose="02000000000000000000" pitchFamily="2" charset="0"/>
                <a:cs typeface="NikoshBAN" panose="02000000000000000000" pitchFamily="2" charset="0"/>
              </a:rPr>
              <a:t>কালো-বরণ চাষীর ছেলে </a:t>
            </a:r>
            <a:r>
              <a:rPr lang="as-IN" sz="2200" dirty="0" smtClean="0">
                <a:solidFill>
                  <a:schemeClr val="tx1"/>
                </a:solidFill>
                <a:latin typeface="NikoshBAN" panose="02000000000000000000" pitchFamily="2" charset="0"/>
                <a:cs typeface="NikoshBAN" panose="02000000000000000000" pitchFamily="2" charset="0"/>
              </a:rPr>
              <a:t>জু</a:t>
            </a:r>
            <a:r>
              <a:rPr lang="en-US" sz="2200" dirty="0" err="1" smtClean="0">
                <a:solidFill>
                  <a:schemeClr val="tx1"/>
                </a:solidFill>
                <a:latin typeface="NikoshBAN" panose="02000000000000000000" pitchFamily="2" charset="0"/>
                <a:cs typeface="NikoshBAN" panose="02000000000000000000" pitchFamily="2" charset="0"/>
              </a:rPr>
              <a:t>ড়ায়</a:t>
            </a:r>
            <a:r>
              <a:rPr lang="as-IN" sz="2200" dirty="0" smtClean="0">
                <a:solidFill>
                  <a:schemeClr val="tx1"/>
                </a:solidFill>
                <a:latin typeface="NikoshBAN" panose="02000000000000000000" pitchFamily="2" charset="0"/>
                <a:cs typeface="NikoshBAN" panose="02000000000000000000" pitchFamily="2" charset="0"/>
              </a:rPr>
              <a:t> </a:t>
            </a:r>
            <a:r>
              <a:rPr lang="as-IN" sz="2200" dirty="0">
                <a:solidFill>
                  <a:schemeClr val="tx1"/>
                </a:solidFill>
                <a:latin typeface="NikoshBAN" panose="02000000000000000000" pitchFamily="2" charset="0"/>
                <a:cs typeface="NikoshBAN" panose="02000000000000000000" pitchFamily="2" charset="0"/>
              </a:rPr>
              <a:t>যেন বুক |</a:t>
            </a:r>
          </a:p>
          <a:p>
            <a:r>
              <a:rPr lang="as-IN" sz="2200" dirty="0">
                <a:solidFill>
                  <a:schemeClr val="tx1"/>
                </a:solidFill>
                <a:latin typeface="NikoshBAN" panose="02000000000000000000" pitchFamily="2" charset="0"/>
                <a:cs typeface="NikoshBAN" panose="02000000000000000000" pitchFamily="2" charset="0"/>
              </a:rPr>
              <a:t>যে কালো তার মাঠেরি ধান, যে কালো তার গাঁও!</a:t>
            </a:r>
          </a:p>
          <a:p>
            <a:r>
              <a:rPr lang="as-IN" sz="2200" dirty="0">
                <a:solidFill>
                  <a:schemeClr val="tx1"/>
                </a:solidFill>
                <a:latin typeface="NikoshBAN" panose="02000000000000000000" pitchFamily="2" charset="0"/>
                <a:cs typeface="NikoshBAN" panose="02000000000000000000" pitchFamily="2" charset="0"/>
              </a:rPr>
              <a:t>সেই কালোতে সিনান করি উজল তাহার গাও |</a:t>
            </a:r>
          </a:p>
          <a:p>
            <a:r>
              <a:rPr lang="as-IN" sz="2200" dirty="0" smtClean="0">
                <a:solidFill>
                  <a:schemeClr val="tx1"/>
                </a:solidFill>
                <a:latin typeface="NikoshBAN" panose="02000000000000000000" pitchFamily="2" charset="0"/>
                <a:cs typeface="NikoshBAN" panose="02000000000000000000" pitchFamily="2" charset="0"/>
              </a:rPr>
              <a:t>আখ</a:t>
            </a:r>
            <a:r>
              <a:rPr lang="en-US" sz="2200" dirty="0" err="1" smtClean="0">
                <a:solidFill>
                  <a:schemeClr val="tx1"/>
                </a:solidFill>
                <a:latin typeface="NikoshBAN" panose="02000000000000000000" pitchFamily="2" charset="0"/>
                <a:cs typeface="NikoshBAN" panose="02000000000000000000" pitchFamily="2" charset="0"/>
              </a:rPr>
              <a:t>ড়া</a:t>
            </a:r>
            <a:r>
              <a:rPr lang="as-IN" sz="2200" dirty="0" smtClean="0">
                <a:solidFill>
                  <a:schemeClr val="tx1"/>
                </a:solidFill>
                <a:latin typeface="NikoshBAN" panose="02000000000000000000" pitchFamily="2" charset="0"/>
                <a:cs typeface="NikoshBAN" panose="02000000000000000000" pitchFamily="2" charset="0"/>
              </a:rPr>
              <a:t>তে </a:t>
            </a:r>
            <a:r>
              <a:rPr lang="as-IN" sz="2200" dirty="0">
                <a:solidFill>
                  <a:schemeClr val="tx1"/>
                </a:solidFill>
                <a:latin typeface="NikoshBAN" panose="02000000000000000000" pitchFamily="2" charset="0"/>
                <a:cs typeface="NikoshBAN" panose="02000000000000000000" pitchFamily="2" charset="0"/>
              </a:rPr>
              <a:t>তার বাঁশের লাঠি অনেক মানে মানী,</a:t>
            </a:r>
          </a:p>
          <a:p>
            <a:r>
              <a:rPr lang="as-IN" sz="2200" dirty="0">
                <a:solidFill>
                  <a:schemeClr val="tx1"/>
                </a:solidFill>
                <a:latin typeface="NikoshBAN" panose="02000000000000000000" pitchFamily="2" charset="0"/>
                <a:cs typeface="NikoshBAN" panose="02000000000000000000" pitchFamily="2" charset="0"/>
              </a:rPr>
              <a:t>খেলার দলে তারে </a:t>
            </a:r>
            <a:r>
              <a:rPr lang="as-IN" sz="2200" dirty="0" smtClean="0">
                <a:solidFill>
                  <a:schemeClr val="tx1"/>
                </a:solidFill>
                <a:latin typeface="NikoshBAN" panose="02000000000000000000" pitchFamily="2" charset="0"/>
                <a:cs typeface="NikoshBAN" panose="02000000000000000000" pitchFamily="2" charset="0"/>
              </a:rPr>
              <a:t>নি</a:t>
            </a:r>
            <a:r>
              <a:rPr lang="en-US" sz="2200" dirty="0" err="1" smtClean="0">
                <a:solidFill>
                  <a:schemeClr val="tx1"/>
                </a:solidFill>
                <a:latin typeface="NikoshBAN" panose="02000000000000000000" pitchFamily="2" charset="0"/>
                <a:cs typeface="NikoshBAN" panose="02000000000000000000" pitchFamily="2" charset="0"/>
              </a:rPr>
              <a:t>য়ে</a:t>
            </a:r>
            <a:r>
              <a:rPr lang="as-IN" sz="2200" dirty="0" smtClean="0">
                <a:solidFill>
                  <a:schemeClr val="tx1"/>
                </a:solidFill>
                <a:latin typeface="NikoshBAN" panose="02000000000000000000" pitchFamily="2" charset="0"/>
                <a:cs typeface="NikoshBAN" panose="02000000000000000000" pitchFamily="2" charset="0"/>
              </a:rPr>
              <a:t>ই </a:t>
            </a:r>
            <a:r>
              <a:rPr lang="as-IN" sz="2200" dirty="0">
                <a:solidFill>
                  <a:schemeClr val="tx1"/>
                </a:solidFill>
                <a:latin typeface="NikoshBAN" panose="02000000000000000000" pitchFamily="2" charset="0"/>
                <a:cs typeface="NikoshBAN" panose="02000000000000000000" pitchFamily="2" charset="0"/>
              </a:rPr>
              <a:t>সবার টানাটানি |</a:t>
            </a:r>
          </a:p>
          <a:p>
            <a:r>
              <a:rPr lang="as-IN" sz="2200" dirty="0">
                <a:solidFill>
                  <a:schemeClr val="tx1"/>
                </a:solidFill>
                <a:latin typeface="NikoshBAN" panose="02000000000000000000" pitchFamily="2" charset="0"/>
                <a:cs typeface="NikoshBAN" panose="02000000000000000000" pitchFamily="2" charset="0"/>
              </a:rPr>
              <a:t>জারীর গানে তাহার গলা উঠে সবার আগে,</a:t>
            </a:r>
          </a:p>
          <a:p>
            <a:r>
              <a:rPr lang="as-IN" sz="2200" dirty="0">
                <a:solidFill>
                  <a:schemeClr val="tx1"/>
                </a:solidFill>
                <a:latin typeface="NikoshBAN" panose="02000000000000000000" pitchFamily="2" charset="0"/>
                <a:cs typeface="NikoshBAN" panose="02000000000000000000" pitchFamily="2" charset="0"/>
              </a:rPr>
              <a:t>'শাল-সুন্দী-বেত' যেন ও, সকল কাজেই লাগে |</a:t>
            </a:r>
          </a:p>
          <a:p>
            <a:r>
              <a:rPr lang="as-IN" sz="2200" dirty="0" smtClean="0">
                <a:solidFill>
                  <a:schemeClr val="tx1"/>
                </a:solidFill>
                <a:latin typeface="NikoshBAN" panose="02000000000000000000" pitchFamily="2" charset="0"/>
                <a:cs typeface="NikoshBAN" panose="02000000000000000000" pitchFamily="2" charset="0"/>
              </a:rPr>
              <a:t>বু</a:t>
            </a:r>
            <a:r>
              <a:rPr lang="en-US" sz="2200" dirty="0" err="1" smtClean="0">
                <a:solidFill>
                  <a:schemeClr val="tx1"/>
                </a:solidFill>
                <a:latin typeface="NikoshBAN" panose="02000000000000000000" pitchFamily="2" charset="0"/>
                <a:cs typeface="NikoshBAN" panose="02000000000000000000" pitchFamily="2" charset="0"/>
              </a:rPr>
              <a:t>ড়ো</a:t>
            </a:r>
            <a:r>
              <a:rPr lang="as-IN" sz="2200" dirty="0" smtClean="0">
                <a:solidFill>
                  <a:schemeClr val="tx1"/>
                </a:solidFill>
                <a:latin typeface="NikoshBAN" panose="02000000000000000000" pitchFamily="2" charset="0"/>
                <a:cs typeface="NikoshBAN" panose="02000000000000000000" pitchFamily="2" charset="0"/>
              </a:rPr>
              <a:t>রা ক</a:t>
            </a:r>
            <a:r>
              <a:rPr lang="en-US" sz="2200" dirty="0" smtClean="0">
                <a:solidFill>
                  <a:schemeClr val="tx1"/>
                </a:solidFill>
                <a:latin typeface="NikoshBAN" panose="02000000000000000000" pitchFamily="2" charset="0"/>
                <a:cs typeface="NikoshBAN" panose="02000000000000000000" pitchFamily="2" charset="0"/>
              </a:rPr>
              <a:t>য়</a:t>
            </a:r>
            <a:r>
              <a:rPr lang="as-IN" sz="2200" dirty="0" smtClean="0">
                <a:solidFill>
                  <a:schemeClr val="tx1"/>
                </a:solidFill>
                <a:latin typeface="NikoshBAN" panose="02000000000000000000" pitchFamily="2" charset="0"/>
                <a:cs typeface="NikoshBAN" panose="02000000000000000000" pitchFamily="2" charset="0"/>
              </a:rPr>
              <a:t>, </a:t>
            </a:r>
            <a:r>
              <a:rPr lang="as-IN" sz="2200" dirty="0">
                <a:solidFill>
                  <a:schemeClr val="tx1"/>
                </a:solidFill>
                <a:latin typeface="NikoshBAN" panose="02000000000000000000" pitchFamily="2" charset="0"/>
                <a:cs typeface="NikoshBAN" panose="02000000000000000000" pitchFamily="2" charset="0"/>
              </a:rPr>
              <a:t>ছেলে </a:t>
            </a:r>
            <a:r>
              <a:rPr lang="as-IN" sz="2200" dirty="0" smtClean="0">
                <a:solidFill>
                  <a:schemeClr val="tx1"/>
                </a:solidFill>
                <a:latin typeface="NikoshBAN" panose="02000000000000000000" pitchFamily="2" charset="0"/>
                <a:cs typeface="NikoshBAN" panose="02000000000000000000" pitchFamily="2" charset="0"/>
              </a:rPr>
              <a:t>ন</a:t>
            </a:r>
            <a:r>
              <a:rPr lang="en-US" sz="2200" dirty="0" smtClean="0">
                <a:solidFill>
                  <a:schemeClr val="tx1"/>
                </a:solidFill>
                <a:latin typeface="NikoshBAN" panose="02000000000000000000" pitchFamily="2" charset="0"/>
                <a:cs typeface="NikoshBAN" panose="02000000000000000000" pitchFamily="2" charset="0"/>
              </a:rPr>
              <a:t>য়</a:t>
            </a:r>
            <a:r>
              <a:rPr lang="as-IN" sz="2200" dirty="0" smtClean="0">
                <a:solidFill>
                  <a:schemeClr val="tx1"/>
                </a:solidFill>
                <a:latin typeface="NikoshBAN" panose="02000000000000000000" pitchFamily="2" charset="0"/>
                <a:cs typeface="NikoshBAN" panose="02000000000000000000" pitchFamily="2" charset="0"/>
              </a:rPr>
              <a:t> </a:t>
            </a:r>
            <a:r>
              <a:rPr lang="as-IN" sz="2200" dirty="0">
                <a:solidFill>
                  <a:schemeClr val="tx1"/>
                </a:solidFill>
                <a:latin typeface="NikoshBAN" panose="02000000000000000000" pitchFamily="2" charset="0"/>
                <a:cs typeface="NikoshBAN" panose="02000000000000000000" pitchFamily="2" charset="0"/>
              </a:rPr>
              <a:t>ও, পাগাল লোহা যেন,</a:t>
            </a:r>
          </a:p>
          <a:p>
            <a:r>
              <a:rPr lang="as-IN" sz="2200" dirty="0">
                <a:solidFill>
                  <a:schemeClr val="tx1"/>
                </a:solidFill>
                <a:latin typeface="NikoshBAN" panose="02000000000000000000" pitchFamily="2" charset="0"/>
                <a:cs typeface="NikoshBAN" panose="02000000000000000000" pitchFamily="2" charset="0"/>
              </a:rPr>
              <a:t>রূপাই যেমন বাপের বেটা, কেউ দেখেছ হেন?</a:t>
            </a:r>
          </a:p>
          <a:p>
            <a:r>
              <a:rPr lang="as-IN" sz="2200" dirty="0">
                <a:solidFill>
                  <a:schemeClr val="tx1"/>
                </a:solidFill>
                <a:latin typeface="NikoshBAN" panose="02000000000000000000" pitchFamily="2" charset="0"/>
                <a:cs typeface="NikoshBAN" panose="02000000000000000000" pitchFamily="2" charset="0"/>
              </a:rPr>
              <a:t>যদিও রূপা </a:t>
            </a:r>
            <a:r>
              <a:rPr lang="as-IN" sz="2200" dirty="0" smtClean="0">
                <a:solidFill>
                  <a:schemeClr val="tx1"/>
                </a:solidFill>
                <a:latin typeface="NikoshBAN" panose="02000000000000000000" pitchFamily="2" charset="0"/>
                <a:cs typeface="NikoshBAN" panose="02000000000000000000" pitchFamily="2" charset="0"/>
              </a:rPr>
              <a:t>ন</a:t>
            </a:r>
            <a:r>
              <a:rPr lang="en-US" sz="2200" dirty="0" smtClean="0">
                <a:solidFill>
                  <a:schemeClr val="tx1"/>
                </a:solidFill>
                <a:latin typeface="NikoshBAN" panose="02000000000000000000" pitchFamily="2" charset="0"/>
                <a:cs typeface="NikoshBAN" panose="02000000000000000000" pitchFamily="2" charset="0"/>
              </a:rPr>
              <a:t>য়</a:t>
            </a:r>
            <a:r>
              <a:rPr lang="as-IN" sz="2200" dirty="0" smtClean="0">
                <a:solidFill>
                  <a:schemeClr val="tx1"/>
                </a:solidFill>
                <a:latin typeface="NikoshBAN" panose="02000000000000000000" pitchFamily="2" charset="0"/>
                <a:cs typeface="NikoshBAN" panose="02000000000000000000" pitchFamily="2" charset="0"/>
              </a:rPr>
              <a:t>কো </a:t>
            </a:r>
            <a:r>
              <a:rPr lang="as-IN" sz="2200" dirty="0">
                <a:solidFill>
                  <a:schemeClr val="tx1"/>
                </a:solidFill>
                <a:latin typeface="NikoshBAN" panose="02000000000000000000" pitchFamily="2" charset="0"/>
                <a:cs typeface="NikoshBAN" panose="02000000000000000000" pitchFamily="2" charset="0"/>
              </a:rPr>
              <a:t>রূপাই, রূপার </a:t>
            </a:r>
            <a:r>
              <a:rPr lang="as-IN" sz="2200" dirty="0" smtClean="0">
                <a:solidFill>
                  <a:schemeClr val="tx1"/>
                </a:solidFill>
                <a:latin typeface="NikoshBAN" panose="02000000000000000000" pitchFamily="2" charset="0"/>
                <a:cs typeface="NikoshBAN" panose="02000000000000000000" pitchFamily="2" charset="0"/>
              </a:rPr>
              <a:t>চে</a:t>
            </a:r>
            <a:r>
              <a:rPr lang="en-US" sz="2200" dirty="0" err="1" smtClean="0">
                <a:solidFill>
                  <a:schemeClr val="tx1"/>
                </a:solidFill>
                <a:latin typeface="NikoshBAN" panose="02000000000000000000" pitchFamily="2" charset="0"/>
                <a:cs typeface="NikoshBAN" panose="02000000000000000000" pitchFamily="2" charset="0"/>
              </a:rPr>
              <a:t>য়ে</a:t>
            </a:r>
            <a:r>
              <a:rPr lang="as-IN" sz="2200" dirty="0" smtClean="0">
                <a:solidFill>
                  <a:schemeClr val="tx1"/>
                </a:solidFill>
                <a:latin typeface="NikoshBAN" panose="02000000000000000000" pitchFamily="2" charset="0"/>
                <a:cs typeface="NikoshBAN" panose="02000000000000000000" pitchFamily="2" charset="0"/>
              </a:rPr>
              <a:t> </a:t>
            </a:r>
            <a:r>
              <a:rPr lang="as-IN" sz="2200" dirty="0">
                <a:solidFill>
                  <a:schemeClr val="tx1"/>
                </a:solidFill>
                <a:latin typeface="NikoshBAN" panose="02000000000000000000" pitchFamily="2" charset="0"/>
                <a:cs typeface="NikoshBAN" panose="02000000000000000000" pitchFamily="2" charset="0"/>
              </a:rPr>
              <a:t>দামী,</a:t>
            </a:r>
          </a:p>
          <a:p>
            <a:r>
              <a:rPr lang="as-IN" sz="2200" dirty="0">
                <a:solidFill>
                  <a:schemeClr val="tx1"/>
                </a:solidFill>
                <a:latin typeface="NikoshBAN" panose="02000000000000000000" pitchFamily="2" charset="0"/>
                <a:cs typeface="NikoshBAN" panose="02000000000000000000" pitchFamily="2" charset="0"/>
              </a:rPr>
              <a:t>এক কালেতে ওরই নামে সব গাঁ হবে নামী </a:t>
            </a:r>
            <a:r>
              <a:rPr lang="as-IN" sz="2200" dirty="0" smtClean="0">
                <a:solidFill>
                  <a:schemeClr val="tx1"/>
                </a:solidFill>
                <a:latin typeface="NikoshBAN" panose="02000000000000000000" pitchFamily="2" charset="0"/>
                <a:cs typeface="NikoshBAN" panose="02000000000000000000" pitchFamily="2" charset="0"/>
              </a:rPr>
              <a:t>|</a:t>
            </a:r>
            <a:endParaRPr lang="as-IN" sz="2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233570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iterate type="wd">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24" dur="5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2" fill="hold" grpId="0" nodeType="clickEffect">
                                  <p:stCondLst>
                                    <p:cond delay="0"/>
                                  </p:stCondLst>
                                  <p:iterate type="wd">
                                    <p:tmPct val="10000"/>
                                  </p:iterate>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Forward or Next 4">
            <a:hlinkClick r:id="rId2" highlightClick="1"/>
          </p:cNvPr>
          <p:cNvSpPr/>
          <p:nvPr/>
        </p:nvSpPr>
        <p:spPr>
          <a:xfrm>
            <a:off x="5035638" y="2485622"/>
            <a:ext cx="1661375" cy="1313645"/>
          </a:xfrm>
          <a:prstGeom prst="actionButtonForwardNext">
            <a:avLst/>
          </a:prstGeom>
          <a:solidFill>
            <a:srgbClr val="FF00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524259" y="180305"/>
            <a:ext cx="6684135" cy="73409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NikoshBAN" panose="02000000000000000000" pitchFamily="2" charset="0"/>
                <a:cs typeface="NikoshBAN" panose="02000000000000000000" pitchFamily="2" charset="0"/>
              </a:rPr>
              <a:t> </a:t>
            </a:r>
            <a:r>
              <a:rPr lang="en-US" sz="5400" dirty="0" smtClean="0">
                <a:solidFill>
                  <a:srgbClr val="FFC000"/>
                </a:solidFill>
                <a:latin typeface="NikoshBAN" panose="02000000000000000000" pitchFamily="2" charset="0"/>
                <a:cs typeface="NikoshBAN" panose="02000000000000000000" pitchFamily="2" charset="0"/>
              </a:rPr>
              <a:t>ম</a:t>
            </a:r>
            <a:r>
              <a:rPr lang="en-US" sz="3600" dirty="0" smtClean="0">
                <a:latin typeface="NikoshBAN" panose="02000000000000000000" pitchFamily="2" charset="0"/>
                <a:cs typeface="NikoshBAN" panose="02000000000000000000" pitchFamily="2" charset="0"/>
              </a:rPr>
              <a:t>নোযোগ দিয়ে </a:t>
            </a:r>
            <a:r>
              <a:rPr lang="en-US" sz="3600" dirty="0" err="1" smtClean="0">
                <a:latin typeface="NikoshBAN" panose="02000000000000000000" pitchFamily="2" charset="0"/>
                <a:cs typeface="NikoshBAN" panose="02000000000000000000" pitchFamily="2" charset="0"/>
              </a:rPr>
              <a:t>ভিডিওটি</a:t>
            </a:r>
            <a:r>
              <a:rPr lang="en-US" sz="3600" dirty="0" smtClean="0">
                <a:latin typeface="NikoshBAN" panose="02000000000000000000" pitchFamily="2" charset="0"/>
                <a:cs typeface="NikoshBAN" panose="02000000000000000000" pitchFamily="2" charset="0"/>
              </a:rPr>
              <a:t> দেখি</a:t>
            </a:r>
            <a:endParaRPr lang="en-US" sz="36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0" b="100000" l="0" r="98649"/>
                    </a14:imgEffect>
                  </a14:imgLayer>
                </a14:imgProps>
              </a:ext>
              <a:ext uri="{28A0092B-C50C-407E-A947-70E740481C1C}">
                <a14:useLocalDpi xmlns:a14="http://schemas.microsoft.com/office/drawing/2010/main" val="0"/>
              </a:ext>
            </a:extLst>
          </a:blip>
          <a:stretch>
            <a:fillRect/>
          </a:stretch>
        </p:blipFill>
        <p:spPr>
          <a:xfrm>
            <a:off x="0" y="50824"/>
            <a:ext cx="1598900" cy="1430936"/>
          </a:xfrm>
          <a:prstGeom prst="rect">
            <a:avLst/>
          </a:prstGeom>
        </p:spPr>
      </p:pic>
      <p:sp>
        <p:nvSpPr>
          <p:cNvPr id="8" name="Rounded Rectangle 7"/>
          <p:cNvSpPr/>
          <p:nvPr/>
        </p:nvSpPr>
        <p:spPr>
          <a:xfrm>
            <a:off x="2150769" y="4801673"/>
            <a:ext cx="7431112" cy="73409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NikoshBAN" panose="02000000000000000000" pitchFamily="2" charset="0"/>
                <a:cs typeface="NikoshBAN" panose="02000000000000000000" pitchFamily="2" charset="0"/>
              </a:rPr>
              <a:t>ভিডিওটি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হাইপারলিংক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ইন্টারনেট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আবশ্যক</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49299927"/>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9" presetClass="emph" presetSubtype="0" fill="hold" grpId="0" nodeType="clickEffect">
                                  <p:stCondLst>
                                    <p:cond delay="0"/>
                                  </p:stCondLst>
                                  <p:childTnLst>
                                    <p:animClr clrSpc="rgb" dir="cw">
                                      <p:cBhvr override="childStyle">
                                        <p:cTn id="16" dur="500" fill="hold"/>
                                        <p:tgtEl>
                                          <p:spTgt spid="5"/>
                                        </p:tgtEl>
                                        <p:attrNameLst>
                                          <p:attrName>style.color</p:attrName>
                                        </p:attrNameLst>
                                      </p:cBhvr>
                                      <p:to>
                                        <a:schemeClr val="accent2"/>
                                      </p:to>
                                    </p:animClr>
                                    <p:animClr clrSpc="rgb" dir="cw">
                                      <p:cBhvr>
                                        <p:cTn id="17" dur="500" fill="hold"/>
                                        <p:tgtEl>
                                          <p:spTgt spid="5"/>
                                        </p:tgtEl>
                                        <p:attrNameLst>
                                          <p:attrName>fillcolor</p:attrName>
                                        </p:attrNameLst>
                                      </p:cBhvr>
                                      <p:to>
                                        <a:schemeClr val="accent2"/>
                                      </p:to>
                                    </p:animClr>
                                    <p:set>
                                      <p:cBhvr>
                                        <p:cTn id="18" dur="500" fill="hold"/>
                                        <p:tgtEl>
                                          <p:spTgt spid="5"/>
                                        </p:tgtEl>
                                        <p:attrNameLst>
                                          <p:attrName>fill.type</p:attrName>
                                        </p:attrNameLst>
                                      </p:cBhvr>
                                      <p:to>
                                        <p:strVal val="solid"/>
                                      </p:to>
                                    </p:set>
                                    <p:set>
                                      <p:cBhvr>
                                        <p:cTn id="19" dur="5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100000" l="0" r="98649"/>
                    </a14:imgEffect>
                  </a14:imgLayer>
                </a14:imgProps>
              </a:ext>
              <a:ext uri="{28A0092B-C50C-407E-A947-70E740481C1C}">
                <a14:useLocalDpi xmlns:a14="http://schemas.microsoft.com/office/drawing/2010/main" val="0"/>
              </a:ext>
            </a:extLst>
          </a:blip>
          <a:stretch>
            <a:fillRect/>
          </a:stretch>
        </p:blipFill>
        <p:spPr>
          <a:xfrm>
            <a:off x="0" y="0"/>
            <a:ext cx="1598900" cy="1430936"/>
          </a:xfrm>
          <a:prstGeom prst="rect">
            <a:avLst/>
          </a:prstGeom>
        </p:spPr>
      </p:pic>
      <p:sp>
        <p:nvSpPr>
          <p:cNvPr id="2" name="TextBox 1"/>
          <p:cNvSpPr txBox="1"/>
          <p:nvPr/>
        </p:nvSpPr>
        <p:spPr>
          <a:xfrm>
            <a:off x="2796636" y="9433"/>
            <a:ext cx="7158734" cy="1077218"/>
          </a:xfrm>
          <a:prstGeom prst="rect">
            <a:avLst/>
          </a:prstGeom>
          <a:solidFill>
            <a:schemeClr val="bg1"/>
          </a:solidFill>
        </p:spPr>
        <p:txBody>
          <a:bodyPr wrap="square" rtlCol="0">
            <a:spAutoFit/>
          </a:bodyPr>
          <a:lstStyle/>
          <a:p>
            <a:pPr algn="ctr"/>
            <a:r>
              <a:rPr lang="as-IN" sz="3200" dirty="0">
                <a:latin typeface="NikoshBAN" panose="02000000000000000000" pitchFamily="2" charset="0"/>
                <a:cs typeface="NikoshBAN" panose="02000000000000000000" pitchFamily="2" charset="0"/>
              </a:rPr>
              <a:t>জালি লাউ</a:t>
            </a:r>
            <a:r>
              <a:rPr lang="en-US" sz="3200" dirty="0" err="1">
                <a:latin typeface="NikoshBAN" panose="02000000000000000000" pitchFamily="2" charset="0"/>
                <a:cs typeface="NikoshBAN" panose="02000000000000000000" pitchFamily="2" charset="0"/>
              </a:rPr>
              <a:t>য়ে</a:t>
            </a:r>
            <a:r>
              <a:rPr lang="as-IN" sz="3200" dirty="0">
                <a:latin typeface="NikoshBAN" panose="02000000000000000000" pitchFamily="2" charset="0"/>
                <a:cs typeface="NikoshBAN" panose="02000000000000000000" pitchFamily="2" charset="0"/>
              </a:rPr>
              <a:t>র ডগার মত বাহু দুখান সরু,</a:t>
            </a:r>
          </a:p>
          <a:p>
            <a:pPr algn="ctr"/>
            <a:r>
              <a:rPr lang="as-IN" sz="3200" dirty="0">
                <a:latin typeface="NikoshBAN" panose="02000000000000000000" pitchFamily="2" charset="0"/>
                <a:cs typeface="NikoshBAN" panose="02000000000000000000" pitchFamily="2" charset="0"/>
              </a:rPr>
              <a:t>গা-খানি তার শা</a:t>
            </a:r>
            <a:r>
              <a:rPr lang="en-US" sz="3200" dirty="0">
                <a:latin typeface="NikoshBAN" panose="02000000000000000000" pitchFamily="2" charset="0"/>
                <a:cs typeface="NikoshBAN" panose="02000000000000000000" pitchFamily="2" charset="0"/>
              </a:rPr>
              <a:t>ও</a:t>
            </a:r>
            <a:r>
              <a:rPr lang="as-IN" sz="3200" dirty="0">
                <a:latin typeface="NikoshBAN" panose="02000000000000000000" pitchFamily="2" charset="0"/>
                <a:cs typeface="NikoshBAN" panose="02000000000000000000" pitchFamily="2" charset="0"/>
              </a:rPr>
              <a:t>ন মাসের যেমন তমাল তরু </a:t>
            </a:r>
          </a:p>
        </p:txBody>
      </p:sp>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51104" y="1254076"/>
            <a:ext cx="3952133" cy="2408349"/>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8769" y="1254077"/>
            <a:ext cx="3952133" cy="2408349"/>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2730729" y="3829850"/>
            <a:ext cx="7290547" cy="1384995"/>
          </a:xfrm>
          <a:prstGeom prst="rect">
            <a:avLst/>
          </a:prstGeom>
          <a:solidFill>
            <a:schemeClr val="bg1"/>
          </a:solidFill>
        </p:spPr>
        <p:txBody>
          <a:bodyPr wrap="square" rtlCol="0">
            <a:spAutoFit/>
          </a:bodyPr>
          <a:lstStyle/>
          <a:p>
            <a:pPr algn="just"/>
            <a:r>
              <a:rPr lang="en-US" sz="2800" dirty="0" err="1" smtClean="0">
                <a:latin typeface="NikoshBAN" panose="02000000000000000000" pitchFamily="2" charset="0"/>
                <a:cs typeface="NikoshBAN" panose="02000000000000000000" pitchFamily="2" charset="0"/>
              </a:rPr>
              <a:t>চাষার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ছেলে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রূপাইয়ের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দেহপল্লবের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বর্ণনা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রূপকাশ্রয়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গ্রহণ</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করেছেন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বাহু</a:t>
            </a:r>
            <a:r>
              <a:rPr lang="en-US" sz="2800" dirty="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কচি</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লাউয়ের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ডগার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সরু</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গা-খানি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চকচকে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তমাল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তরুর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সুন্দর</a:t>
            </a:r>
            <a:r>
              <a:rPr lang="en-US" sz="2800" dirty="0" smtClean="0">
                <a:latin typeface="NikoshBAN" panose="02000000000000000000" pitchFamily="2" charset="0"/>
                <a:cs typeface="NikoshBAN" panose="02000000000000000000" pitchFamily="2" charset="0"/>
              </a:rPr>
              <a:t> ।</a:t>
            </a:r>
            <a:endParaRPr lang="as-IN"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93258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style.rotation</p:attrName>
                                        </p:attrNameLst>
                                      </p:cBhvr>
                                      <p:tavLst>
                                        <p:tav tm="0">
                                          <p:val>
                                            <p:fltVal val="720"/>
                                          </p:val>
                                        </p:tav>
                                        <p:tav tm="100000">
                                          <p:val>
                                            <p:fltVal val="0"/>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19" presetClass="entr" presetSubtype="10" fill="hold" nodeType="clickEffect">
                                  <p:stCondLst>
                                    <p:cond delay="0"/>
                                  </p:stCondLst>
                                  <p:iterate type="lt">
                                    <p:tmPct val="10000"/>
                                  </p:iterate>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5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22"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100000" l="0" r="98649"/>
                    </a14:imgEffect>
                  </a14:imgLayer>
                </a14:imgProps>
              </a:ext>
              <a:ext uri="{28A0092B-C50C-407E-A947-70E740481C1C}">
                <a14:useLocalDpi xmlns:a14="http://schemas.microsoft.com/office/drawing/2010/main" val="0"/>
              </a:ext>
            </a:extLst>
          </a:blip>
          <a:stretch>
            <a:fillRect/>
          </a:stretch>
        </p:blipFill>
        <p:spPr>
          <a:xfrm>
            <a:off x="0" y="0"/>
            <a:ext cx="1598900" cy="1430936"/>
          </a:xfrm>
          <a:prstGeom prst="rect">
            <a:avLst/>
          </a:prstGeom>
        </p:spPr>
      </p:pic>
      <p:sp>
        <p:nvSpPr>
          <p:cNvPr id="2" name="TextBox 1"/>
          <p:cNvSpPr txBox="1"/>
          <p:nvPr/>
        </p:nvSpPr>
        <p:spPr>
          <a:xfrm>
            <a:off x="2796636" y="9433"/>
            <a:ext cx="7158734" cy="1077218"/>
          </a:xfrm>
          <a:prstGeom prst="rect">
            <a:avLst/>
          </a:prstGeom>
          <a:solidFill>
            <a:schemeClr val="bg1"/>
          </a:solidFill>
        </p:spPr>
        <p:txBody>
          <a:bodyPr wrap="square" rtlCol="0">
            <a:spAutoFit/>
          </a:bodyPr>
          <a:lstStyle/>
          <a:p>
            <a:pPr algn="ctr"/>
            <a:r>
              <a:rPr lang="as-IN" sz="3200" dirty="0">
                <a:latin typeface="NikoshBAN" panose="02000000000000000000" pitchFamily="2" charset="0"/>
                <a:cs typeface="NikoshBAN" panose="02000000000000000000" pitchFamily="2" charset="0"/>
              </a:rPr>
              <a:t>কচি ধানের তুলতে চারা হ</a:t>
            </a:r>
            <a:r>
              <a:rPr lang="en-US" sz="3200" dirty="0">
                <a:latin typeface="NikoshBAN" panose="02000000000000000000" pitchFamily="2" charset="0"/>
                <a:cs typeface="NikoshBAN" panose="02000000000000000000" pitchFamily="2" charset="0"/>
              </a:rPr>
              <a:t>য়</a:t>
            </a:r>
            <a:r>
              <a:rPr lang="as-IN" sz="3200" dirty="0">
                <a:latin typeface="NikoshBAN" panose="02000000000000000000" pitchFamily="2" charset="0"/>
                <a:cs typeface="NikoshBAN" panose="02000000000000000000" pitchFamily="2" charset="0"/>
              </a:rPr>
              <a:t>ত কোনো চাষী,</a:t>
            </a:r>
          </a:p>
          <a:p>
            <a:pPr algn="ctr"/>
            <a:r>
              <a:rPr lang="as-IN" sz="3200" dirty="0">
                <a:latin typeface="NikoshBAN" panose="02000000000000000000" pitchFamily="2" charset="0"/>
                <a:cs typeface="NikoshBAN" panose="02000000000000000000" pitchFamily="2" charset="0"/>
              </a:rPr>
              <a:t>মুখে তাহার ছড়িয়ে গেছে কতকটা তার হাসি </a:t>
            </a:r>
          </a:p>
        </p:txBody>
      </p:sp>
      <p:sp>
        <p:nvSpPr>
          <p:cNvPr id="6" name="TextBox 5"/>
          <p:cNvSpPr txBox="1"/>
          <p:nvPr/>
        </p:nvSpPr>
        <p:spPr>
          <a:xfrm>
            <a:off x="101599" y="3829850"/>
            <a:ext cx="11451771" cy="1815882"/>
          </a:xfrm>
          <a:prstGeom prst="rect">
            <a:avLst/>
          </a:prstGeom>
          <a:solidFill>
            <a:schemeClr val="bg1"/>
          </a:solidFill>
        </p:spPr>
        <p:txBody>
          <a:bodyPr wrap="square" rtlCol="0">
            <a:spAutoFit/>
          </a:bodyPr>
          <a:lstStyle/>
          <a:p>
            <a:pPr algn="just"/>
            <a:r>
              <a:rPr lang="en-US" sz="2800" dirty="0" err="1" smtClean="0">
                <a:latin typeface="NikoshBAN" panose="02000000000000000000" pitchFamily="2" charset="0"/>
                <a:cs typeface="NikoshBAN" panose="02000000000000000000" pitchFamily="2" charset="0"/>
              </a:rPr>
              <a:t>সন্তান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স্নেহসম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চাষীর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কৃষিফলন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বীজ</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থেকে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ধান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গজায়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একজন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চাষী</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তৃপ্তির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হাসতে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অকৃত্রিম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আনন্দদায়ক</a:t>
            </a:r>
            <a:r>
              <a:rPr lang="en-US" sz="2800" dirty="0" smtClean="0">
                <a:latin typeface="NikoshBAN" panose="02000000000000000000" pitchFamily="2" charset="0"/>
                <a:cs typeface="NikoshBAN" panose="02000000000000000000" pitchFamily="2" charset="0"/>
              </a:rPr>
              <a:t>। </a:t>
            </a:r>
            <a:r>
              <a:rPr lang="as-IN" sz="2800" dirty="0"/>
              <a:t>কচি, সবুজ ধানের চারা তুলতে গিয়ে কৃষকের হৃদয়ের সুখের অনুভূতি তার সারা মুখে যেমন হাসি হয়ে ফুঠে উঠে, সেই হাসির কতকটা রুপাই তার মুখে ধরে রেখেছে। রুপাইয়ের রূপের এই বৈশিষ্ট্য পল্লী প্রকৃতির সাধারণ চিত্র।</a:t>
            </a:r>
            <a:endParaRPr lang="as-IN" sz="28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98900" y="1254075"/>
            <a:ext cx="3952133" cy="24083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9933" y="1254075"/>
            <a:ext cx="3952133" cy="24083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42285299"/>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strVal val="#ppt_w+.3"/>
                                          </p:val>
                                        </p:tav>
                                        <p:tav tm="100000">
                                          <p:val>
                                            <p:strVal val="#ppt_w"/>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animEffect transition="in" filter="fade">
                                      <p:cBhvr>
                                        <p:cTn id="9" dur="2000"/>
                                        <p:tgtEl>
                                          <p:spTgt spid="8"/>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000" fill="hold"/>
                                        <p:tgtEl>
                                          <p:spTgt spid="9"/>
                                        </p:tgtEl>
                                        <p:attrNameLst>
                                          <p:attrName>ppt_w</p:attrName>
                                        </p:attrNameLst>
                                      </p:cBhvr>
                                      <p:tavLst>
                                        <p:tav tm="0">
                                          <p:val>
                                            <p:strVal val="#ppt_w+.3"/>
                                          </p:val>
                                        </p:tav>
                                        <p:tav tm="100000">
                                          <p:val>
                                            <p:strVal val="#ppt_w"/>
                                          </p:val>
                                        </p:tav>
                                      </p:tavLst>
                                    </p:anim>
                                    <p:anim calcmode="lin" valueType="num">
                                      <p:cBhvr>
                                        <p:cTn id="13" dur="2000" fill="hold"/>
                                        <p:tgtEl>
                                          <p:spTgt spid="9"/>
                                        </p:tgtEl>
                                        <p:attrNameLst>
                                          <p:attrName>ppt_h</p:attrName>
                                        </p:attrNameLst>
                                      </p:cBhvr>
                                      <p:tavLst>
                                        <p:tav tm="0">
                                          <p:val>
                                            <p:strVal val="#ppt_h"/>
                                          </p:val>
                                        </p:tav>
                                        <p:tav tm="100000">
                                          <p:val>
                                            <p:strVal val="#ppt_h"/>
                                          </p:val>
                                        </p:tav>
                                      </p:tavLst>
                                    </p:anim>
                                    <p:animEffect transition="in" filter="fade">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iterate type="lt">
                                    <p:tmPct val="10000"/>
                                  </p:iterate>
                                  <p:childTnLst>
                                    <p:set>
                                      <p:cBhvr>
                                        <p:cTn id="18" dur="1" fill="hold">
                                          <p:stCondLst>
                                            <p:cond delay="0"/>
                                          </p:stCondLst>
                                        </p:cTn>
                                        <p:tgtEl>
                                          <p:spTgt spid="6"/>
                                        </p:tgtEl>
                                        <p:attrNameLst>
                                          <p:attrName>style.visibility</p:attrName>
                                        </p:attrNameLst>
                                      </p:cBhvr>
                                      <p:to>
                                        <p:strVal val="visible"/>
                                      </p:to>
                                    </p:set>
                                    <p:anim calcmode="lin" valueType="num">
                                      <p:cBhvr>
                                        <p:cTn id="19" dur="25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25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250" accel="50000" fill="hold">
                                          <p:stCondLst>
                                            <p:cond delay="250"/>
                                          </p:stCondLst>
                                        </p:cTn>
                                        <p:tgtEl>
                                          <p:spTgt spid="6"/>
                                        </p:tgtEl>
                                        <p:attrNameLst>
                                          <p:attrName>ppt_w</p:attrName>
                                        </p:attrNameLst>
                                      </p:cBhvr>
                                      <p:tavLst>
                                        <p:tav tm="0">
                                          <p:val>
                                            <p:strVal val="#ppt_w*.05"/>
                                          </p:val>
                                        </p:tav>
                                        <p:tav tm="100000">
                                          <p:val>
                                            <p:strVal val="#ppt_w"/>
                                          </p:val>
                                        </p:tav>
                                      </p:tavLst>
                                    </p:anim>
                                    <p:anim calcmode="lin" valueType="num">
                                      <p:cBhvr>
                                        <p:cTn id="22" dur="500" fill="hold"/>
                                        <p:tgtEl>
                                          <p:spTgt spid="6"/>
                                        </p:tgtEl>
                                        <p:attrNameLst>
                                          <p:attrName>ppt_h</p:attrName>
                                        </p:attrNameLst>
                                      </p:cBhvr>
                                      <p:tavLst>
                                        <p:tav tm="0">
                                          <p:val>
                                            <p:strVal val="#ppt_h"/>
                                          </p:val>
                                        </p:tav>
                                        <p:tav tm="100000">
                                          <p:val>
                                            <p:strVal val="#ppt_h"/>
                                          </p:val>
                                        </p:tav>
                                      </p:tavLst>
                                    </p:anim>
                                    <p:anim calcmode="lin" valueType="num">
                                      <p:cBhvr>
                                        <p:cTn id="23" dur="25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25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250" accel="50000" fill="hold">
                                          <p:stCondLst>
                                            <p:cond delay="250"/>
                                          </p:stCondLst>
                                        </p:cTn>
                                        <p:tgtEl>
                                          <p:spTgt spid="6"/>
                                        </p:tgtEl>
                                        <p:attrNameLst>
                                          <p:attrName>ppt_y</p:attrName>
                                        </p:attrNameLst>
                                      </p:cBhvr>
                                      <p:tavLst>
                                        <p:tav tm="0">
                                          <p:val>
                                            <p:strVal val="#ppt_y+.1"/>
                                          </p:val>
                                        </p:tav>
                                        <p:tav tm="100000">
                                          <p:val>
                                            <p:strVal val="#ppt_y"/>
                                          </p:val>
                                        </p:tav>
                                      </p:tavLst>
                                    </p:anim>
                                    <p:animEffect transition="in" filter="fade">
                                      <p:cBhvr>
                                        <p:cTn id="26" dur="5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12192000" cy="6858000"/>
          </a:xfrm>
          <a:prstGeom prst="frame">
            <a:avLst>
              <a:gd name="adj1" fmla="val 3098"/>
            </a:avLst>
          </a:prstGeom>
          <a:solidFill>
            <a:schemeClr val="accent4">
              <a:lumMod val="40000"/>
              <a:lumOff val="60000"/>
            </a:schemeClr>
          </a:solidFill>
          <a:ln>
            <a:noFill/>
          </a:ln>
          <a:effectLst>
            <a:outerShdw blurRad="63500" dist="63500" dir="3600000" sx="101000" sy="101000" algn="ctr" rotWithShape="0">
              <a:srgbClr val="000000">
                <a:alpha val="4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2433503" y="315145"/>
            <a:ext cx="6396258" cy="707886"/>
          </a:xfrm>
          <a:prstGeom prst="rect">
            <a:avLst/>
          </a:prstGeom>
          <a:solidFill>
            <a:schemeClr val="bg1"/>
          </a:solidFill>
        </p:spPr>
        <p:txBody>
          <a:bodyPr wrap="square" rtlCol="0">
            <a:spAutoFit/>
          </a:bodyPr>
          <a:lstStyle/>
          <a:p>
            <a:pPr algn="ctr"/>
            <a:r>
              <a:rPr lang="en-US" sz="4000" b="1" u="sng"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জোড়ায়</a:t>
            </a:r>
            <a:r>
              <a:rPr lang="en-US" sz="4000" b="1" u="sng"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u="sng"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endParaRPr lang="en-US" sz="4000"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8" name="TextBox 17"/>
          <p:cNvSpPr txBox="1"/>
          <p:nvPr/>
        </p:nvSpPr>
        <p:spPr>
          <a:xfrm>
            <a:off x="1551558" y="3714401"/>
            <a:ext cx="9088884" cy="1446550"/>
          </a:xfrm>
          <a:prstGeom prst="rect">
            <a:avLst/>
          </a:prstGeom>
          <a:solidFill>
            <a:schemeClr val="bg1"/>
          </a:solidFill>
          <a:ln>
            <a:solidFill>
              <a:schemeClr val="accent2">
                <a:lumMod val="20000"/>
                <a:lumOff val="80000"/>
              </a:schemeClr>
            </a:solidFill>
          </a:ln>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as-IN" sz="4400" dirty="0">
                <a:latin typeface="NikoshBAN" panose="02000000000000000000" pitchFamily="2" charset="0"/>
                <a:cs typeface="NikoshBAN" panose="02000000000000000000" pitchFamily="2" charset="0"/>
              </a:rPr>
              <a:t>মুখে তাহার ছড়িয়ে গেছে কতকটা তার হাসি </a:t>
            </a:r>
          </a:p>
          <a:p>
            <a:pPr algn="ct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ব্যাখ্যা</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কর</a:t>
            </a:r>
            <a:r>
              <a:rPr lang="en-US" sz="4400" dirty="0" smtClean="0">
                <a:solidFill>
                  <a:schemeClr val="tx1"/>
                </a:solidFill>
                <a:latin typeface="NikoshBAN" panose="02000000000000000000" pitchFamily="2" charset="0"/>
                <a:cs typeface="NikoshBAN" panose="02000000000000000000" pitchFamily="2" charset="0"/>
              </a:rPr>
              <a:t>।  </a:t>
            </a:r>
            <a:endParaRPr lang="as-IN" sz="4400" dirty="0">
              <a:solidFill>
                <a:schemeClr val="tx1"/>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5981" y="1171978"/>
            <a:ext cx="3191301" cy="2393476"/>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0" b="100000" l="0" r="98649"/>
                    </a14:imgEffect>
                  </a14:imgLayer>
                </a14:imgProps>
              </a:ext>
              <a:ext uri="{28A0092B-C50C-407E-A947-70E740481C1C}">
                <a14:useLocalDpi xmlns:a14="http://schemas.microsoft.com/office/drawing/2010/main" val="0"/>
              </a:ext>
            </a:extLst>
          </a:blip>
          <a:stretch>
            <a:fillRect/>
          </a:stretch>
        </p:blipFill>
        <p:spPr>
          <a:xfrm>
            <a:off x="229032" y="217523"/>
            <a:ext cx="1454625" cy="1306477"/>
          </a:xfrm>
          <a:prstGeom prst="rect">
            <a:avLst/>
          </a:prstGeom>
        </p:spPr>
      </p:pic>
    </p:spTree>
    <p:extLst>
      <p:ext uri="{BB962C8B-B14F-4D97-AF65-F5344CB8AC3E}">
        <p14:creationId xmlns:p14="http://schemas.microsoft.com/office/powerpoint/2010/main" val="273897668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8)">
                                      <p:cBhvr>
                                        <p:cTn id="10" dur="2000"/>
                                        <p:tgtEl>
                                          <p:spTgt spid="3"/>
                                        </p:tgtEl>
                                      </p:cBhvr>
                                    </p:animEffect>
                                  </p:childTnLst>
                                </p:cTn>
                              </p:par>
                            </p:childTnLst>
                          </p:cTn>
                        </p:par>
                        <p:par>
                          <p:cTn id="11" fill="hold">
                            <p:stCondLst>
                              <p:cond delay="2000"/>
                            </p:stCondLst>
                            <p:childTnLst>
                              <p:par>
                                <p:cTn id="12" presetID="42"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100000" l="0" r="98649"/>
                    </a14:imgEffect>
                  </a14:imgLayer>
                </a14:imgProps>
              </a:ext>
              <a:ext uri="{28A0092B-C50C-407E-A947-70E740481C1C}">
                <a14:useLocalDpi xmlns:a14="http://schemas.microsoft.com/office/drawing/2010/main" val="0"/>
              </a:ext>
            </a:extLst>
          </a:blip>
          <a:stretch>
            <a:fillRect/>
          </a:stretch>
        </p:blipFill>
        <p:spPr>
          <a:xfrm>
            <a:off x="0" y="0"/>
            <a:ext cx="1598900" cy="1430936"/>
          </a:xfrm>
          <a:prstGeom prst="rect">
            <a:avLst/>
          </a:prstGeom>
        </p:spPr>
      </p:pic>
      <p:sp>
        <p:nvSpPr>
          <p:cNvPr id="2" name="TextBox 1"/>
          <p:cNvSpPr txBox="1"/>
          <p:nvPr/>
        </p:nvSpPr>
        <p:spPr>
          <a:xfrm>
            <a:off x="2796636" y="9433"/>
            <a:ext cx="7158734" cy="1077218"/>
          </a:xfrm>
          <a:prstGeom prst="rect">
            <a:avLst/>
          </a:prstGeom>
          <a:solidFill>
            <a:schemeClr val="bg1"/>
          </a:solidFill>
        </p:spPr>
        <p:txBody>
          <a:bodyPr wrap="square" rtlCol="0">
            <a:spAutoFit/>
          </a:bodyPr>
          <a:lstStyle/>
          <a:p>
            <a:pPr algn="ctr"/>
            <a:r>
              <a:rPr lang="as-IN" sz="3200" dirty="0">
                <a:latin typeface="NikoshBAN" panose="02000000000000000000" pitchFamily="2" charset="0"/>
                <a:cs typeface="NikoshBAN" panose="02000000000000000000" pitchFamily="2" charset="0"/>
              </a:rPr>
              <a:t>কালো চোখের তারা দি</a:t>
            </a:r>
            <a:r>
              <a:rPr lang="en-US" sz="3200" dirty="0" err="1">
                <a:latin typeface="NikoshBAN" panose="02000000000000000000" pitchFamily="2" charset="0"/>
                <a:cs typeface="NikoshBAN" panose="02000000000000000000" pitchFamily="2" charset="0"/>
              </a:rPr>
              <a:t>য়ে</a:t>
            </a:r>
            <a:r>
              <a:rPr lang="as-IN" sz="3200" dirty="0">
                <a:latin typeface="NikoshBAN" panose="02000000000000000000" pitchFamily="2" charset="0"/>
                <a:cs typeface="NikoshBAN" panose="02000000000000000000" pitchFamily="2" charset="0"/>
              </a:rPr>
              <a:t>ই সকল ধরা দেখি,</a:t>
            </a:r>
          </a:p>
          <a:p>
            <a:pPr algn="ctr"/>
            <a:r>
              <a:rPr lang="as-IN" sz="3200" dirty="0">
                <a:latin typeface="NikoshBAN" panose="02000000000000000000" pitchFamily="2" charset="0"/>
                <a:cs typeface="NikoshBAN" panose="02000000000000000000" pitchFamily="2" charset="0"/>
              </a:rPr>
              <a:t>কালো দাতের কালি দি</a:t>
            </a:r>
            <a:r>
              <a:rPr lang="en-US" sz="3200" dirty="0" err="1">
                <a:latin typeface="NikoshBAN" panose="02000000000000000000" pitchFamily="2" charset="0"/>
                <a:cs typeface="NikoshBAN" panose="02000000000000000000" pitchFamily="2" charset="0"/>
              </a:rPr>
              <a:t>য়ে</a:t>
            </a:r>
            <a:r>
              <a:rPr lang="as-IN" sz="3200" dirty="0">
                <a:latin typeface="NikoshBAN" panose="02000000000000000000" pitchFamily="2" charset="0"/>
                <a:cs typeface="NikoshBAN" panose="02000000000000000000" pitchFamily="2" charset="0"/>
              </a:rPr>
              <a:t>ই কেতাব কোরাণ লেখি</a:t>
            </a:r>
          </a:p>
        </p:txBody>
      </p:sp>
      <p:sp>
        <p:nvSpPr>
          <p:cNvPr id="6" name="TextBox 5"/>
          <p:cNvSpPr txBox="1"/>
          <p:nvPr/>
        </p:nvSpPr>
        <p:spPr>
          <a:xfrm>
            <a:off x="130629" y="3686357"/>
            <a:ext cx="11437257" cy="1815882"/>
          </a:xfrm>
          <a:prstGeom prst="rect">
            <a:avLst/>
          </a:prstGeom>
          <a:solidFill>
            <a:schemeClr val="bg1"/>
          </a:solidFill>
        </p:spPr>
        <p:txBody>
          <a:bodyPr wrap="square" rtlCol="0">
            <a:spAutoFit/>
          </a:bodyPr>
          <a:lstStyle/>
          <a:p>
            <a:pPr algn="just"/>
            <a:r>
              <a:rPr lang="en-US" sz="2800" dirty="0" err="1" smtClean="0">
                <a:latin typeface="NikoshBAN" panose="02000000000000000000" pitchFamily="2" charset="0"/>
                <a:cs typeface="NikoshBAN" panose="02000000000000000000" pitchFamily="2" charset="0"/>
              </a:rPr>
              <a:t>কবি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চেয়েছেন</a:t>
            </a:r>
            <a:r>
              <a:rPr lang="en-US" sz="2800" dirty="0" smtClean="0">
                <a:latin typeface="NikoshBAN" panose="02000000000000000000" pitchFamily="2" charset="0"/>
                <a:cs typeface="NikoshBAN" panose="02000000000000000000" pitchFamily="2" charset="0"/>
              </a:rPr>
              <a:t> আমাদের </a:t>
            </a:r>
            <a:r>
              <a:rPr lang="en-US" sz="2800" dirty="0" err="1" smtClean="0">
                <a:latin typeface="NikoshBAN" panose="02000000000000000000" pitchFamily="2" charset="0"/>
                <a:cs typeface="NikoshBAN" panose="02000000000000000000" pitchFamily="2" charset="0"/>
              </a:rPr>
              <a:t>চোখের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মনি</a:t>
            </a:r>
            <a:r>
              <a:rPr lang="en-US" sz="2800" dirty="0" smtClean="0">
                <a:latin typeface="NikoshBAN" panose="02000000000000000000" pitchFamily="2" charset="0"/>
                <a:cs typeface="NikoshBAN" panose="02000000000000000000" pitchFamily="2" charset="0"/>
              </a:rPr>
              <a:t> কালো </a:t>
            </a:r>
            <a:r>
              <a:rPr lang="en-US" sz="2800" dirty="0" err="1" smtClean="0">
                <a:latin typeface="NikoshBAN" panose="02000000000000000000" pitchFamily="2" charset="0"/>
                <a:cs typeface="NikoshBAN" panose="02000000000000000000" pitchFamily="2" charset="0"/>
              </a:rPr>
              <a:t>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হলে</a:t>
            </a:r>
            <a:r>
              <a:rPr lang="en-US" sz="2800" dirty="0" smtClean="0">
                <a:latin typeface="NikoshBAN" panose="02000000000000000000" pitchFamily="2" charset="0"/>
                <a:cs typeface="NikoshBAN" panose="02000000000000000000" pitchFamily="2" charset="0"/>
              </a:rPr>
              <a:t> এই </a:t>
            </a:r>
            <a:r>
              <a:rPr lang="en-US" sz="2800" dirty="0" err="1" smtClean="0">
                <a:latin typeface="NikoshBAN" panose="02000000000000000000" pitchFamily="2" charset="0"/>
                <a:cs typeface="NikoshBAN" panose="02000000000000000000" pitchFamily="2" charset="0"/>
              </a:rPr>
              <a:t>বর্ণ</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চিনতে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পারতাম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a:t>
            </a:r>
            <a:r>
              <a:rPr lang="en-US" sz="2800"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গায়ের রং কালো হলেও কর্মদক্ষতায় তার জুড়ি মেলা ভার। রুপাইয়ের মতো গ্রামবাংলার কৃষকের শরীরের রং রোদে পুড়ে কালো হয়। এ কালো কালি দিয়েই পৃথিবীর সব কিতাব-কোরআন লেখা হয়ে থাকে বলে এ </a:t>
            </a:r>
            <a:r>
              <a:rPr lang="as-IN" sz="2800" dirty="0" smtClean="0">
                <a:latin typeface="NikoshBAN" panose="02000000000000000000" pitchFamily="2" charset="0"/>
                <a:cs typeface="NikoshBAN" panose="02000000000000000000" pitchFamily="2" charset="0"/>
              </a:rPr>
              <a:t>কৃ</a:t>
            </a:r>
            <a:r>
              <a:rPr lang="en-US" sz="2800" dirty="0" err="1" smtClean="0">
                <a:latin typeface="NikoshBAN" panose="02000000000000000000" pitchFamily="2" charset="0"/>
                <a:cs typeface="NikoshBAN" panose="02000000000000000000" pitchFamily="2" charset="0"/>
              </a:rPr>
              <a:t>ষ্ণ</a:t>
            </a:r>
            <a:r>
              <a:rPr lang="as-IN" sz="2800" dirty="0" smtClean="0">
                <a:latin typeface="NikoshBAN" panose="02000000000000000000" pitchFamily="2" charset="0"/>
                <a:cs typeface="NikoshBAN" panose="02000000000000000000" pitchFamily="2" charset="0"/>
              </a:rPr>
              <a:t>কুলকে </a:t>
            </a:r>
            <a:r>
              <a:rPr lang="as-IN" sz="2800" dirty="0">
                <a:latin typeface="NikoshBAN" panose="02000000000000000000" pitchFamily="2" charset="0"/>
                <a:cs typeface="NikoshBAN" panose="02000000000000000000" pitchFamily="2" charset="0"/>
              </a:rPr>
              <a:t>অবজ্ঞা করার কোনো কারণ নেই।</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6636" y="1060015"/>
            <a:ext cx="3155561" cy="24349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2229" y="1278007"/>
            <a:ext cx="4643141" cy="213586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236896705"/>
      </p:ext>
    </p:extLst>
  </p:cSld>
  <p:clrMapOvr>
    <a:masterClrMapping/>
  </p:clrMapOvr>
  <mc:AlternateContent xmlns:mc="http://schemas.openxmlformats.org/markup-compatibility/2006" xmlns:p14="http://schemas.microsoft.com/office/powerpoint/2010/main">
    <mc:Choice Requires="p14">
      <p:transition spd="slow" p14:dur="3900">
        <p14:glitter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3)">
                                      <p:cBhvr>
                                        <p:cTn id="7" dur="2000"/>
                                        <p:tgtEl>
                                          <p:spTgt spid="3"/>
                                        </p:tgtEl>
                                      </p:cBhvr>
                                    </p:animEffect>
                                  </p:childTnLst>
                                </p:cTn>
                              </p:par>
                              <p:par>
                                <p:cTn id="8" presetID="21" presetClass="entr" presetSubtype="3"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3)">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style.rotation</p:attrName>
                                        </p:attrNameLst>
                                      </p:cBhvr>
                                      <p:tavLst>
                                        <p:tav tm="0">
                                          <p:val>
                                            <p:fltVal val="720"/>
                                          </p:val>
                                        </p:tav>
                                        <p:tav tm="100000">
                                          <p:val>
                                            <p:fltVal val="0"/>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100000" l="0" r="98649"/>
                    </a14:imgEffect>
                  </a14:imgLayer>
                </a14:imgProps>
              </a:ext>
              <a:ext uri="{28A0092B-C50C-407E-A947-70E740481C1C}">
                <a14:useLocalDpi xmlns:a14="http://schemas.microsoft.com/office/drawing/2010/main" val="0"/>
              </a:ext>
            </a:extLst>
          </a:blip>
          <a:stretch>
            <a:fillRect/>
          </a:stretch>
        </p:blipFill>
        <p:spPr>
          <a:xfrm>
            <a:off x="0" y="0"/>
            <a:ext cx="1598900" cy="1430936"/>
          </a:xfrm>
          <a:prstGeom prst="rect">
            <a:avLst/>
          </a:prstGeom>
        </p:spPr>
      </p:pic>
      <p:sp>
        <p:nvSpPr>
          <p:cNvPr id="2" name="TextBox 1"/>
          <p:cNvSpPr txBox="1"/>
          <p:nvPr/>
        </p:nvSpPr>
        <p:spPr>
          <a:xfrm>
            <a:off x="2796636" y="9433"/>
            <a:ext cx="7158734" cy="1077218"/>
          </a:xfrm>
          <a:prstGeom prst="rect">
            <a:avLst/>
          </a:prstGeom>
          <a:solidFill>
            <a:schemeClr val="bg1"/>
          </a:solidFill>
        </p:spPr>
        <p:txBody>
          <a:bodyPr wrap="square" rtlCol="0">
            <a:spAutoFit/>
          </a:bodyPr>
          <a:lstStyle/>
          <a:p>
            <a:pPr algn="ctr"/>
            <a:r>
              <a:rPr lang="as-IN" sz="3200" dirty="0">
                <a:latin typeface="NikoshBAN" panose="02000000000000000000" pitchFamily="2" charset="0"/>
                <a:cs typeface="NikoshBAN" panose="02000000000000000000" pitchFamily="2" charset="0"/>
              </a:rPr>
              <a:t>যে কালো তার মাঠেরি ধান, যে কালো তার গাঁও!</a:t>
            </a:r>
          </a:p>
          <a:p>
            <a:pPr algn="ctr"/>
            <a:r>
              <a:rPr lang="as-IN" sz="3200" dirty="0">
                <a:latin typeface="NikoshBAN" panose="02000000000000000000" pitchFamily="2" charset="0"/>
                <a:cs typeface="NikoshBAN" panose="02000000000000000000" pitchFamily="2" charset="0"/>
              </a:rPr>
              <a:t>সেই কালোতে সিনান করি উজল তাহার গাও</a:t>
            </a:r>
          </a:p>
        </p:txBody>
      </p:sp>
      <p:sp>
        <p:nvSpPr>
          <p:cNvPr id="6" name="TextBox 5"/>
          <p:cNvSpPr txBox="1"/>
          <p:nvPr/>
        </p:nvSpPr>
        <p:spPr>
          <a:xfrm>
            <a:off x="103052" y="3657600"/>
            <a:ext cx="11495314" cy="1815882"/>
          </a:xfrm>
          <a:prstGeom prst="rect">
            <a:avLst/>
          </a:prstGeom>
          <a:solidFill>
            <a:schemeClr val="bg1"/>
          </a:solidFill>
        </p:spPr>
        <p:txBody>
          <a:bodyPr wrap="square" rtlCol="0">
            <a:spAutoFit/>
          </a:bodyPr>
          <a:lstStyle/>
          <a:p>
            <a:pPr algn="just"/>
            <a:r>
              <a:rPr lang="as-IN" sz="2800" dirty="0"/>
              <a:t>রূপাইয়ের গায়ের রং কালো হলেও তা অত্যন্ত মোহনীয়। রূপাইয়ের মুখ ও সারা শরীর মসৃণ এবং কোমল। শ্রাবণ মাসের বৃষ্টিস্নাত তমালগাছের মতোই তার গাখানি স্নিগ্ধ ও সৌষ্ঠবময়। বৃষ্টি যেমন সবকিছু ধুয়ে-মুছে গাছপালা, পত্রপল্লব ও প্রকৃতিকে করে তোলে সবুজ ও মায়াময়, তেমনি রূপাইয়ের শরীরটাও উজ্জ্বল ও চাকচিক্যময়। তার শান্ত-স্নিগ্ধ দৈহিক সৌন্দর্য সহজেই মানুষের মনকে আকৃষ্ট করে</a:t>
            </a:r>
            <a:endParaRPr lang="as-IN" sz="28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6635" y="1086652"/>
            <a:ext cx="3633193" cy="257094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9829" y="1087438"/>
            <a:ext cx="3525542" cy="2570162"/>
          </a:xfrm>
          <a:prstGeom prst="rect">
            <a:avLst/>
          </a:prstGeom>
        </p:spPr>
      </p:pic>
    </p:spTree>
    <p:extLst>
      <p:ext uri="{BB962C8B-B14F-4D97-AF65-F5344CB8AC3E}">
        <p14:creationId xmlns:p14="http://schemas.microsoft.com/office/powerpoint/2010/main" val="392859230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iterate type="lt">
                                    <p:tmPct val="10000"/>
                                  </p:iterate>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strVal val="#ppt_w+.3"/>
                                          </p:val>
                                        </p:tav>
                                        <p:tav tm="100000">
                                          <p:val>
                                            <p:strVal val="#ppt_w"/>
                                          </p:val>
                                        </p:tav>
                                      </p:tavLst>
                                    </p:anim>
                                    <p:anim calcmode="lin" valueType="num">
                                      <p:cBhvr>
                                        <p:cTn id="42" dur="500" fill="hold"/>
                                        <p:tgtEl>
                                          <p:spTgt spid="6"/>
                                        </p:tgtEl>
                                        <p:attrNameLst>
                                          <p:attrName>ppt_h</p:attrName>
                                        </p:attrNameLst>
                                      </p:cBhvr>
                                      <p:tavLst>
                                        <p:tav tm="0">
                                          <p:val>
                                            <p:strVal val="#ppt_h"/>
                                          </p:val>
                                        </p:tav>
                                        <p:tav tm="100000">
                                          <p:val>
                                            <p:strVal val="#ppt_h"/>
                                          </p:val>
                                        </p:tav>
                                      </p:tavLst>
                                    </p:anim>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100000" l="0" r="98649"/>
                    </a14:imgEffect>
                  </a14:imgLayer>
                </a14:imgProps>
              </a:ext>
              <a:ext uri="{28A0092B-C50C-407E-A947-70E740481C1C}">
                <a14:useLocalDpi xmlns:a14="http://schemas.microsoft.com/office/drawing/2010/main" val="0"/>
              </a:ext>
            </a:extLst>
          </a:blip>
          <a:stretch>
            <a:fillRect/>
          </a:stretch>
        </p:blipFill>
        <p:spPr>
          <a:xfrm>
            <a:off x="0" y="0"/>
            <a:ext cx="1598900" cy="1430936"/>
          </a:xfrm>
          <a:prstGeom prst="rect">
            <a:avLst/>
          </a:prstGeom>
        </p:spPr>
      </p:pic>
      <p:sp>
        <p:nvSpPr>
          <p:cNvPr id="2" name="TextBox 1"/>
          <p:cNvSpPr txBox="1"/>
          <p:nvPr/>
        </p:nvSpPr>
        <p:spPr>
          <a:xfrm>
            <a:off x="2796636" y="9433"/>
            <a:ext cx="7158734" cy="1077218"/>
          </a:xfrm>
          <a:prstGeom prst="rect">
            <a:avLst/>
          </a:prstGeom>
          <a:solidFill>
            <a:schemeClr val="bg1"/>
          </a:solidFill>
        </p:spPr>
        <p:txBody>
          <a:bodyPr wrap="square" rtlCol="0">
            <a:spAutoFit/>
          </a:bodyPr>
          <a:lstStyle/>
          <a:p>
            <a:pPr algn="ctr"/>
            <a:r>
              <a:rPr lang="as-IN" sz="3200" dirty="0">
                <a:latin typeface="NikoshBAN" panose="02000000000000000000" pitchFamily="2" charset="0"/>
                <a:cs typeface="NikoshBAN" panose="02000000000000000000" pitchFamily="2" charset="0"/>
              </a:rPr>
              <a:t>জারীর গানে তাহার গলা উঠে সবার আগে,</a:t>
            </a:r>
          </a:p>
          <a:p>
            <a:pPr algn="ctr"/>
            <a:r>
              <a:rPr lang="as-IN" sz="3200" dirty="0">
                <a:latin typeface="NikoshBAN" panose="02000000000000000000" pitchFamily="2" charset="0"/>
                <a:cs typeface="NikoshBAN" panose="02000000000000000000" pitchFamily="2" charset="0"/>
              </a:rPr>
              <a:t>'শাল-সুন্দী-বেত' যেন ও, সকল কাজেই লাগে</a:t>
            </a:r>
          </a:p>
        </p:txBody>
      </p:sp>
      <p:sp>
        <p:nvSpPr>
          <p:cNvPr id="6" name="TextBox 5"/>
          <p:cNvSpPr txBox="1"/>
          <p:nvPr/>
        </p:nvSpPr>
        <p:spPr>
          <a:xfrm>
            <a:off x="101600" y="3829849"/>
            <a:ext cx="11495314" cy="1815882"/>
          </a:xfrm>
          <a:prstGeom prst="rect">
            <a:avLst/>
          </a:prstGeom>
          <a:solidFill>
            <a:schemeClr val="bg1"/>
          </a:solidFill>
        </p:spPr>
        <p:txBody>
          <a:bodyPr wrap="square" rtlCol="0">
            <a:spAutoFit/>
          </a:bodyPr>
          <a:lstStyle/>
          <a:p>
            <a:pPr algn="just"/>
            <a:r>
              <a:rPr lang="as-IN" sz="2800" dirty="0"/>
              <a:t>কবিতার রুপাই নামের কালো কৃষকটির বাঁশের লাঠি অনেক দামি বলে খেলার দলে তাকে নিয়ে টানাটানি পড়ে যায়। জারি গানেও তার গলা সবার আগে ওঠে অর্থাৎ রুপাই সব কাজেই পারদর্শী। শালগাছ, সুন্দি বা শ্বেত পদ্ম ও বেত যেমন বিবিধ কাজের প্রয়োজনীয় উপকরণ, রুপাইও তেমনি সবার কাছে গ্রহণযোগ্য বলে উপর্যুক্ত মন্তব্যটি করা হয়েছে</a:t>
            </a:r>
            <a:endParaRPr lang="as-IN" sz="28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6636" y="1086650"/>
            <a:ext cx="3473535" cy="2743199"/>
          </a:xfrm>
          <a:prstGeom prst="rect">
            <a:avLst/>
          </a:prstGeom>
          <a:ln w="28575" cap="rnd">
            <a:solidFill>
              <a:schemeClr val="tx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nvGrpSpPr>
          <p:cNvPr id="8" name="Group 7"/>
          <p:cNvGrpSpPr/>
          <p:nvPr/>
        </p:nvGrpSpPr>
        <p:grpSpPr>
          <a:xfrm>
            <a:off x="6376003" y="1086650"/>
            <a:ext cx="3579367" cy="2743200"/>
            <a:chOff x="2279561" y="3353390"/>
            <a:chExt cx="6466250" cy="2008513"/>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1632" y="3353390"/>
              <a:ext cx="2183863" cy="2008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9561" y="3353390"/>
              <a:ext cx="2150772" cy="2008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95496" y="3353391"/>
              <a:ext cx="2150315" cy="2008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1691934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fmla="#ppt_w*sin(2.5*pi*$)">
                                          <p:val>
                                            <p:fltVal val="0"/>
                                          </p:val>
                                        </p:tav>
                                        <p:tav tm="100000">
                                          <p:val>
                                            <p:fltVal val="1"/>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000" fill="hold"/>
                                        <p:tgtEl>
                                          <p:spTgt spid="8"/>
                                        </p:tgtEl>
                                        <p:attrNameLst>
                                          <p:attrName>ppt_w</p:attrName>
                                        </p:attrNameLst>
                                      </p:cBhvr>
                                      <p:tavLst>
                                        <p:tav tm="0" fmla="#ppt_w*sin(2.5*pi*$)">
                                          <p:val>
                                            <p:fltVal val="0"/>
                                          </p:val>
                                        </p:tav>
                                        <p:tav tm="100000">
                                          <p:val>
                                            <p:fltVal val="1"/>
                                          </p:val>
                                        </p:tav>
                                      </p:tavLst>
                                    </p:anim>
                                    <p:anim calcmode="lin" valueType="num">
                                      <p:cBhvr>
                                        <p:cTn id="12"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by="(-#ppt_w*2)" calcmode="lin" valueType="num">
                                      <p:cBhvr rctx="PPT">
                                        <p:cTn id="17" dur="250" autoRev="1" fill="hold">
                                          <p:stCondLst>
                                            <p:cond delay="0"/>
                                          </p:stCondLst>
                                        </p:cTn>
                                        <p:tgtEl>
                                          <p:spTgt spid="6"/>
                                        </p:tgtEl>
                                        <p:attrNameLst>
                                          <p:attrName>ppt_w</p:attrName>
                                        </p:attrNameLst>
                                      </p:cBhvr>
                                    </p:anim>
                                    <p:anim by="(#ppt_w*0.50)" calcmode="lin" valueType="num">
                                      <p:cBhvr>
                                        <p:cTn id="18" dur="250" decel="50000" autoRev="1" fill="hold">
                                          <p:stCondLst>
                                            <p:cond delay="0"/>
                                          </p:stCondLst>
                                        </p:cTn>
                                        <p:tgtEl>
                                          <p:spTgt spid="6"/>
                                        </p:tgtEl>
                                        <p:attrNameLst>
                                          <p:attrName>ppt_x</p:attrName>
                                        </p:attrNameLst>
                                      </p:cBhvr>
                                    </p:anim>
                                    <p:anim from="(-#ppt_h/2)" to="(#ppt_y)" calcmode="lin" valueType="num">
                                      <p:cBhvr>
                                        <p:cTn id="19" dur="500" fill="hold">
                                          <p:stCondLst>
                                            <p:cond delay="0"/>
                                          </p:stCondLst>
                                        </p:cTn>
                                        <p:tgtEl>
                                          <p:spTgt spid="6"/>
                                        </p:tgtEl>
                                        <p:attrNameLst>
                                          <p:attrName>ppt_y</p:attrName>
                                        </p:attrNameLst>
                                      </p:cBhvr>
                                    </p:anim>
                                    <p:animRot by="21600000">
                                      <p:cBhvr>
                                        <p:cTn id="20"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521" y="347730"/>
            <a:ext cx="3809750" cy="4939800"/>
          </a:xfrm>
          <a:prstGeom prst="rect">
            <a:avLst/>
          </a:prstGeom>
          <a:ln w="228600" cap="sq" cmpd="thickThin">
            <a:solidFill>
              <a:srgbClr val="000000"/>
            </a:solidFill>
            <a:prstDash val="solid"/>
            <a:miter lim="800000"/>
          </a:ln>
          <a:effectLst>
            <a:innerShdw blurRad="76200">
              <a:srgbClr val="000000"/>
            </a:innerShdw>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5061" y="1300238"/>
            <a:ext cx="1983345" cy="3337813"/>
          </a:xfrm>
          <a:prstGeom prst="rect">
            <a:avLst/>
          </a:prstGeom>
          <a:ln w="228600" cap="sq" cmpd="thickThin">
            <a:solidFill>
              <a:srgbClr val="000000"/>
            </a:solidFill>
            <a:prstDash val="solid"/>
            <a:miter lim="800000"/>
          </a:ln>
          <a:effectLst>
            <a:innerShdw blurRad="76200">
              <a:srgbClr val="000000"/>
            </a:innerShdw>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5416" y="1300238"/>
            <a:ext cx="3238500" cy="1945555"/>
          </a:xfrm>
          <a:prstGeom prst="rect">
            <a:avLst/>
          </a:prstGeom>
          <a:ln w="228600" cap="sq" cmpd="thickThin">
            <a:solidFill>
              <a:srgbClr val="000000"/>
            </a:solidFill>
            <a:prstDash val="solid"/>
            <a:miter lim="800000"/>
          </a:ln>
          <a:effectLst>
            <a:innerShdw blurRad="76200">
              <a:srgbClr val="000000"/>
            </a:innerShdw>
          </a:effectLst>
        </p:spPr>
      </p:pic>
      <p:sp>
        <p:nvSpPr>
          <p:cNvPr id="12" name="TextBox 11"/>
          <p:cNvSpPr txBox="1"/>
          <p:nvPr/>
        </p:nvSpPr>
        <p:spPr>
          <a:xfrm>
            <a:off x="4749353" y="142420"/>
            <a:ext cx="6352235" cy="769441"/>
          </a:xfrm>
          <a:prstGeom prst="rect">
            <a:avLst/>
          </a:prstGeom>
          <a:solidFill>
            <a:schemeClr val="accent2"/>
          </a:solidFill>
          <a:ln w="76200">
            <a:solidFill>
              <a:schemeClr val="tx1"/>
            </a:solidFill>
          </a:ln>
        </p:spPr>
        <p:txBody>
          <a:bodyPr wrap="square" rtlCol="0">
            <a:spAutoFit/>
          </a:bodyPr>
          <a:lstStyle/>
          <a:p>
            <a:pPr algn="ctr"/>
            <a:r>
              <a:rPr lang="en-US" sz="4400" dirty="0" smtClean="0">
                <a:latin typeface="NikoshBAN" panose="02000000000000000000" pitchFamily="2" charset="0"/>
                <a:cs typeface="NikoshBAN" panose="02000000000000000000" pitchFamily="2" charset="0"/>
              </a:rPr>
              <a:t>ছ</a:t>
            </a:r>
            <a:r>
              <a:rPr lang="en-US" sz="2800" dirty="0" smtClean="0">
                <a:solidFill>
                  <a:schemeClr val="bg1"/>
                </a:solidFill>
                <a:latin typeface="NikoshBAN" panose="02000000000000000000" pitchFamily="2" charset="0"/>
                <a:cs typeface="NikoshBAN" panose="02000000000000000000" pitchFamily="2" charset="0"/>
              </a:rPr>
              <a:t>বিগুলো মনোযোগ দিয়ে দেখি</a:t>
            </a:r>
            <a:endParaRPr lang="en-US" sz="2800" dirty="0">
              <a:solidFill>
                <a:schemeClr val="bg1"/>
              </a:solidFill>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a:blip r:embed="rId5"/>
          <a:stretch>
            <a:fillRect/>
          </a:stretch>
        </p:blipFill>
        <p:spPr>
          <a:xfrm>
            <a:off x="4955416" y="3790239"/>
            <a:ext cx="3238500" cy="149729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63134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2">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12192000" cy="6858000"/>
          </a:xfrm>
          <a:prstGeom prst="frame">
            <a:avLst>
              <a:gd name="adj1" fmla="val 3098"/>
            </a:avLst>
          </a:prstGeom>
          <a:solidFill>
            <a:schemeClr val="accent4">
              <a:lumMod val="40000"/>
              <a:lumOff val="60000"/>
            </a:schemeClr>
          </a:solidFill>
          <a:ln>
            <a:noFill/>
          </a:ln>
          <a:effectLst>
            <a:outerShdw blurRad="63500" dist="63500" dir="3600000" sx="101000" sy="101000" algn="ctr" rotWithShape="0">
              <a:srgbClr val="000000">
                <a:alpha val="4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NikoshBAN" panose="02000000000000000000" pitchFamily="2" charset="0"/>
              <a:cs typeface="NikoshBAN" panose="02000000000000000000" pitchFamily="2" charset="0"/>
            </a:endParaRPr>
          </a:p>
        </p:txBody>
      </p:sp>
      <p:sp>
        <p:nvSpPr>
          <p:cNvPr id="9" name="TextBox 8"/>
          <p:cNvSpPr txBox="1"/>
          <p:nvPr/>
        </p:nvSpPr>
        <p:spPr>
          <a:xfrm>
            <a:off x="2647149" y="4378627"/>
            <a:ext cx="6897702" cy="523220"/>
          </a:xfrm>
          <a:prstGeom prst="rect">
            <a:avLst/>
          </a:prstGeom>
          <a:solidFill>
            <a:schemeClr val="bg1"/>
          </a:solidFill>
        </p:spPr>
        <p:txBody>
          <a:bodyPr wrap="square" rtlCol="0">
            <a:spAutoFit/>
          </a:bodyPr>
          <a:lstStyle/>
          <a:p>
            <a:r>
              <a:rPr lang="en-US" sz="2800" dirty="0" err="1" smtClean="0">
                <a:latin typeface="NikoshBAN" panose="02000000000000000000" pitchFamily="2" charset="0"/>
                <a:cs typeface="NikoshBAN" panose="02000000000000000000" pitchFamily="2" charset="0"/>
              </a:rPr>
              <a:t>রূপাইকে</a:t>
            </a:r>
            <a:r>
              <a:rPr lang="en-US" sz="2800" dirty="0" smtClean="0">
                <a:latin typeface="NikoshBAN" panose="02000000000000000000" pitchFamily="2" charset="0"/>
                <a:cs typeface="NikoshBAN" panose="02000000000000000000" pitchFamily="2" charset="0"/>
              </a:rPr>
              <a:t> </a:t>
            </a:r>
            <a:r>
              <a:rPr lang="en-US" sz="2800" err="1" smtClean="0">
                <a:latin typeface="NikoshBAN" panose="02000000000000000000" pitchFamily="2" charset="0"/>
                <a:cs typeface="NikoshBAN" panose="02000000000000000000" pitchFamily="2" charset="0"/>
              </a:rPr>
              <a:t>কেন</a:t>
            </a:r>
            <a:r>
              <a:rPr lang="en-US" sz="2800" smtClean="0">
                <a:latin typeface="NikoshBAN" panose="02000000000000000000" pitchFamily="2" charset="0"/>
                <a:cs typeface="NikoshBAN" panose="02000000000000000000" pitchFamily="2" charset="0"/>
              </a:rPr>
              <a:t> </a:t>
            </a:r>
            <a:r>
              <a:rPr lang="as-IN" sz="2800" smtClean="0">
                <a:latin typeface="NikoshBAN" panose="02000000000000000000" pitchFamily="2" charset="0"/>
                <a:cs typeface="NikoshBAN" panose="02000000000000000000" pitchFamily="2" charset="0"/>
              </a:rPr>
              <a:t>'শাল-সুন্দী-বেত</a:t>
            </a:r>
            <a:r>
              <a:rPr lang="en-US" sz="2800" smtClean="0">
                <a:latin typeface="NikoshBAN" panose="02000000000000000000" pitchFamily="2" charset="0"/>
                <a:cs typeface="NikoshBAN" panose="02000000000000000000" pitchFamily="2" charset="0"/>
              </a:rPr>
              <a:t>’ বলা হয়েছে </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আলোচনা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 </a:t>
            </a:r>
            <a:endParaRPr lang="en-US" sz="2800" dirty="0">
              <a:latin typeface="NikoshBAN" panose="02000000000000000000" pitchFamily="2" charset="0"/>
              <a:cs typeface="NikoshBAN" panose="02000000000000000000" pitchFamily="2" charset="0"/>
            </a:endParaRPr>
          </a:p>
        </p:txBody>
      </p:sp>
      <p:grpSp>
        <p:nvGrpSpPr>
          <p:cNvPr id="5" name="Group 4"/>
          <p:cNvGrpSpPr/>
          <p:nvPr/>
        </p:nvGrpSpPr>
        <p:grpSpPr>
          <a:xfrm>
            <a:off x="3712191" y="382138"/>
            <a:ext cx="4694830" cy="3086776"/>
            <a:chOff x="3712191" y="805218"/>
            <a:chExt cx="4694830" cy="3424245"/>
          </a:xfrm>
        </p:grpSpPr>
        <p:sp>
          <p:nvSpPr>
            <p:cNvPr id="2" name="TextBox 1"/>
            <p:cNvSpPr txBox="1"/>
            <p:nvPr/>
          </p:nvSpPr>
          <p:spPr>
            <a:xfrm>
              <a:off x="3712191" y="805218"/>
              <a:ext cx="4694830" cy="769441"/>
            </a:xfrm>
            <a:prstGeom prst="rect">
              <a:avLst/>
            </a:prstGeom>
            <a:solidFill>
              <a:schemeClr val="bg1"/>
            </a:solidFill>
          </p:spPr>
          <p:txBody>
            <a:bodyPr wrap="square" rtlCol="0">
              <a:spAutoFit/>
            </a:bodyPr>
            <a:lstStyle/>
            <a:p>
              <a:pPr algn="ctr"/>
              <a:r>
                <a:rPr lang="en-US" sz="4400" dirty="0" err="1" smtClean="0">
                  <a:latin typeface="NikoshBAN" panose="02000000000000000000" pitchFamily="2" charset="0"/>
                  <a:cs typeface="NikoshBAN" panose="02000000000000000000" pitchFamily="2" charset="0"/>
                </a:rPr>
                <a:t>দলীয়</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কাজ</a:t>
              </a:r>
              <a:endParaRPr lang="en-US" sz="44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0822" y="1899107"/>
              <a:ext cx="2330356" cy="2330356"/>
            </a:xfrm>
            <a:prstGeom prst="rect">
              <a:avLst/>
            </a:prstGeom>
            <a:ln w="228600" cap="sq" cmpd="thickThin">
              <a:solidFill>
                <a:srgbClr val="000000"/>
              </a:solidFill>
              <a:prstDash val="solid"/>
              <a:miter lim="800000"/>
            </a:ln>
            <a:effectLst>
              <a:innerShdw blurRad="76200">
                <a:srgbClr val="000000"/>
              </a:innerShdw>
            </a:effectLst>
          </p:spPr>
        </p:pic>
      </p:gr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100000" l="0" r="98649"/>
                    </a14:imgEffect>
                  </a14:imgLayer>
                </a14:imgProps>
              </a:ext>
              <a:ext uri="{28A0092B-C50C-407E-A947-70E740481C1C}">
                <a14:useLocalDpi xmlns:a14="http://schemas.microsoft.com/office/drawing/2010/main" val="0"/>
              </a:ext>
            </a:extLst>
          </a:blip>
          <a:stretch>
            <a:fillRect/>
          </a:stretch>
        </p:blipFill>
        <p:spPr>
          <a:xfrm>
            <a:off x="243546" y="206392"/>
            <a:ext cx="1454625" cy="1161829"/>
          </a:xfrm>
          <a:prstGeom prst="rect">
            <a:avLst/>
          </a:prstGeom>
        </p:spPr>
      </p:pic>
    </p:spTree>
    <p:extLst>
      <p:ext uri="{BB962C8B-B14F-4D97-AF65-F5344CB8AC3E}">
        <p14:creationId xmlns:p14="http://schemas.microsoft.com/office/powerpoint/2010/main" val="23430374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Effect transition="in" filter="fade">
                                      <p:cBhvr>
                                        <p:cTn id="9" dur="3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3" fill="hold" grpId="0" nodeType="click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1+#ppt_w/2"/>
                                          </p:val>
                                        </p:tav>
                                        <p:tav tm="100000">
                                          <p:val>
                                            <p:strVal val="#ppt_x"/>
                                          </p:val>
                                        </p:tav>
                                      </p:tavLst>
                                    </p:anim>
                                    <p:anim calcmode="lin" valueType="num">
                                      <p:cBhvr additive="base">
                                        <p:cTn id="15"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9695" y="213291"/>
            <a:ext cx="4343400" cy="983670"/>
          </a:xfrm>
          <a:prstGeom prst="rect">
            <a:avLst/>
          </a:prstGeom>
          <a:solidFill>
            <a:schemeClr val="bg1"/>
          </a:solidFill>
        </p:spPr>
        <p:txBody>
          <a:bodyPr wrap="square" rtlCol="0">
            <a:prstTxWarp prst="textPlain">
              <a:avLst/>
            </a:prstTxWarp>
            <a:spAutoFit/>
          </a:bodyPr>
          <a:lstStyle/>
          <a:p>
            <a:pPr algn="ctr"/>
            <a:r>
              <a:rPr lang="bn-IN" sz="2400" b="1" dirty="0">
                <a:ln w="19050">
                  <a:solidFill>
                    <a:schemeClr val="tx2">
                      <a:tint val="1000"/>
                    </a:schemeClr>
                  </a:solidFill>
                  <a:prstDash val="solid"/>
                </a:ln>
                <a:solidFill>
                  <a:srgbClr val="00B0F0"/>
                </a:solidFill>
                <a:latin typeface="NikoshBAN" panose="02000000000000000000" pitchFamily="2" charset="0"/>
                <a:cs typeface="NikoshBAN" pitchFamily="2" charset="0"/>
              </a:rPr>
              <a:t>মূ</a:t>
            </a:r>
            <a:r>
              <a:rPr lang="bn-IN" b="1" dirty="0">
                <a:ln w="19050">
                  <a:solidFill>
                    <a:schemeClr val="tx2">
                      <a:tint val="1000"/>
                    </a:schemeClr>
                  </a:solidFill>
                  <a:prstDash val="solid"/>
                </a:ln>
                <a:solidFill>
                  <a:srgbClr val="7030A0"/>
                </a:solidFill>
                <a:latin typeface="NikoshBAN" panose="02000000000000000000" pitchFamily="2" charset="0"/>
                <a:cs typeface="NikoshBAN" pitchFamily="2" charset="0"/>
              </a:rPr>
              <a:t>ল্যায়ন</a:t>
            </a:r>
            <a:r>
              <a:rPr lang="bn-IN" b="1" dirty="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latin typeface="NikoshBAN" pitchFamily="2" charset="0"/>
                <a:cs typeface="NikoshBAN" pitchFamily="2" charset="0"/>
              </a:rPr>
              <a:t> </a:t>
            </a:r>
            <a:endParaRPr lang="en-US" b="1" dirty="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latin typeface="NikoshBAN" pitchFamily="2" charset="0"/>
              <a:cs typeface="NikoshBAN" pitchFamily="2" charset="0"/>
            </a:endParaRPr>
          </a:p>
        </p:txBody>
      </p:sp>
      <p:sp>
        <p:nvSpPr>
          <p:cNvPr id="3" name="TextBox 2"/>
          <p:cNvSpPr txBox="1"/>
          <p:nvPr/>
        </p:nvSpPr>
        <p:spPr>
          <a:xfrm>
            <a:off x="1564943" y="1370741"/>
            <a:ext cx="89916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2800" dirty="0">
                <a:latin typeface="NikoshBAN" pitchFamily="2" charset="0"/>
                <a:cs typeface="NikoshBAN" pitchFamily="2" charset="0"/>
              </a:rPr>
              <a:t>প্রশ্নঃ </a:t>
            </a:r>
            <a:r>
              <a:rPr lang="en-US" sz="2800" dirty="0">
                <a:latin typeface="NikoshBAN" pitchFamily="2" charset="0"/>
                <a:cs typeface="NikoshBAN" pitchFamily="2" charset="0"/>
              </a:rPr>
              <a:t>‘</a:t>
            </a:r>
            <a:r>
              <a:rPr lang="en-US" sz="2800" dirty="0" err="1">
                <a:latin typeface="NikoshBAN" pitchFamily="2" charset="0"/>
                <a:cs typeface="NikoshBAN" pitchFamily="2" charset="0"/>
              </a:rPr>
              <a:t>রূপাই</a:t>
            </a:r>
            <a:r>
              <a:rPr lang="en-US" sz="2800" dirty="0">
                <a:latin typeface="NikoshBAN" pitchFamily="2" charset="0"/>
                <a:cs typeface="NikoshBAN" pitchFamily="2" charset="0"/>
              </a:rPr>
              <a:t>’ </a:t>
            </a:r>
            <a:r>
              <a:rPr lang="en-US" sz="2800" dirty="0" err="1">
                <a:latin typeface="NikoshBAN" pitchFamily="2" charset="0"/>
                <a:cs typeface="NikoshBAN" pitchFamily="2" charset="0"/>
              </a:rPr>
              <a:t>এর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বাশের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লাঠি</a:t>
            </a:r>
            <a:r>
              <a:rPr lang="en-US" sz="2800" dirty="0">
                <a:latin typeface="NikoshBAN" pitchFamily="2" charset="0"/>
                <a:cs typeface="NikoshBAN" pitchFamily="2" charset="0"/>
              </a:rPr>
              <a:t> কোথায় </a:t>
            </a:r>
            <a:r>
              <a:rPr lang="en-US" sz="2800" dirty="0" err="1">
                <a:latin typeface="NikoshBAN" pitchFamily="2" charset="0"/>
                <a:cs typeface="NikoshBAN" pitchFamily="2" charset="0"/>
              </a:rPr>
              <a:t>অনেকে</a:t>
            </a:r>
            <a:r>
              <a:rPr lang="en-US" sz="2800" dirty="0">
                <a:latin typeface="NikoshBAN" pitchFamily="2" charset="0"/>
                <a:cs typeface="NikoshBAN" pitchFamily="2" charset="0"/>
              </a:rPr>
              <a:t> </a:t>
            </a:r>
            <a:r>
              <a:rPr lang="en-US" sz="2800" dirty="0" err="1">
                <a:latin typeface="NikoshBAN" pitchFamily="2" charset="0"/>
                <a:cs typeface="NikoshBAN" pitchFamily="2" charset="0"/>
              </a:rPr>
              <a:t>মানে</a:t>
            </a:r>
            <a:r>
              <a:rPr lang="en-US" sz="2800" dirty="0">
                <a:latin typeface="NikoshBAN" pitchFamily="2" charset="0"/>
                <a:cs typeface="NikoshBAN" pitchFamily="2" charset="0"/>
              </a:rPr>
              <a:t> </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4" name="TextBox 3"/>
          <p:cNvSpPr txBox="1"/>
          <p:nvPr/>
        </p:nvSpPr>
        <p:spPr>
          <a:xfrm>
            <a:off x="1564943" y="1956347"/>
            <a:ext cx="89916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2400" dirty="0">
                <a:latin typeface="NikoshBAN" pitchFamily="2" charset="0"/>
                <a:cs typeface="NikoshBAN" pitchFamily="2" charset="0"/>
              </a:rPr>
              <a:t>(ক) </a:t>
            </a:r>
            <a:r>
              <a:rPr lang="en-US" sz="2400" dirty="0">
                <a:latin typeface="NikoshBAN" pitchFamily="2" charset="0"/>
                <a:cs typeface="NikoshBAN" pitchFamily="2" charset="0"/>
              </a:rPr>
              <a:t> </a:t>
            </a:r>
            <a:r>
              <a:rPr lang="en-US" sz="2400" dirty="0" err="1">
                <a:latin typeface="NikoshBAN" pitchFamily="2" charset="0"/>
                <a:cs typeface="NikoshBAN" pitchFamily="2" charset="0"/>
              </a:rPr>
              <a:t>আখড়াতে</a:t>
            </a:r>
            <a:r>
              <a:rPr lang="bn-IN" sz="2400" dirty="0">
                <a:latin typeface="NikoshBAN" pitchFamily="2" charset="0"/>
                <a:cs typeface="NikoshBAN" pitchFamily="2" charset="0"/>
              </a:rPr>
              <a:t>                </a:t>
            </a:r>
            <a:r>
              <a:rPr lang="en-US" sz="2400" dirty="0">
                <a:latin typeface="NikoshBAN" pitchFamily="2" charset="0"/>
                <a:cs typeface="NikoshBAN" pitchFamily="2" charset="0"/>
              </a:rPr>
              <a:t>	</a:t>
            </a:r>
            <a:r>
              <a:rPr lang="bn-IN" sz="2400" dirty="0">
                <a:latin typeface="NikoshBAN" pitchFamily="2" charset="0"/>
                <a:cs typeface="NikoshBAN" pitchFamily="2" charset="0"/>
              </a:rPr>
              <a:t>(খ) </a:t>
            </a:r>
            <a:r>
              <a:rPr lang="en-US" sz="2400" dirty="0" err="1">
                <a:latin typeface="NikoshBAN" pitchFamily="2" charset="0"/>
                <a:cs typeface="NikoshBAN" pitchFamily="2" charset="0"/>
              </a:rPr>
              <a:t>গ্রামে</a:t>
            </a:r>
            <a:r>
              <a:rPr lang="bn-IN" sz="2400" dirty="0">
                <a:latin typeface="NikoshBAN" pitchFamily="2" charset="0"/>
                <a:cs typeface="NikoshBAN" pitchFamily="2" charset="0"/>
              </a:rPr>
              <a:t>             </a:t>
            </a:r>
            <a:r>
              <a:rPr lang="en-US" sz="2400" dirty="0">
                <a:latin typeface="NikoshBAN" pitchFamily="2" charset="0"/>
                <a:cs typeface="NikoshBAN" pitchFamily="2" charset="0"/>
              </a:rPr>
              <a:t>    </a:t>
            </a:r>
            <a:r>
              <a:rPr lang="bn-IN" sz="2400" dirty="0">
                <a:latin typeface="NikoshBAN" pitchFamily="2" charset="0"/>
                <a:cs typeface="NikoshBAN" pitchFamily="2" charset="0"/>
              </a:rPr>
              <a:t>    (গ) </a:t>
            </a:r>
            <a:r>
              <a:rPr lang="en-US" sz="2400" dirty="0" err="1">
                <a:latin typeface="NikoshBAN" pitchFamily="2" charset="0"/>
                <a:cs typeface="NikoshBAN" pitchFamily="2" charset="0"/>
              </a:rPr>
              <a:t>মাঠে</a:t>
            </a:r>
            <a:r>
              <a:rPr lang="bn-IN" sz="2400" dirty="0">
                <a:latin typeface="NikoshBAN" pitchFamily="2" charset="0"/>
                <a:cs typeface="NikoshBAN" pitchFamily="2" charset="0"/>
              </a:rPr>
              <a:t>                 (ঘ) </a:t>
            </a:r>
            <a:r>
              <a:rPr lang="en-US" sz="2400" dirty="0" err="1">
                <a:latin typeface="NikoshBAN" pitchFamily="2" charset="0"/>
                <a:cs typeface="NikoshBAN" pitchFamily="2" charset="0"/>
              </a:rPr>
              <a:t>বাজারে</a:t>
            </a:r>
            <a:r>
              <a:rPr lang="bn-IN" sz="2400" dirty="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5" name="TextBox 4"/>
          <p:cNvSpPr txBox="1"/>
          <p:nvPr/>
        </p:nvSpPr>
        <p:spPr>
          <a:xfrm>
            <a:off x="1564943" y="2489553"/>
            <a:ext cx="89916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2800" dirty="0">
                <a:latin typeface="NikoshBAN" pitchFamily="2" charset="0"/>
                <a:cs typeface="NikoshBAN" pitchFamily="2" charset="0"/>
              </a:rPr>
              <a:t>প্রশ্নঃ কবি </a:t>
            </a:r>
            <a:r>
              <a:rPr lang="en-US" sz="2800" dirty="0" err="1">
                <a:latin typeface="NikoshBAN" pitchFamily="2" charset="0"/>
                <a:cs typeface="NikoshBAN" pitchFamily="2" charset="0"/>
              </a:rPr>
              <a:t>জসীম</a:t>
            </a:r>
            <a:r>
              <a:rPr lang="en-US" sz="2800" dirty="0">
                <a:latin typeface="NikoshBAN" pitchFamily="2" charset="0"/>
                <a:cs typeface="NikoshBAN" pitchFamily="2" charset="0"/>
              </a:rPr>
              <a:t> </a:t>
            </a:r>
            <a:r>
              <a:rPr lang="en-US" sz="2800" dirty="0" err="1">
                <a:latin typeface="NikoshBAN" pitchFamily="2" charset="0"/>
                <a:cs typeface="NikoshBAN" pitchFamily="2" charset="0"/>
              </a:rPr>
              <a:t>উদ্‌দীন</a:t>
            </a:r>
            <a:r>
              <a:rPr lang="en-US" sz="2800" dirty="0">
                <a:latin typeface="NikoshBAN" pitchFamily="2" charset="0"/>
                <a:cs typeface="NikoshBAN" pitchFamily="2" charset="0"/>
              </a:rPr>
              <a:t> </a:t>
            </a:r>
            <a:r>
              <a:rPr lang="en-US" sz="2800" dirty="0" err="1">
                <a:latin typeface="NikoshBAN" pitchFamily="2" charset="0"/>
                <a:cs typeface="NikoshBAN" pitchFamily="2" charset="0"/>
              </a:rPr>
              <a:t>ছিলেন</a:t>
            </a:r>
            <a:r>
              <a:rPr lang="en-US" sz="2800" dirty="0">
                <a:latin typeface="NikoshBAN" pitchFamily="2" charset="0"/>
                <a:cs typeface="NikoshBAN" pitchFamily="2" charset="0"/>
              </a:rPr>
              <a:t> -</a:t>
            </a:r>
            <a:r>
              <a:rPr lang="bn-IN" sz="2800" dirty="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6" name="TextBox 5"/>
          <p:cNvSpPr txBox="1"/>
          <p:nvPr/>
        </p:nvSpPr>
        <p:spPr>
          <a:xfrm>
            <a:off x="1564943" y="3077385"/>
            <a:ext cx="89916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2400" dirty="0">
                <a:latin typeface="NikoshBAN" pitchFamily="2" charset="0"/>
                <a:cs typeface="NikoshBAN" pitchFamily="2" charset="0"/>
              </a:rPr>
              <a:t>(ক)</a:t>
            </a:r>
            <a:r>
              <a:rPr lang="en-US" sz="2400" dirty="0">
                <a:latin typeface="NikoshBAN" pitchFamily="2" charset="0"/>
                <a:cs typeface="NikoshBAN" pitchFamily="2" charset="0"/>
              </a:rPr>
              <a:t> </a:t>
            </a:r>
            <a:r>
              <a:rPr lang="en-US" sz="2400" dirty="0" err="1">
                <a:latin typeface="NikoshBAN" pitchFamily="2" charset="0"/>
                <a:cs typeface="NikoshBAN" pitchFamily="2" charset="0"/>
              </a:rPr>
              <a:t>অধ্যাপক</a:t>
            </a:r>
            <a:r>
              <a:rPr lang="en-US" sz="2400" dirty="0">
                <a:latin typeface="NikoshBAN" pitchFamily="2" charset="0"/>
                <a:cs typeface="NikoshBAN" pitchFamily="2" charset="0"/>
              </a:rPr>
              <a:t>		</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a:t>
            </a:r>
            <a:r>
              <a:rPr lang="bn-IN" sz="2400" dirty="0">
                <a:latin typeface="NikoshBAN" pitchFamily="2" charset="0"/>
                <a:cs typeface="NikoshBAN" pitchFamily="2" charset="0"/>
              </a:rPr>
              <a:t>খ) </a:t>
            </a:r>
            <a:r>
              <a:rPr lang="en-US" sz="2400" dirty="0" err="1">
                <a:latin typeface="NikoshBAN" pitchFamily="2" charset="0"/>
                <a:cs typeface="NikoshBAN" pitchFamily="2" charset="0"/>
              </a:rPr>
              <a:t>চাকুরীজীবি</a:t>
            </a:r>
            <a:r>
              <a:rPr lang="bn-IN" sz="2400" dirty="0">
                <a:latin typeface="NikoshBAN" pitchFamily="2" charset="0"/>
                <a:cs typeface="NikoshBAN" pitchFamily="2" charset="0"/>
              </a:rPr>
              <a:t>              </a:t>
            </a:r>
            <a:r>
              <a:rPr lang="bn-IN" sz="2400" dirty="0" smtClean="0">
                <a:latin typeface="NikoshBAN" pitchFamily="2" charset="0"/>
                <a:cs typeface="NikoshBAN" pitchFamily="2" charset="0"/>
              </a:rPr>
              <a:t>(</a:t>
            </a:r>
            <a:r>
              <a:rPr lang="bn-IN" sz="2400" dirty="0">
                <a:latin typeface="NikoshBAN" pitchFamily="2" charset="0"/>
                <a:cs typeface="NikoshBAN" pitchFamily="2" charset="0"/>
              </a:rPr>
              <a:t>গ) </a:t>
            </a:r>
            <a:r>
              <a:rPr lang="en-US" sz="2400" dirty="0" err="1" smtClean="0">
                <a:latin typeface="NikoshBAN" pitchFamily="2" charset="0"/>
                <a:cs typeface="NikoshBAN" pitchFamily="2" charset="0"/>
              </a:rPr>
              <a:t>সাহিত্যিক</a:t>
            </a:r>
            <a:r>
              <a:rPr lang="bn-IN" sz="2400" dirty="0" smtClean="0">
                <a:latin typeface="NikoshBAN" pitchFamily="2" charset="0"/>
                <a:cs typeface="NikoshBAN" pitchFamily="2" charset="0"/>
              </a:rPr>
              <a:t>         </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a:t>
            </a:r>
            <a:r>
              <a:rPr lang="bn-IN" sz="2400" dirty="0">
                <a:latin typeface="NikoshBAN" pitchFamily="2" charset="0"/>
                <a:cs typeface="NikoshBAN" pitchFamily="2" charset="0"/>
              </a:rPr>
              <a:t>ঘ) </a:t>
            </a:r>
            <a:r>
              <a:rPr lang="en-US" sz="2400" dirty="0" err="1">
                <a:latin typeface="NikoshBAN" pitchFamily="2" charset="0"/>
                <a:cs typeface="NikoshBAN" pitchFamily="2" charset="0"/>
              </a:rPr>
              <a:t>সবগুলো</a:t>
            </a:r>
            <a:endParaRPr lang="en-US" sz="2400" dirty="0">
              <a:latin typeface="NikoshBAN" pitchFamily="2" charset="0"/>
              <a:cs typeface="NikoshBAN" pitchFamily="2" charset="0"/>
            </a:endParaRPr>
          </a:p>
        </p:txBody>
      </p:sp>
      <p:sp>
        <p:nvSpPr>
          <p:cNvPr id="7" name="TextBox 6"/>
          <p:cNvSpPr txBox="1"/>
          <p:nvPr/>
        </p:nvSpPr>
        <p:spPr>
          <a:xfrm>
            <a:off x="1564943" y="3616127"/>
            <a:ext cx="89916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2800" dirty="0">
                <a:latin typeface="NikoshBAN" pitchFamily="2" charset="0"/>
                <a:cs typeface="NikoshBAN" pitchFamily="2" charset="0"/>
              </a:rPr>
              <a:t>প্রশ্নঃ </a:t>
            </a:r>
            <a:r>
              <a:rPr lang="en-US" sz="2800" dirty="0" smtClean="0">
                <a:latin typeface="NikoshBAN" pitchFamily="2" charset="0"/>
                <a:cs typeface="NikoshBAN" pitchFamily="2" charset="0"/>
              </a:rPr>
              <a:t>‘</a:t>
            </a:r>
            <a:r>
              <a:rPr lang="en-US" sz="2800" dirty="0" err="1" smtClean="0">
                <a:latin typeface="NikoshBAN" pitchFamily="2" charset="0"/>
                <a:cs typeface="NikoshBAN" pitchFamily="2" charset="0"/>
              </a:rPr>
              <a:t>সুন্দি</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শব্দের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অর্থ</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a:t>
            </a:r>
            <a:r>
              <a:rPr lang="bn-IN"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8" name="TextBox 7"/>
          <p:cNvSpPr txBox="1"/>
          <p:nvPr/>
        </p:nvSpPr>
        <p:spPr>
          <a:xfrm>
            <a:off x="1564943" y="4201231"/>
            <a:ext cx="89916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2400" dirty="0">
                <a:latin typeface="NikoshBAN" pitchFamily="2" charset="0"/>
                <a:cs typeface="NikoshBAN" pitchFamily="2" charset="0"/>
              </a:rPr>
              <a:t>(ক) </a:t>
            </a:r>
            <a:r>
              <a:rPr lang="en-US" sz="2400" dirty="0" err="1" smtClean="0">
                <a:latin typeface="NikoshBAN" pitchFamily="2" charset="0"/>
                <a:cs typeface="NikoshBAN" pitchFamily="2" charset="0"/>
              </a:rPr>
              <a:t>সুন্দর</a:t>
            </a:r>
            <a:r>
              <a:rPr lang="bn-IN" sz="2400" dirty="0" smtClean="0">
                <a:latin typeface="NikoshBAN" pitchFamily="2" charset="0"/>
                <a:cs typeface="NikoshBAN" pitchFamily="2" charset="0"/>
              </a:rPr>
              <a:t>   </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  </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          </a:t>
            </a:r>
            <a:r>
              <a:rPr lang="bn-IN" sz="2400" dirty="0">
                <a:latin typeface="NikoshBAN" pitchFamily="2" charset="0"/>
                <a:cs typeface="NikoshBAN" pitchFamily="2" charset="0"/>
              </a:rPr>
              <a:t>(খ) </a:t>
            </a:r>
            <a:r>
              <a:rPr lang="en-US" sz="2400" dirty="0" err="1" smtClean="0">
                <a:latin typeface="NikoshBAN" pitchFamily="2" charset="0"/>
                <a:cs typeface="NikoshBAN" pitchFamily="2" charset="0"/>
              </a:rPr>
              <a:t>শাপলা</a:t>
            </a:r>
            <a:r>
              <a:rPr lang="bn-IN" sz="2400" dirty="0" smtClean="0">
                <a:latin typeface="NikoshBAN" pitchFamily="2" charset="0"/>
                <a:cs typeface="NikoshBAN" pitchFamily="2" charset="0"/>
              </a:rPr>
              <a:t> </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              </a:t>
            </a:r>
            <a:r>
              <a:rPr lang="bn-IN" sz="2400" dirty="0">
                <a:latin typeface="NikoshBAN" pitchFamily="2" charset="0"/>
                <a:cs typeface="NikoshBAN" pitchFamily="2" charset="0"/>
              </a:rPr>
              <a:t>(গ) </a:t>
            </a:r>
            <a:r>
              <a:rPr lang="en-US" sz="2400" dirty="0" err="1" smtClean="0">
                <a:latin typeface="NikoshBAN" pitchFamily="2" charset="0"/>
                <a:cs typeface="NikoshBAN" pitchFamily="2" charset="0"/>
              </a:rPr>
              <a:t>শ্বেতপদ্ম</a:t>
            </a:r>
            <a:r>
              <a:rPr lang="bn-IN" sz="2400" dirty="0" smtClean="0">
                <a:latin typeface="NikoshBAN" pitchFamily="2" charset="0"/>
                <a:cs typeface="NikoshBAN" pitchFamily="2" charset="0"/>
              </a:rPr>
              <a:t>           </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 (ঘ</a:t>
            </a:r>
            <a:r>
              <a:rPr lang="bn-IN" sz="2400" dirty="0">
                <a:latin typeface="NikoshBAN" pitchFamily="2" charset="0"/>
                <a:cs typeface="NikoshBAN" pitchFamily="2" charset="0"/>
              </a:rPr>
              <a:t>) </a:t>
            </a:r>
            <a:r>
              <a:rPr lang="en-US" sz="2400" dirty="0" err="1" smtClean="0">
                <a:latin typeface="NikoshBAN" pitchFamily="2" charset="0"/>
                <a:cs typeface="NikoshBAN" pitchFamily="2" charset="0"/>
              </a:rPr>
              <a:t>কাঠ</a:t>
            </a:r>
            <a:endParaRPr lang="en-US" sz="2400" dirty="0">
              <a:latin typeface="NikoshBAN" pitchFamily="2" charset="0"/>
              <a:cs typeface="NikoshBAN" pitchFamily="2" charset="0"/>
            </a:endParaRPr>
          </a:p>
        </p:txBody>
      </p:sp>
      <p:sp>
        <p:nvSpPr>
          <p:cNvPr id="9" name="Donut 8"/>
          <p:cNvSpPr/>
          <p:nvPr/>
        </p:nvSpPr>
        <p:spPr>
          <a:xfrm>
            <a:off x="1620672" y="2021095"/>
            <a:ext cx="457200" cy="392609"/>
          </a:xfrm>
          <a:prstGeom prst="donut">
            <a:avLst>
              <a:gd name="adj" fmla="val 153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8808168" y="3087388"/>
            <a:ext cx="457200" cy="441658"/>
          </a:xfrm>
          <a:prstGeom prst="donut">
            <a:avLst>
              <a:gd name="adj" fmla="val 153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nut 10"/>
          <p:cNvSpPr/>
          <p:nvPr/>
        </p:nvSpPr>
        <p:spPr>
          <a:xfrm>
            <a:off x="6736254" y="4221567"/>
            <a:ext cx="457200" cy="470575"/>
          </a:xfrm>
          <a:prstGeom prst="donut">
            <a:avLst>
              <a:gd name="adj" fmla="val 153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446" y="4801528"/>
            <a:ext cx="3082768" cy="1526701"/>
          </a:xfrm>
          <a:prstGeom prst="rect">
            <a:avLst/>
          </a:prstGeom>
        </p:spPr>
      </p:pic>
      <p:pic>
        <p:nvPicPr>
          <p:cNvPr id="14" name="Picture 13"/>
          <p:cNvPicPr>
            <a:picLocks noChangeAspect="1"/>
          </p:cNvPicPr>
          <p:nvPr/>
        </p:nvPicPr>
        <p:blipFill>
          <a:blip r:embed="rId3">
            <a:extLst>
              <a:ext uri="{BEBA8EAE-BF5A-486C-A8C5-ECC9F3942E4B}">
                <a14:imgProps xmlns:a14="http://schemas.microsoft.com/office/drawing/2010/main">
                  <a14:imgLayer r:embed="rId4">
                    <a14:imgEffect>
                      <a14:backgroundRemoval t="0" b="100000" l="0" r="98649"/>
                    </a14:imgEffect>
                  </a14:imgLayer>
                </a14:imgProps>
              </a:ext>
              <a:ext uri="{28A0092B-C50C-407E-A947-70E740481C1C}">
                <a14:useLocalDpi xmlns:a14="http://schemas.microsoft.com/office/drawing/2010/main" val="0"/>
              </a:ext>
            </a:extLst>
          </a:blip>
          <a:stretch>
            <a:fillRect/>
          </a:stretch>
        </p:blipFill>
        <p:spPr>
          <a:xfrm>
            <a:off x="0" y="0"/>
            <a:ext cx="1330496" cy="1288579"/>
          </a:xfrm>
          <a:prstGeom prst="rect">
            <a:avLst/>
          </a:prstGeom>
        </p:spPr>
      </p:pic>
    </p:spTree>
    <p:extLst>
      <p:ext uri="{BB962C8B-B14F-4D97-AF65-F5344CB8AC3E}">
        <p14:creationId xmlns:p14="http://schemas.microsoft.com/office/powerpoint/2010/main" val="21740511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6"/>
                                        </p:tgtEl>
                                        <p:attrNameLst>
                                          <p:attrName>ppt_y</p:attrName>
                                        </p:attrNameLst>
                                      </p:cBhvr>
                                      <p:tavLst>
                                        <p:tav tm="0">
                                          <p:val>
                                            <p:strVal val="#ppt_y"/>
                                          </p:val>
                                        </p:tav>
                                        <p:tav tm="100000">
                                          <p:val>
                                            <p:strVal val="#ppt_y"/>
                                          </p:val>
                                        </p:tav>
                                      </p:tavLst>
                                    </p:anim>
                                    <p:anim calcmode="lin" valueType="num">
                                      <p:cBhvr>
                                        <p:cTn id="3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7"/>
                                        </p:tgtEl>
                                        <p:attrNameLst>
                                          <p:attrName>ppt_y</p:attrName>
                                        </p:attrNameLst>
                                      </p:cBhvr>
                                      <p:tavLst>
                                        <p:tav tm="0">
                                          <p:val>
                                            <p:strVal val="#ppt_y"/>
                                          </p:val>
                                        </p:tav>
                                        <p:tav tm="100000">
                                          <p:val>
                                            <p:strVal val="#ppt_y"/>
                                          </p:val>
                                        </p:tav>
                                      </p:tavLst>
                                    </p:anim>
                                    <p:anim calcmode="lin" valueType="num">
                                      <p:cBhvr>
                                        <p:cTn id="4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8"/>
                                        </p:tgtEl>
                                        <p:attrNameLst>
                                          <p:attrName>ppt_y</p:attrName>
                                        </p:attrNameLst>
                                      </p:cBhvr>
                                      <p:tavLst>
                                        <p:tav tm="0">
                                          <p:val>
                                            <p:strVal val="#ppt_y"/>
                                          </p:val>
                                        </p:tav>
                                        <p:tav tm="100000">
                                          <p:val>
                                            <p:strVal val="#ppt_y"/>
                                          </p:val>
                                        </p:tav>
                                      </p:tavLst>
                                    </p:anim>
                                    <p:anim calcmode="lin" valueType="num">
                                      <p:cBhvr>
                                        <p:cTn id="5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dissolve">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dissolve">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dissolve">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662" y="4500404"/>
            <a:ext cx="10884088" cy="584775"/>
          </a:xfrm>
          <a:prstGeom prst="rect">
            <a:avLst/>
          </a:prstGeom>
          <a:solidFill>
            <a:schemeClr val="bg1"/>
          </a:solidFill>
        </p:spPr>
        <p:txBody>
          <a:bodyPr wrap="square" rtlCol="0">
            <a:spAutoFit/>
          </a:bodyPr>
          <a:lstStyle/>
          <a:p>
            <a:pPr algn="ctr"/>
            <a:r>
              <a:rPr lang="en-US" sz="3200" dirty="0" err="1" smtClean="0">
                <a:solidFill>
                  <a:prstClr val="black"/>
                </a:solidFill>
                <a:latin typeface="NikoshBAN" panose="02000000000000000000" pitchFamily="2" charset="0"/>
                <a:cs typeface="NikoshBAN" panose="02000000000000000000" pitchFamily="2" charset="0"/>
              </a:rPr>
              <a:t>রূপাই</a:t>
            </a:r>
            <a:r>
              <a:rPr lang="en-US" sz="3200" dirty="0" smtClean="0">
                <a:solidFill>
                  <a:prstClr val="black"/>
                </a:solidFill>
                <a:latin typeface="NikoshBAN" panose="02000000000000000000" pitchFamily="2" charset="0"/>
                <a:cs typeface="NikoshBAN" panose="02000000000000000000" pitchFamily="2" charset="0"/>
              </a:rPr>
              <a:t> </a:t>
            </a:r>
            <a:r>
              <a:rPr lang="en-US" sz="3200" dirty="0" err="1" smtClean="0">
                <a:solidFill>
                  <a:prstClr val="black"/>
                </a:solidFill>
                <a:latin typeface="NikoshBAN" panose="02000000000000000000" pitchFamily="2" charset="0"/>
                <a:cs typeface="NikoshBAN" panose="02000000000000000000" pitchFamily="2" charset="0"/>
              </a:rPr>
              <a:t>কবিতার</a:t>
            </a:r>
            <a:r>
              <a:rPr lang="en-US" sz="3200" dirty="0" smtClean="0">
                <a:solidFill>
                  <a:prstClr val="black"/>
                </a:solidFill>
                <a:latin typeface="NikoshBAN" panose="02000000000000000000" pitchFamily="2" charset="0"/>
                <a:cs typeface="NikoshBAN" panose="02000000000000000000" pitchFamily="2" charset="0"/>
              </a:rPr>
              <a:t> </a:t>
            </a:r>
            <a:r>
              <a:rPr lang="en-US" sz="3200" dirty="0" err="1" smtClean="0">
                <a:solidFill>
                  <a:prstClr val="black"/>
                </a:solidFill>
                <a:latin typeface="NikoshBAN" panose="02000000000000000000" pitchFamily="2" charset="0"/>
                <a:cs typeface="NikoshBAN" panose="02000000000000000000" pitchFamily="2" charset="0"/>
              </a:rPr>
              <a:t>আলোকে</a:t>
            </a:r>
            <a:r>
              <a:rPr lang="en-US" sz="3200" dirty="0" smtClean="0">
                <a:solidFill>
                  <a:prstClr val="black"/>
                </a:solidFill>
                <a:latin typeface="NikoshBAN" panose="02000000000000000000" pitchFamily="2" charset="0"/>
                <a:cs typeface="NikoshBAN" panose="02000000000000000000" pitchFamily="2" charset="0"/>
              </a:rPr>
              <a:t> ‘</a:t>
            </a:r>
            <a:r>
              <a:rPr lang="en-US" sz="3200" dirty="0" err="1" smtClean="0">
                <a:solidFill>
                  <a:prstClr val="black"/>
                </a:solidFill>
                <a:latin typeface="NikoshBAN" panose="02000000000000000000" pitchFamily="2" charset="0"/>
                <a:cs typeface="NikoshBAN" panose="02000000000000000000" pitchFamily="2" charset="0"/>
              </a:rPr>
              <a:t>একজন</a:t>
            </a:r>
            <a:r>
              <a:rPr lang="en-US" sz="3200" dirty="0" smtClean="0">
                <a:solidFill>
                  <a:prstClr val="black"/>
                </a:solidFill>
                <a:latin typeface="NikoshBAN" panose="02000000000000000000" pitchFamily="2" charset="0"/>
                <a:cs typeface="NikoshBAN" panose="02000000000000000000" pitchFamily="2" charset="0"/>
              </a:rPr>
              <a:t> </a:t>
            </a:r>
            <a:r>
              <a:rPr lang="en-US" sz="3200" dirty="0" err="1" smtClean="0">
                <a:solidFill>
                  <a:prstClr val="black"/>
                </a:solidFill>
                <a:latin typeface="NikoshBAN" panose="02000000000000000000" pitchFamily="2" charset="0"/>
                <a:cs typeface="NikoshBAN" panose="02000000000000000000" pitchFamily="2" charset="0"/>
              </a:rPr>
              <a:t>কৃষক</a:t>
            </a:r>
            <a:r>
              <a:rPr lang="en-US" sz="3200" dirty="0" smtClean="0">
                <a:solidFill>
                  <a:prstClr val="black"/>
                </a:solidFill>
                <a:latin typeface="NikoshBAN" panose="02000000000000000000" pitchFamily="2" charset="0"/>
                <a:cs typeface="NikoshBAN" panose="02000000000000000000" pitchFamily="2" charset="0"/>
              </a:rPr>
              <a:t>’ </a:t>
            </a:r>
            <a:r>
              <a:rPr lang="en-US" sz="3200" dirty="0" err="1" smtClean="0">
                <a:solidFill>
                  <a:prstClr val="black"/>
                </a:solidFill>
                <a:latin typeface="NikoshBAN" panose="02000000000000000000" pitchFamily="2" charset="0"/>
                <a:cs typeface="NikoshBAN" panose="02000000000000000000" pitchFamily="2" charset="0"/>
              </a:rPr>
              <a:t>শীর্ষক</a:t>
            </a:r>
            <a:r>
              <a:rPr lang="en-US" sz="3200" dirty="0" smtClean="0">
                <a:solidFill>
                  <a:prstClr val="black"/>
                </a:solidFill>
                <a:latin typeface="NikoshBAN" panose="02000000000000000000" pitchFamily="2" charset="0"/>
                <a:cs typeface="NikoshBAN" panose="02000000000000000000" pitchFamily="2" charset="0"/>
              </a:rPr>
              <a:t> </a:t>
            </a:r>
            <a:r>
              <a:rPr lang="en-US" sz="3200" dirty="0" err="1" smtClean="0">
                <a:solidFill>
                  <a:prstClr val="black"/>
                </a:solidFill>
                <a:latin typeface="NikoshBAN" panose="02000000000000000000" pitchFamily="2" charset="0"/>
                <a:cs typeface="NikoshBAN" panose="02000000000000000000" pitchFamily="2" charset="0"/>
              </a:rPr>
              <a:t>একটি</a:t>
            </a:r>
            <a:r>
              <a:rPr lang="en-US" sz="3200" dirty="0" smtClean="0">
                <a:solidFill>
                  <a:prstClr val="black"/>
                </a:solidFill>
                <a:latin typeface="NikoshBAN" panose="02000000000000000000" pitchFamily="2" charset="0"/>
                <a:cs typeface="NikoshBAN" panose="02000000000000000000" pitchFamily="2" charset="0"/>
              </a:rPr>
              <a:t> </a:t>
            </a:r>
            <a:r>
              <a:rPr lang="en-US" sz="3200" dirty="0" err="1" smtClean="0">
                <a:solidFill>
                  <a:prstClr val="black"/>
                </a:solidFill>
                <a:latin typeface="NikoshBAN" panose="02000000000000000000" pitchFamily="2" charset="0"/>
                <a:cs typeface="NikoshBAN" panose="02000000000000000000" pitchFamily="2" charset="0"/>
              </a:rPr>
              <a:t>অনুচ্ছেদ</a:t>
            </a:r>
            <a:r>
              <a:rPr lang="en-US" sz="3200" dirty="0" smtClean="0">
                <a:solidFill>
                  <a:prstClr val="black"/>
                </a:solidFill>
                <a:latin typeface="NikoshBAN" panose="02000000000000000000" pitchFamily="2" charset="0"/>
                <a:cs typeface="NikoshBAN" panose="02000000000000000000" pitchFamily="2" charset="0"/>
              </a:rPr>
              <a:t> </a:t>
            </a:r>
            <a:r>
              <a:rPr lang="en-US" sz="3200" dirty="0" err="1" smtClean="0">
                <a:solidFill>
                  <a:prstClr val="black"/>
                </a:solidFill>
                <a:latin typeface="NikoshBAN" panose="02000000000000000000" pitchFamily="2" charset="0"/>
                <a:cs typeface="NikoshBAN" panose="02000000000000000000" pitchFamily="2" charset="0"/>
              </a:rPr>
              <a:t>লিখে</a:t>
            </a:r>
            <a:r>
              <a:rPr lang="en-US" sz="3200" dirty="0" smtClean="0">
                <a:solidFill>
                  <a:prstClr val="black"/>
                </a:solidFill>
                <a:latin typeface="NikoshBAN" panose="02000000000000000000" pitchFamily="2" charset="0"/>
                <a:cs typeface="NikoshBAN" panose="02000000000000000000" pitchFamily="2" charset="0"/>
              </a:rPr>
              <a:t> </a:t>
            </a:r>
            <a:r>
              <a:rPr lang="en-US" sz="3200" dirty="0" err="1" smtClean="0">
                <a:solidFill>
                  <a:prstClr val="black"/>
                </a:solidFill>
                <a:latin typeface="NikoshBAN" panose="02000000000000000000" pitchFamily="2" charset="0"/>
                <a:cs typeface="NikoshBAN" panose="02000000000000000000" pitchFamily="2" charset="0"/>
              </a:rPr>
              <a:t>আনতে</a:t>
            </a:r>
            <a:r>
              <a:rPr lang="en-US" sz="3200" dirty="0" smtClean="0">
                <a:solidFill>
                  <a:prstClr val="black"/>
                </a:solidFill>
                <a:latin typeface="NikoshBAN" panose="02000000000000000000" pitchFamily="2" charset="0"/>
                <a:cs typeface="NikoshBAN" panose="02000000000000000000" pitchFamily="2" charset="0"/>
              </a:rPr>
              <a:t> </a:t>
            </a:r>
            <a:r>
              <a:rPr lang="en-US" sz="3200" dirty="0" err="1" smtClean="0">
                <a:solidFill>
                  <a:prstClr val="black"/>
                </a:solidFill>
                <a:latin typeface="NikoshBAN" panose="02000000000000000000" pitchFamily="2" charset="0"/>
                <a:cs typeface="NikoshBAN" panose="02000000000000000000" pitchFamily="2" charset="0"/>
              </a:rPr>
              <a:t>হবে</a:t>
            </a:r>
            <a:r>
              <a:rPr lang="en-US" sz="3200" dirty="0" smtClean="0">
                <a:solidFill>
                  <a:prstClr val="black"/>
                </a:solidFill>
                <a:latin typeface="NikoshBAN" panose="02000000000000000000" pitchFamily="2" charset="0"/>
                <a:cs typeface="NikoshBAN" panose="02000000000000000000" pitchFamily="2" charset="0"/>
              </a:rPr>
              <a:t> । </a:t>
            </a:r>
            <a:endParaRPr lang="en-US" sz="3200" dirty="0">
              <a:latin typeface="NikoshBAN" panose="02000000000000000000" pitchFamily="2" charset="0"/>
              <a:cs typeface="NikoshBAN" panose="02000000000000000000" pitchFamily="2" charset="0"/>
            </a:endParaRPr>
          </a:p>
        </p:txBody>
      </p:sp>
      <p:grpSp>
        <p:nvGrpSpPr>
          <p:cNvPr id="5" name="Group 4"/>
          <p:cNvGrpSpPr/>
          <p:nvPr/>
        </p:nvGrpSpPr>
        <p:grpSpPr>
          <a:xfrm>
            <a:off x="3118512" y="247080"/>
            <a:ext cx="5254389" cy="3943541"/>
            <a:chOff x="3118512" y="247080"/>
            <a:chExt cx="5254389" cy="3943541"/>
          </a:xfrm>
        </p:grpSpPr>
        <p:sp>
          <p:nvSpPr>
            <p:cNvPr id="2" name="TextBox 1"/>
            <p:cNvSpPr txBox="1"/>
            <p:nvPr/>
          </p:nvSpPr>
          <p:spPr>
            <a:xfrm>
              <a:off x="3118512" y="247080"/>
              <a:ext cx="5254389" cy="1015663"/>
            </a:xfrm>
            <a:prstGeom prst="rect">
              <a:avLst/>
            </a:prstGeom>
            <a:solidFill>
              <a:schemeClr val="bg1"/>
            </a:solidFill>
          </p:spPr>
          <p:txBody>
            <a:bodyPr wrap="square" rtlCol="0">
              <a:spAutoFit/>
            </a:bodyPr>
            <a:lstStyle/>
            <a:p>
              <a:pPr algn="ctr"/>
              <a:r>
                <a:rPr lang="en-US" sz="6000" dirty="0" err="1" smtClean="0">
                  <a:latin typeface="NikoshBAN" panose="02000000000000000000" pitchFamily="2" charset="0"/>
                  <a:cs typeface="NikoshBAN" panose="02000000000000000000" pitchFamily="2" charset="0"/>
                </a:rPr>
                <a:t>বাড়ির</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কাজ</a:t>
              </a:r>
              <a:endParaRPr lang="en-US" sz="60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8512" y="1572526"/>
              <a:ext cx="5254389" cy="2618095"/>
            </a:xfrm>
            <a:prstGeom prst="rect">
              <a:avLst/>
            </a:prstGeom>
            <a:ln w="228600" cap="sq" cmpd="thickThin">
              <a:solidFill>
                <a:srgbClr val="000000"/>
              </a:solidFill>
              <a:prstDash val="solid"/>
              <a:miter lim="800000"/>
            </a:ln>
            <a:effectLst>
              <a:innerShdw blurRad="76200">
                <a:srgbClr val="000000"/>
              </a:innerShdw>
            </a:effectLst>
          </p:spPr>
        </p:pic>
      </p:gr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0" b="100000" l="0" r="98649"/>
                    </a14:imgEffect>
                  </a14:imgLayer>
                </a14:imgProps>
              </a:ext>
              <a:ext uri="{28A0092B-C50C-407E-A947-70E740481C1C}">
                <a14:useLocalDpi xmlns:a14="http://schemas.microsoft.com/office/drawing/2010/main" val="0"/>
              </a:ext>
            </a:extLst>
          </a:blip>
          <a:stretch>
            <a:fillRect/>
          </a:stretch>
        </p:blipFill>
        <p:spPr>
          <a:xfrm>
            <a:off x="0" y="0"/>
            <a:ext cx="1364343" cy="1262743"/>
          </a:xfrm>
          <a:prstGeom prst="rect">
            <a:avLst/>
          </a:prstGeom>
        </p:spPr>
      </p:pic>
    </p:spTree>
    <p:extLst>
      <p:ext uri="{BB962C8B-B14F-4D97-AF65-F5344CB8AC3E}">
        <p14:creationId xmlns:p14="http://schemas.microsoft.com/office/powerpoint/2010/main" val="14231837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 calcmode="lin" valueType="num">
                                      <p:cBhvr>
                                        <p:cTn id="17" dur="500" fill="hold"/>
                                        <p:tgtEl>
                                          <p:spTgt spid="4"/>
                                        </p:tgtEl>
                                        <p:attrNameLst>
                                          <p:attrName>ppt_x</p:attrName>
                                        </p:attrNameLst>
                                      </p:cBhvr>
                                      <p:tavLst>
                                        <p:tav tm="0" fmla="#ppt_x+(cos(-2*pi*(1-$))*-#ppt_x-sin(-2*pi*(1-$))*(1-#ppt_y))*(1-$)">
                                          <p:val>
                                            <p:fltVal val="0"/>
                                          </p:val>
                                        </p:tav>
                                        <p:tav tm="100000">
                                          <p:val>
                                            <p:fltVal val="1"/>
                                          </p:val>
                                        </p:tav>
                                      </p:tavLst>
                                    </p:anim>
                                    <p:anim calcmode="lin" valueType="num">
                                      <p:cBhvr>
                                        <p:cTn id="18" dur="5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12192000" cy="6858000"/>
          </a:xfrm>
          <a:prstGeom prst="frame">
            <a:avLst>
              <a:gd name="adj1" fmla="val 3098"/>
            </a:avLst>
          </a:prstGeom>
          <a:solidFill>
            <a:schemeClr val="accent4">
              <a:lumMod val="40000"/>
              <a:lumOff val="60000"/>
            </a:schemeClr>
          </a:solidFill>
          <a:ln>
            <a:noFill/>
          </a:ln>
          <a:effectLst>
            <a:outerShdw blurRad="63500" dist="63500" dir="3600000" sx="101000" sy="101000" algn="ctr" rotWithShape="0">
              <a:srgbClr val="000000">
                <a:alpha val="4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083" y="282175"/>
            <a:ext cx="8055455" cy="5769037"/>
          </a:xfrm>
          <a:prstGeom prst="rect">
            <a:avLst/>
          </a:prstGeom>
        </p:spPr>
        <p:style>
          <a:lnRef idx="1">
            <a:schemeClr val="accent1"/>
          </a:lnRef>
          <a:fillRef idx="2">
            <a:schemeClr val="accent1"/>
          </a:fillRef>
          <a:effectRef idx="1">
            <a:schemeClr val="accent1"/>
          </a:effectRef>
          <a:fontRef idx="minor">
            <a:schemeClr val="dk1"/>
          </a:fontRef>
        </p:style>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73" y="6051212"/>
            <a:ext cx="11962596" cy="696845"/>
          </a:xfrm>
          <a:prstGeom prst="rect">
            <a:avLst/>
          </a:prstGeom>
        </p:spPr>
      </p:pic>
      <p:sp>
        <p:nvSpPr>
          <p:cNvPr id="7" name="TextBox 6"/>
          <p:cNvSpPr txBox="1"/>
          <p:nvPr/>
        </p:nvSpPr>
        <p:spPr>
          <a:xfrm>
            <a:off x="2640639" y="1447717"/>
            <a:ext cx="4696008" cy="3570208"/>
          </a:xfrm>
          <a:prstGeom prst="rect">
            <a:avLst/>
          </a:prstGeom>
          <a:noFill/>
        </p:spPr>
        <p:txBody>
          <a:bodyPr wrap="square" rtlCol="0">
            <a:spAutoFit/>
          </a:bodyPr>
          <a:lstStyle/>
          <a:p>
            <a:pPr algn="ctr"/>
            <a:r>
              <a:rPr lang="en-US" sz="13800" dirty="0" smtClean="0">
                <a:solidFill>
                  <a:srgbClr val="FF0000"/>
                </a:solidFill>
                <a:latin typeface="NikoshBAN" panose="02000000000000000000" pitchFamily="2" charset="0"/>
                <a:cs typeface="NikoshBAN" panose="02000000000000000000" pitchFamily="2" charset="0"/>
              </a:rPr>
              <a:t>স</a:t>
            </a:r>
            <a:r>
              <a:rPr lang="en-US" sz="8800" dirty="0" smtClean="0">
                <a:latin typeface="NikoshBAN" panose="02000000000000000000" pitchFamily="2" charset="0"/>
                <a:cs typeface="NikoshBAN" panose="02000000000000000000" pitchFamily="2" charset="0"/>
              </a:rPr>
              <a:t>বাইকে ধন্যবাদ</a:t>
            </a:r>
            <a:endParaRPr lang="en-US" sz="8800" dirty="0">
              <a:latin typeface="NikoshBAN" panose="02000000000000000000" pitchFamily="2" charset="0"/>
              <a:cs typeface="NikoshBAN" panose="02000000000000000000" pitchFamily="2" charset="0"/>
            </a:endParaRPr>
          </a:p>
        </p:txBody>
      </p:sp>
      <p:sp>
        <p:nvSpPr>
          <p:cNvPr id="2" name="Flowchart: Predefined Process 1"/>
          <p:cNvSpPr/>
          <p:nvPr/>
        </p:nvSpPr>
        <p:spPr>
          <a:xfrm>
            <a:off x="8228538" y="1103086"/>
            <a:ext cx="3426433" cy="3863886"/>
          </a:xfrm>
          <a:prstGeom prst="flowChartPredefined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r>
              <a:rPr lang="as-IN" sz="2800" dirty="0">
                <a:solidFill>
                  <a:schemeClr val="tx1"/>
                </a:solidFill>
                <a:latin typeface="NikoshBAN" panose="02000000000000000000" pitchFamily="2" charset="0"/>
                <a:cs typeface="NikoshBAN" panose="02000000000000000000" pitchFamily="2" charset="0"/>
              </a:rPr>
              <a:t>কখনো হাল ছেড়ে দিও না! এখনকার এই দাঁতে দাঁত চেপে করা কষ্টগুলো তোমাকে </a:t>
            </a:r>
            <a:r>
              <a:rPr lang="as-IN" sz="2800" dirty="0" smtClean="0">
                <a:solidFill>
                  <a:schemeClr val="tx1"/>
                </a:solidFill>
                <a:latin typeface="NikoshBAN" panose="02000000000000000000" pitchFamily="2" charset="0"/>
                <a:cs typeface="NikoshBAN" panose="02000000000000000000" pitchFamily="2" charset="0"/>
              </a:rPr>
              <a:t>বিজ</a:t>
            </a:r>
            <a:r>
              <a:rPr lang="en-US" sz="2800" dirty="0" err="1" smtClean="0">
                <a:solidFill>
                  <a:schemeClr val="tx1"/>
                </a:solidFill>
                <a:latin typeface="NikoshBAN" panose="02000000000000000000" pitchFamily="2" charset="0"/>
                <a:cs typeface="NikoshBAN" panose="02000000000000000000" pitchFamily="2" charset="0"/>
              </a:rPr>
              <a:t>য়ী</a:t>
            </a:r>
            <a:r>
              <a:rPr lang="as-IN" sz="2800" dirty="0" smtClean="0">
                <a:solidFill>
                  <a:schemeClr val="tx1"/>
                </a:solidFill>
                <a:latin typeface="NikoshBAN" panose="02000000000000000000" pitchFamily="2" charset="0"/>
                <a:cs typeface="NikoshBAN" panose="02000000000000000000" pitchFamily="2" charset="0"/>
              </a:rPr>
              <a:t>র </a:t>
            </a:r>
            <a:r>
              <a:rPr lang="as-IN" sz="2800" dirty="0">
                <a:solidFill>
                  <a:schemeClr val="tx1"/>
                </a:solidFill>
                <a:latin typeface="NikoshBAN" panose="02000000000000000000" pitchFamily="2" charset="0"/>
                <a:cs typeface="NikoshBAN" panose="02000000000000000000" pitchFamily="2" charset="0"/>
              </a:rPr>
              <a:t>খেতাব দেবে সারাজীবনের জন্য</a:t>
            </a:r>
            <a:r>
              <a:rPr lang="as-IN" sz="2800" dirty="0" smtClean="0">
                <a:solidFill>
                  <a:schemeClr val="tx1"/>
                </a:solidFill>
                <a:latin typeface="NikoshBAN" panose="02000000000000000000" pitchFamily="2" charset="0"/>
                <a:cs typeface="NikoshBAN" panose="02000000000000000000" pitchFamily="2" charset="0"/>
              </a:rPr>
              <a:t>।</a:t>
            </a:r>
            <a:endParaRPr lang="en-US" sz="2800" dirty="0" smtClean="0">
              <a:solidFill>
                <a:schemeClr val="tx1"/>
              </a:solidFill>
              <a:latin typeface="NikoshBAN" panose="02000000000000000000" pitchFamily="2" charset="0"/>
              <a:cs typeface="NikoshBAN" panose="02000000000000000000" pitchFamily="2" charset="0"/>
            </a:endParaRPr>
          </a:p>
          <a:p>
            <a:pPr algn="ct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মোহম্মদ</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আলী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ক্লে</a:t>
            </a:r>
            <a:endParaRPr lang="en-US" sz="28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8228538" y="282175"/>
            <a:ext cx="3426433" cy="429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tretch>
            <a:fillRect/>
          </a:stretch>
        </p:blipFill>
        <p:spPr>
          <a:xfrm>
            <a:off x="9134327" y="282175"/>
            <a:ext cx="1614854" cy="1237492"/>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41703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000" fill="hold"/>
                                        <p:tgtEl>
                                          <p:spTgt spid="2"/>
                                        </p:tgtEl>
                                        <p:attrNameLst>
                                          <p:attrName>ppt_w</p:attrName>
                                        </p:attrNameLst>
                                      </p:cBhvr>
                                      <p:tavLst>
                                        <p:tav tm="0">
                                          <p:val>
                                            <p:fltVal val="0"/>
                                          </p:val>
                                        </p:tav>
                                        <p:tav tm="100000">
                                          <p:val>
                                            <p:strVal val="#ppt_w"/>
                                          </p:val>
                                        </p:tav>
                                      </p:tavLst>
                                    </p:anim>
                                    <p:anim calcmode="lin" valueType="num">
                                      <p:cBhvr>
                                        <p:cTn id="13" dur="2000" fill="hold"/>
                                        <p:tgtEl>
                                          <p:spTgt spid="2"/>
                                        </p:tgtEl>
                                        <p:attrNameLst>
                                          <p:attrName>ppt_h</p:attrName>
                                        </p:attrNameLst>
                                      </p:cBhvr>
                                      <p:tavLst>
                                        <p:tav tm="0">
                                          <p:val>
                                            <p:fltVal val="0"/>
                                          </p:val>
                                        </p:tav>
                                        <p:tav tm="100000">
                                          <p:val>
                                            <p:strVal val="#ppt_h"/>
                                          </p:val>
                                        </p:tav>
                                      </p:tavLst>
                                    </p:anim>
                                    <p:animEffect transition="in" filter="fade">
                                      <p:cBhvr>
                                        <p:cTn id="14" dur="2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79785" y="550868"/>
            <a:ext cx="3025134" cy="1015663"/>
          </a:xfrm>
          <a:prstGeom prst="rect">
            <a:avLst/>
          </a:prstGeom>
          <a:solidFill>
            <a:schemeClr val="bg1"/>
          </a:solidFill>
          <a:ln>
            <a:noFill/>
          </a:ln>
          <a:effectLst>
            <a:outerShdw blurRad="44450" dist="27940" dir="5400000" algn="ctr">
              <a:srgbClr val="000000">
                <a:alpha val="32000"/>
              </a:srgbClr>
            </a:outerShdw>
          </a:effectLst>
          <a:scene3d>
            <a:camera prst="orthographicFront"/>
            <a:lightRig rig="balanced" dir="t">
              <a:rot lat="0" lon="0" rev="8700000"/>
            </a:lightRig>
          </a:scene3d>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6000" dirty="0" smtClean="0">
                <a:solidFill>
                  <a:schemeClr val="accent1"/>
                </a:solidFill>
                <a:latin typeface="NikoshBAN" panose="02000000000000000000" pitchFamily="2" charset="0"/>
                <a:cs typeface="NikoshBAN" panose="02000000000000000000" pitchFamily="2" charset="0"/>
              </a:rPr>
              <a:t>পা</a:t>
            </a:r>
            <a:r>
              <a:rPr lang="en-US" sz="4400" dirty="0" smtClean="0">
                <a:solidFill>
                  <a:prstClr val="black"/>
                </a:solidFill>
                <a:latin typeface="NikoshBAN" panose="02000000000000000000" pitchFamily="2" charset="0"/>
                <a:cs typeface="NikoshBAN" panose="02000000000000000000" pitchFamily="2" charset="0"/>
              </a:rPr>
              <a:t>ঠ ঘোষণা</a:t>
            </a:r>
            <a:endParaRPr lang="en-US" sz="3600" dirty="0">
              <a:solidFill>
                <a:prstClr val="black"/>
              </a:solidFill>
              <a:latin typeface="NikoshBAN" panose="02000000000000000000" pitchFamily="2" charset="0"/>
              <a:cs typeface="NikoshBAN" panose="02000000000000000000" pitchFamily="2" charset="0"/>
            </a:endParaRPr>
          </a:p>
        </p:txBody>
      </p:sp>
      <p:sp>
        <p:nvSpPr>
          <p:cNvPr id="5" name="Rectangle 4"/>
          <p:cNvSpPr/>
          <p:nvPr/>
        </p:nvSpPr>
        <p:spPr>
          <a:xfrm>
            <a:off x="246185" y="1513363"/>
            <a:ext cx="11708841" cy="1002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738005" y="1634584"/>
            <a:ext cx="5020144" cy="3718248"/>
          </a:xfrm>
          <a:prstGeom prst="rect">
            <a:avLst/>
          </a:prstGeom>
        </p:spPr>
      </p:pic>
      <p:sp>
        <p:nvSpPr>
          <p:cNvPr id="9" name="TextBox 8"/>
          <p:cNvSpPr txBox="1"/>
          <p:nvPr/>
        </p:nvSpPr>
        <p:spPr>
          <a:xfrm>
            <a:off x="4878619" y="2030510"/>
            <a:ext cx="4482779" cy="181588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4800" dirty="0" smtClean="0">
                <a:effectLst>
                  <a:glow rad="139700">
                    <a:schemeClr val="accent3">
                      <a:satMod val="175000"/>
                      <a:alpha val="40000"/>
                    </a:schemeClr>
                  </a:glow>
                  <a:outerShdw blurRad="38100" dist="38100" dir="2700000" algn="tl">
                    <a:srgbClr val="000000">
                      <a:alpha val="43137"/>
                    </a:srgbClr>
                  </a:outerShdw>
                  <a:reflection blurRad="6350" stA="50000" endA="300" endPos="50000" dist="29997" dir="5400000" sy="-100000" algn="bl" rotWithShape="0"/>
                </a:effectLst>
                <a:latin typeface="NikoshBAN" panose="02000000000000000000" pitchFamily="2" charset="0"/>
                <a:cs typeface="NikoshBAN" panose="02000000000000000000" pitchFamily="2" charset="0"/>
              </a:rPr>
              <a:t>রুপাই</a:t>
            </a:r>
          </a:p>
          <a:p>
            <a:pPr algn="ctr"/>
            <a:r>
              <a:rPr lang="en-US" sz="2800" b="1" dirty="0" smtClean="0">
                <a:solidFill>
                  <a:srgbClr val="FF0000"/>
                </a:solidFill>
                <a:effectLst>
                  <a:glow rad="139700">
                    <a:schemeClr val="accent3">
                      <a:satMod val="175000"/>
                      <a:alpha val="40000"/>
                    </a:schemeClr>
                  </a:glow>
                  <a:outerShdw blurRad="38100" dist="38100" dir="2700000" algn="tl">
                    <a:srgbClr val="000000">
                      <a:alpha val="43137"/>
                    </a:srgbClr>
                  </a:outerShdw>
                  <a:reflection blurRad="6350" stA="50000" endA="300" endPos="50000" dist="29997" dir="5400000" sy="-100000" algn="bl" rotWithShape="0"/>
                </a:effectLst>
                <a:latin typeface="NikoshBAN" panose="02000000000000000000" pitchFamily="2" charset="0"/>
                <a:cs typeface="NikoshBAN" panose="02000000000000000000" pitchFamily="2" charset="0"/>
              </a:rPr>
              <a:t>জসীমউদ্‌দীন</a:t>
            </a:r>
            <a:endParaRPr lang="en-US" sz="2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endParaRPr lang="en-US" sz="3600" dirty="0">
              <a:effectLst>
                <a:glow rad="139700">
                  <a:schemeClr val="accent3">
                    <a:satMod val="175000"/>
                    <a:alpha val="40000"/>
                  </a:schemeClr>
                </a:glow>
                <a:outerShdw blurRad="38100" dist="38100" dir="2700000" algn="tl">
                  <a:srgbClr val="000000">
                    <a:alpha val="43137"/>
                  </a:srgbClr>
                </a:outerShdw>
                <a:reflection blurRad="6350" stA="50000" endA="300" endPos="50000" dist="29997" dir="5400000" sy="-100000" algn="bl" rotWithShape="0"/>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6634" y="1613607"/>
            <a:ext cx="2821371" cy="3718248"/>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0" b="100000" l="0" r="98649"/>
                    </a14:imgEffect>
                  </a14:imgLayer>
                </a14:imgProps>
              </a:ext>
              <a:ext uri="{28A0092B-C50C-407E-A947-70E740481C1C}">
                <a14:useLocalDpi xmlns:a14="http://schemas.microsoft.com/office/drawing/2010/main" val="0"/>
              </a:ext>
            </a:extLst>
          </a:blip>
          <a:stretch>
            <a:fillRect/>
          </a:stretch>
        </p:blipFill>
        <p:spPr>
          <a:xfrm>
            <a:off x="0" y="-48659"/>
            <a:ext cx="991673" cy="1465335"/>
          </a:xfrm>
          <a:prstGeom prst="rect">
            <a:avLst/>
          </a:prstGeom>
        </p:spPr>
      </p:pic>
      <p:grpSp>
        <p:nvGrpSpPr>
          <p:cNvPr id="7" name="Group 6"/>
          <p:cNvGrpSpPr/>
          <p:nvPr/>
        </p:nvGrpSpPr>
        <p:grpSpPr>
          <a:xfrm>
            <a:off x="10104825" y="2030510"/>
            <a:ext cx="1399032" cy="2884439"/>
            <a:chOff x="10104825" y="2485623"/>
            <a:chExt cx="1399032" cy="2884439"/>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04825" y="3198362"/>
              <a:ext cx="1399032" cy="2171700"/>
            </a:xfrm>
            <a:prstGeom prst="rect">
              <a:avLst/>
            </a:prstGeom>
          </p:spPr>
        </p:pic>
        <p:sp>
          <p:nvSpPr>
            <p:cNvPr id="4" name="Rectangle 3"/>
            <p:cNvSpPr/>
            <p:nvPr/>
          </p:nvSpPr>
          <p:spPr>
            <a:xfrm>
              <a:off x="10104825" y="2485623"/>
              <a:ext cx="1399032" cy="712739"/>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NikoshBAN" panose="02000000000000000000" pitchFamily="2" charset="0"/>
                  <a:cs typeface="NikoshBAN" panose="02000000000000000000" pitchFamily="2" charset="0"/>
                </a:rPr>
                <a:t> উৎস</a:t>
              </a:r>
              <a:endParaRPr lang="en-US" sz="2800"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3659205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 calcmode="lin" valueType="num">
                                      <p:cBhvr>
                                        <p:cTn id="9" dur="1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61016" y="152796"/>
            <a:ext cx="4146280" cy="1107996"/>
          </a:xfrm>
          <a:prstGeom prst="rect">
            <a:avLst/>
          </a:prstGeom>
          <a:solidFill>
            <a:schemeClr val="bg1"/>
          </a:solidFill>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6600" dirty="0" err="1" smtClean="0">
                <a:solidFill>
                  <a:srgbClr val="FFC000"/>
                </a:solidFill>
                <a:latin typeface="NikoshBAN" panose="02000000000000000000" pitchFamily="2" charset="0"/>
                <a:cs typeface="NikoshBAN" panose="02000000000000000000" pitchFamily="2" charset="0"/>
              </a:rPr>
              <a:t>শি</a:t>
            </a:r>
            <a:r>
              <a:rPr lang="en-US" sz="5400" dirty="0" err="1" smtClean="0">
                <a:solidFill>
                  <a:srgbClr val="002060"/>
                </a:solidFill>
                <a:latin typeface="NikoshBAN" panose="02000000000000000000" pitchFamily="2" charset="0"/>
                <a:cs typeface="NikoshBAN" panose="02000000000000000000" pitchFamily="2" charset="0"/>
              </a:rPr>
              <a:t>ক্ষনফল</a:t>
            </a:r>
            <a:endParaRPr lang="en-US" sz="5400" dirty="0">
              <a:solidFill>
                <a:srgbClr val="002060"/>
              </a:solidFill>
              <a:latin typeface="NikoshBAN" panose="02000000000000000000" pitchFamily="2" charset="0"/>
              <a:cs typeface="NikoshBAN" panose="02000000000000000000" pitchFamily="2" charset="0"/>
            </a:endParaRPr>
          </a:p>
        </p:txBody>
      </p:sp>
      <p:sp>
        <p:nvSpPr>
          <p:cNvPr id="5" name="TextBox 4"/>
          <p:cNvSpPr txBox="1"/>
          <p:nvPr/>
        </p:nvSpPr>
        <p:spPr>
          <a:xfrm>
            <a:off x="0" y="1504153"/>
            <a:ext cx="11668315" cy="646331"/>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600" dirty="0" err="1" smtClean="0">
                <a:solidFill>
                  <a:prstClr val="black"/>
                </a:solidFill>
                <a:latin typeface="NikoshBAN" panose="02000000000000000000" pitchFamily="2" charset="0"/>
                <a:cs typeface="NikoshBAN" panose="02000000000000000000" pitchFamily="2" charset="0"/>
              </a:rPr>
              <a:t>আজকের</a:t>
            </a:r>
            <a:r>
              <a:rPr lang="en-US" sz="3600" dirty="0" smtClean="0">
                <a:solidFill>
                  <a:prstClr val="black"/>
                </a:solidFill>
                <a:latin typeface="NikoshBAN" panose="02000000000000000000" pitchFamily="2" charset="0"/>
                <a:cs typeface="NikoshBAN" panose="02000000000000000000" pitchFamily="2" charset="0"/>
              </a:rPr>
              <a:t> পাঠ </a:t>
            </a:r>
            <a:r>
              <a:rPr lang="en-US" sz="3600" dirty="0" err="1" smtClean="0">
                <a:solidFill>
                  <a:prstClr val="black"/>
                </a:solidFill>
                <a:latin typeface="NikoshBAN" panose="02000000000000000000" pitchFamily="2" charset="0"/>
                <a:cs typeface="NikoshBAN" panose="02000000000000000000" pitchFamily="2" charset="0"/>
              </a:rPr>
              <a:t>থেকে</a:t>
            </a:r>
            <a:r>
              <a:rPr lang="en-US" sz="3600" dirty="0" smtClean="0">
                <a:solidFill>
                  <a:prstClr val="black"/>
                </a:solidFill>
                <a:latin typeface="NikoshBAN" panose="02000000000000000000" pitchFamily="2" charset="0"/>
                <a:cs typeface="NikoshBAN" panose="02000000000000000000" pitchFamily="2" charset="0"/>
              </a:rPr>
              <a:t> </a:t>
            </a:r>
            <a:r>
              <a:rPr lang="en-US" sz="3600" dirty="0" err="1" smtClean="0">
                <a:solidFill>
                  <a:prstClr val="black"/>
                </a:solidFill>
                <a:latin typeface="NikoshBAN" panose="02000000000000000000" pitchFamily="2" charset="0"/>
                <a:cs typeface="NikoshBAN" panose="02000000000000000000" pitchFamily="2" charset="0"/>
              </a:rPr>
              <a:t>সুপ্রিয়</a:t>
            </a:r>
            <a:r>
              <a:rPr lang="en-US" sz="3600" dirty="0" smtClean="0">
                <a:solidFill>
                  <a:prstClr val="black"/>
                </a:solidFill>
                <a:latin typeface="NikoshBAN" panose="02000000000000000000" pitchFamily="2" charset="0"/>
                <a:cs typeface="NikoshBAN" panose="02000000000000000000" pitchFamily="2" charset="0"/>
              </a:rPr>
              <a:t> </a:t>
            </a:r>
            <a:r>
              <a:rPr lang="en-US" sz="3600" dirty="0" err="1" smtClean="0">
                <a:solidFill>
                  <a:prstClr val="black"/>
                </a:solidFill>
                <a:latin typeface="NikoshBAN" panose="02000000000000000000" pitchFamily="2" charset="0"/>
                <a:cs typeface="NikoshBAN" panose="02000000000000000000" pitchFamily="2" charset="0"/>
              </a:rPr>
              <a:t>শিক্ষার্থীরা</a:t>
            </a:r>
            <a:r>
              <a:rPr lang="en-US" sz="3600" dirty="0" smtClean="0">
                <a:solidFill>
                  <a:prstClr val="black"/>
                </a:solidFill>
                <a:latin typeface="NikoshBAN" panose="02000000000000000000" pitchFamily="2" charset="0"/>
                <a:cs typeface="NikoshBAN" panose="02000000000000000000" pitchFamily="2" charset="0"/>
              </a:rPr>
              <a:t> </a:t>
            </a:r>
            <a:r>
              <a:rPr lang="en-US" sz="3600" dirty="0" err="1" smtClean="0">
                <a:solidFill>
                  <a:prstClr val="black"/>
                </a:solidFill>
                <a:latin typeface="NikoshBAN" panose="02000000000000000000" pitchFamily="2" charset="0"/>
                <a:cs typeface="NikoshBAN" panose="02000000000000000000" pitchFamily="2" charset="0"/>
              </a:rPr>
              <a:t>শিখতে</a:t>
            </a:r>
            <a:r>
              <a:rPr lang="en-US" sz="3600" dirty="0" smtClean="0">
                <a:solidFill>
                  <a:prstClr val="black"/>
                </a:solidFill>
                <a:latin typeface="NikoshBAN" panose="02000000000000000000" pitchFamily="2" charset="0"/>
                <a:cs typeface="NikoshBAN" panose="02000000000000000000" pitchFamily="2" charset="0"/>
              </a:rPr>
              <a:t> </a:t>
            </a:r>
            <a:r>
              <a:rPr lang="en-US" sz="3600" dirty="0" err="1" smtClean="0">
                <a:solidFill>
                  <a:prstClr val="black"/>
                </a:solidFill>
                <a:latin typeface="NikoshBAN" panose="02000000000000000000" pitchFamily="2" charset="0"/>
                <a:cs typeface="NikoshBAN" panose="02000000000000000000" pitchFamily="2" charset="0"/>
              </a:rPr>
              <a:t>পারবে</a:t>
            </a:r>
            <a:r>
              <a:rPr lang="en-US" sz="3600" dirty="0" smtClean="0">
                <a:solidFill>
                  <a:prstClr val="black"/>
                </a:solidFill>
                <a:latin typeface="NikoshBAN" panose="02000000000000000000" pitchFamily="2" charset="0"/>
                <a:cs typeface="NikoshBAN" panose="02000000000000000000" pitchFamily="2" charset="0"/>
              </a:rPr>
              <a:t> - </a:t>
            </a:r>
            <a:endParaRPr lang="en-US" sz="3600" dirty="0">
              <a:solidFill>
                <a:prstClr val="black"/>
              </a:solidFill>
              <a:latin typeface="NikoshBAN" panose="02000000000000000000" pitchFamily="2" charset="0"/>
              <a:cs typeface="NikoshBAN" panose="02000000000000000000" pitchFamily="2" charset="0"/>
            </a:endParaRPr>
          </a:p>
        </p:txBody>
      </p:sp>
      <p:sp>
        <p:nvSpPr>
          <p:cNvPr id="6" name="TextBox 5"/>
          <p:cNvSpPr txBox="1"/>
          <p:nvPr/>
        </p:nvSpPr>
        <p:spPr>
          <a:xfrm>
            <a:off x="1234021" y="2416786"/>
            <a:ext cx="9200271" cy="3046988"/>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nSpc>
                <a:spcPct val="150000"/>
              </a:lnSpc>
            </a:pPr>
            <a:r>
              <a:rPr lang="en-US" sz="3200" dirty="0" smtClean="0">
                <a:solidFill>
                  <a:prstClr val="black"/>
                </a:solidFill>
                <a:latin typeface="NikoshBAN" panose="02000000000000000000" pitchFamily="2" charset="0"/>
                <a:cs typeface="NikoshBAN" panose="02000000000000000000" pitchFamily="2" charset="0"/>
              </a:rPr>
              <a:t>১ । </a:t>
            </a:r>
            <a:r>
              <a:rPr lang="en-US" sz="3200" dirty="0" err="1" smtClean="0">
                <a:solidFill>
                  <a:prstClr val="black"/>
                </a:solidFill>
                <a:latin typeface="NikoshBAN" panose="02000000000000000000" pitchFamily="2" charset="0"/>
                <a:cs typeface="NikoshBAN" panose="02000000000000000000" pitchFamily="2" charset="0"/>
              </a:rPr>
              <a:t>কবি</a:t>
            </a:r>
            <a:r>
              <a:rPr lang="en-US" sz="3200" dirty="0" smtClean="0">
                <a:solidFill>
                  <a:prstClr val="black"/>
                </a:solidFill>
                <a:latin typeface="NikoshBAN" panose="02000000000000000000" pitchFamily="2" charset="0"/>
                <a:cs typeface="NikoshBAN" panose="02000000000000000000" pitchFamily="2" charset="0"/>
              </a:rPr>
              <a:t> </a:t>
            </a:r>
            <a:r>
              <a:rPr lang="en-US" sz="3200" dirty="0" err="1" smtClean="0">
                <a:solidFill>
                  <a:prstClr val="black"/>
                </a:solidFill>
                <a:latin typeface="NikoshBAN" panose="02000000000000000000" pitchFamily="2" charset="0"/>
                <a:cs typeface="NikoshBAN" panose="02000000000000000000" pitchFamily="2" charset="0"/>
              </a:rPr>
              <a:t>পরিচয়</a:t>
            </a:r>
            <a:r>
              <a:rPr lang="en-US" sz="3200" dirty="0" smtClean="0">
                <a:solidFill>
                  <a:prstClr val="black"/>
                </a:solidFill>
                <a:latin typeface="NikoshBAN" panose="02000000000000000000" pitchFamily="2" charset="0"/>
                <a:cs typeface="NikoshBAN" panose="02000000000000000000" pitchFamily="2" charset="0"/>
              </a:rPr>
              <a:t> </a:t>
            </a:r>
            <a:r>
              <a:rPr lang="en-US" sz="3200" dirty="0" err="1" smtClean="0">
                <a:solidFill>
                  <a:prstClr val="black"/>
                </a:solidFill>
                <a:latin typeface="NikoshBAN" panose="02000000000000000000" pitchFamily="2" charset="0"/>
                <a:cs typeface="NikoshBAN" panose="02000000000000000000" pitchFamily="2" charset="0"/>
              </a:rPr>
              <a:t>বলতে</a:t>
            </a:r>
            <a:r>
              <a:rPr lang="en-US" sz="3200" dirty="0" smtClean="0">
                <a:solidFill>
                  <a:prstClr val="black"/>
                </a:solidFill>
                <a:latin typeface="NikoshBAN" panose="02000000000000000000" pitchFamily="2" charset="0"/>
                <a:cs typeface="NikoshBAN" panose="02000000000000000000" pitchFamily="2" charset="0"/>
              </a:rPr>
              <a:t> </a:t>
            </a:r>
            <a:r>
              <a:rPr lang="en-US" sz="3200" dirty="0" err="1" smtClean="0">
                <a:solidFill>
                  <a:prstClr val="black"/>
                </a:solidFill>
                <a:latin typeface="NikoshBAN" panose="02000000000000000000" pitchFamily="2" charset="0"/>
                <a:cs typeface="NikoshBAN" panose="02000000000000000000" pitchFamily="2" charset="0"/>
              </a:rPr>
              <a:t>পারবে</a:t>
            </a:r>
            <a:r>
              <a:rPr lang="en-US" sz="3200" dirty="0" smtClean="0">
                <a:solidFill>
                  <a:prstClr val="black"/>
                </a:solidFill>
                <a:latin typeface="NikoshBAN" panose="02000000000000000000" pitchFamily="2" charset="0"/>
                <a:cs typeface="NikoshBAN" panose="02000000000000000000" pitchFamily="2" charset="0"/>
              </a:rPr>
              <a:t> ।</a:t>
            </a:r>
          </a:p>
          <a:p>
            <a:pPr>
              <a:lnSpc>
                <a:spcPct val="150000"/>
              </a:lnSpc>
            </a:pPr>
            <a:r>
              <a:rPr lang="en-US" sz="3200" dirty="0" smtClean="0">
                <a:solidFill>
                  <a:prstClr val="black"/>
                </a:solidFill>
                <a:latin typeface="NikoshBAN" panose="02000000000000000000" pitchFamily="2" charset="0"/>
                <a:cs typeface="NikoshBAN" panose="02000000000000000000" pitchFamily="2" charset="0"/>
              </a:rPr>
              <a:t>২ । </a:t>
            </a:r>
            <a:r>
              <a:rPr lang="en-US" sz="3200" dirty="0" err="1" smtClean="0">
                <a:solidFill>
                  <a:prstClr val="black"/>
                </a:solidFill>
                <a:latin typeface="NikoshBAN" panose="02000000000000000000" pitchFamily="2" charset="0"/>
                <a:cs typeface="NikoshBAN" panose="02000000000000000000" pitchFamily="2" charset="0"/>
              </a:rPr>
              <a:t>নতুন</a:t>
            </a:r>
            <a:r>
              <a:rPr lang="en-US" sz="3200" dirty="0" smtClean="0">
                <a:solidFill>
                  <a:prstClr val="black"/>
                </a:solidFill>
                <a:latin typeface="NikoshBAN" panose="02000000000000000000" pitchFamily="2" charset="0"/>
                <a:cs typeface="NikoshBAN" panose="02000000000000000000" pitchFamily="2" charset="0"/>
              </a:rPr>
              <a:t> </a:t>
            </a:r>
            <a:r>
              <a:rPr lang="en-US" sz="3200" dirty="0" err="1" smtClean="0">
                <a:solidFill>
                  <a:prstClr val="black"/>
                </a:solidFill>
                <a:latin typeface="NikoshBAN" panose="02000000000000000000" pitchFamily="2" charset="0"/>
                <a:cs typeface="NikoshBAN" panose="02000000000000000000" pitchFamily="2" charset="0"/>
              </a:rPr>
              <a:t>শব্দের</a:t>
            </a:r>
            <a:r>
              <a:rPr lang="en-US" sz="3200" dirty="0" smtClean="0">
                <a:solidFill>
                  <a:prstClr val="black"/>
                </a:solidFill>
                <a:latin typeface="NikoshBAN" panose="02000000000000000000" pitchFamily="2" charset="0"/>
                <a:cs typeface="NikoshBAN" panose="02000000000000000000" pitchFamily="2" charset="0"/>
              </a:rPr>
              <a:t> </a:t>
            </a:r>
            <a:r>
              <a:rPr lang="en-US" sz="3200" dirty="0" err="1" smtClean="0">
                <a:solidFill>
                  <a:prstClr val="black"/>
                </a:solidFill>
                <a:latin typeface="NikoshBAN" panose="02000000000000000000" pitchFamily="2" charset="0"/>
                <a:cs typeface="NikoshBAN" panose="02000000000000000000" pitchFamily="2" charset="0"/>
              </a:rPr>
              <a:t>অর্থ</a:t>
            </a:r>
            <a:r>
              <a:rPr lang="en-US" sz="3200" dirty="0" smtClean="0">
                <a:solidFill>
                  <a:prstClr val="black"/>
                </a:solidFill>
                <a:latin typeface="NikoshBAN" panose="02000000000000000000" pitchFamily="2" charset="0"/>
                <a:cs typeface="NikoshBAN" panose="02000000000000000000" pitchFamily="2" charset="0"/>
              </a:rPr>
              <a:t> </a:t>
            </a:r>
            <a:r>
              <a:rPr lang="en-US" sz="3200" dirty="0" err="1" smtClean="0">
                <a:solidFill>
                  <a:prstClr val="black"/>
                </a:solidFill>
                <a:latin typeface="NikoshBAN" panose="02000000000000000000" pitchFamily="2" charset="0"/>
                <a:cs typeface="NikoshBAN" panose="02000000000000000000" pitchFamily="2" charset="0"/>
              </a:rPr>
              <a:t>বলতে</a:t>
            </a:r>
            <a:r>
              <a:rPr lang="en-US" sz="3200" dirty="0" smtClean="0">
                <a:solidFill>
                  <a:prstClr val="black"/>
                </a:solidFill>
                <a:latin typeface="NikoshBAN" panose="02000000000000000000" pitchFamily="2" charset="0"/>
                <a:cs typeface="NikoshBAN" panose="02000000000000000000" pitchFamily="2" charset="0"/>
              </a:rPr>
              <a:t> </a:t>
            </a:r>
            <a:r>
              <a:rPr lang="en-US" sz="3200" dirty="0" err="1" smtClean="0">
                <a:solidFill>
                  <a:prstClr val="black"/>
                </a:solidFill>
                <a:latin typeface="NikoshBAN" panose="02000000000000000000" pitchFamily="2" charset="0"/>
                <a:cs typeface="NikoshBAN" panose="02000000000000000000" pitchFamily="2" charset="0"/>
              </a:rPr>
              <a:t>পারবে</a:t>
            </a:r>
            <a:r>
              <a:rPr lang="en-US" sz="3200" dirty="0" smtClean="0">
                <a:solidFill>
                  <a:prstClr val="black"/>
                </a:solidFill>
                <a:latin typeface="NikoshBAN" panose="02000000000000000000" pitchFamily="2" charset="0"/>
                <a:cs typeface="NikoshBAN" panose="02000000000000000000" pitchFamily="2" charset="0"/>
              </a:rPr>
              <a:t> ।</a:t>
            </a:r>
          </a:p>
          <a:p>
            <a:pPr>
              <a:lnSpc>
                <a:spcPct val="150000"/>
              </a:lnSpc>
            </a:pPr>
            <a:r>
              <a:rPr lang="en-US" sz="3200" dirty="0" smtClean="0">
                <a:solidFill>
                  <a:prstClr val="black"/>
                </a:solidFill>
                <a:latin typeface="NikoshBAN" panose="02000000000000000000" pitchFamily="2" charset="0"/>
                <a:cs typeface="NikoshBAN" panose="02000000000000000000" pitchFamily="2" charset="0"/>
              </a:rPr>
              <a:t>৩ </a:t>
            </a:r>
            <a:r>
              <a:rPr lang="en-US" sz="3200" dirty="0">
                <a:solidFill>
                  <a:prstClr val="black"/>
                </a:solidFill>
                <a:latin typeface="NikoshBAN" panose="02000000000000000000" pitchFamily="2" charset="0"/>
                <a:cs typeface="NikoshBAN" panose="02000000000000000000" pitchFamily="2" charset="0"/>
              </a:rPr>
              <a:t>। </a:t>
            </a:r>
            <a:r>
              <a:rPr lang="en-US" sz="3200" dirty="0" err="1" smtClean="0">
                <a:solidFill>
                  <a:prstClr val="black"/>
                </a:solidFill>
                <a:latin typeface="NikoshBAN" panose="02000000000000000000" pitchFamily="2" charset="0"/>
                <a:cs typeface="NikoshBAN" panose="02000000000000000000" pitchFamily="2" charset="0"/>
              </a:rPr>
              <a:t>গ্রামীন</a:t>
            </a:r>
            <a:r>
              <a:rPr lang="en-US" sz="3200" dirty="0" smtClean="0">
                <a:solidFill>
                  <a:prstClr val="black"/>
                </a:solidFill>
                <a:latin typeface="NikoshBAN" panose="02000000000000000000" pitchFamily="2" charset="0"/>
                <a:cs typeface="NikoshBAN" panose="02000000000000000000" pitchFamily="2" charset="0"/>
              </a:rPr>
              <a:t> </a:t>
            </a:r>
            <a:r>
              <a:rPr lang="en-US" sz="3200" dirty="0" err="1" smtClean="0">
                <a:solidFill>
                  <a:prstClr val="black"/>
                </a:solidFill>
                <a:latin typeface="NikoshBAN" panose="02000000000000000000" pitchFamily="2" charset="0"/>
                <a:cs typeface="NikoshBAN" panose="02000000000000000000" pitchFamily="2" charset="0"/>
              </a:rPr>
              <a:t>সৌন্দর্য</a:t>
            </a:r>
            <a:r>
              <a:rPr lang="en-US" sz="3200" dirty="0" smtClean="0">
                <a:solidFill>
                  <a:prstClr val="black"/>
                </a:solidFill>
                <a:latin typeface="NikoshBAN" panose="02000000000000000000" pitchFamily="2" charset="0"/>
                <a:cs typeface="NikoshBAN" panose="02000000000000000000" pitchFamily="2" charset="0"/>
              </a:rPr>
              <a:t> </a:t>
            </a:r>
            <a:r>
              <a:rPr lang="en-US" sz="3200" dirty="0" err="1" smtClean="0">
                <a:solidFill>
                  <a:prstClr val="black"/>
                </a:solidFill>
                <a:latin typeface="NikoshBAN" panose="02000000000000000000" pitchFamily="2" charset="0"/>
                <a:cs typeface="NikoshBAN" panose="02000000000000000000" pitchFamily="2" charset="0"/>
              </a:rPr>
              <a:t>সম্পর্কে</a:t>
            </a:r>
            <a:r>
              <a:rPr lang="en-US" sz="3200" dirty="0" smtClean="0">
                <a:solidFill>
                  <a:prstClr val="black"/>
                </a:solidFill>
                <a:latin typeface="NikoshBAN" panose="02000000000000000000" pitchFamily="2" charset="0"/>
                <a:cs typeface="NikoshBAN" panose="02000000000000000000" pitchFamily="2" charset="0"/>
              </a:rPr>
              <a:t> </a:t>
            </a:r>
            <a:r>
              <a:rPr lang="en-US" sz="3200" dirty="0" err="1" smtClean="0">
                <a:solidFill>
                  <a:prstClr val="black"/>
                </a:solidFill>
                <a:latin typeface="NikoshBAN" panose="02000000000000000000" pitchFamily="2" charset="0"/>
                <a:cs typeface="NikoshBAN" panose="02000000000000000000" pitchFamily="2" charset="0"/>
              </a:rPr>
              <a:t>অবহিত</a:t>
            </a:r>
            <a:r>
              <a:rPr lang="en-US" sz="3200" dirty="0" smtClean="0">
                <a:solidFill>
                  <a:prstClr val="black"/>
                </a:solidFill>
                <a:latin typeface="NikoshBAN" panose="02000000000000000000" pitchFamily="2" charset="0"/>
                <a:cs typeface="NikoshBAN" panose="02000000000000000000" pitchFamily="2" charset="0"/>
              </a:rPr>
              <a:t> </a:t>
            </a:r>
            <a:r>
              <a:rPr lang="en-US" sz="3200" dirty="0" err="1" smtClean="0">
                <a:solidFill>
                  <a:prstClr val="black"/>
                </a:solidFill>
                <a:latin typeface="NikoshBAN" panose="02000000000000000000" pitchFamily="2" charset="0"/>
                <a:cs typeface="NikoshBAN" panose="02000000000000000000" pitchFamily="2" charset="0"/>
              </a:rPr>
              <a:t>করতে</a:t>
            </a:r>
            <a:r>
              <a:rPr lang="en-US" sz="3200" dirty="0" smtClean="0">
                <a:solidFill>
                  <a:prstClr val="black"/>
                </a:solidFill>
                <a:latin typeface="NikoshBAN" panose="02000000000000000000" pitchFamily="2" charset="0"/>
                <a:cs typeface="NikoshBAN" panose="02000000000000000000" pitchFamily="2" charset="0"/>
              </a:rPr>
              <a:t> </a:t>
            </a:r>
            <a:r>
              <a:rPr lang="en-US" sz="3200" dirty="0" err="1" smtClean="0">
                <a:solidFill>
                  <a:prstClr val="black"/>
                </a:solidFill>
                <a:latin typeface="NikoshBAN" panose="02000000000000000000" pitchFamily="2" charset="0"/>
                <a:cs typeface="NikoshBAN" panose="02000000000000000000" pitchFamily="2" charset="0"/>
              </a:rPr>
              <a:t>পারবে</a:t>
            </a:r>
            <a:r>
              <a:rPr lang="en-US" sz="3200" dirty="0" smtClean="0">
                <a:solidFill>
                  <a:prstClr val="black"/>
                </a:solidFill>
                <a:latin typeface="NikoshBAN" panose="02000000000000000000" pitchFamily="2" charset="0"/>
                <a:cs typeface="NikoshBAN" panose="02000000000000000000" pitchFamily="2" charset="0"/>
              </a:rPr>
              <a:t>।</a:t>
            </a:r>
            <a:endParaRPr lang="en-US" sz="3200" dirty="0">
              <a:solidFill>
                <a:prstClr val="black"/>
              </a:solidFill>
              <a:latin typeface="NikoshBAN" panose="02000000000000000000" pitchFamily="2" charset="0"/>
              <a:cs typeface="NikoshBAN" panose="02000000000000000000" pitchFamily="2" charset="0"/>
            </a:endParaRPr>
          </a:p>
          <a:p>
            <a:pPr>
              <a:lnSpc>
                <a:spcPct val="150000"/>
              </a:lnSpc>
            </a:pPr>
            <a:r>
              <a:rPr lang="en-US" sz="3200" dirty="0" smtClean="0">
                <a:solidFill>
                  <a:prstClr val="black"/>
                </a:solidFill>
                <a:latin typeface="NikoshBAN" panose="02000000000000000000" pitchFamily="2" charset="0"/>
                <a:cs typeface="NikoshBAN" panose="02000000000000000000" pitchFamily="2" charset="0"/>
              </a:rPr>
              <a:t>৪ । </a:t>
            </a:r>
            <a:r>
              <a:rPr lang="en-US" sz="3200" dirty="0" err="1" smtClean="0">
                <a:solidFill>
                  <a:prstClr val="black"/>
                </a:solidFill>
                <a:latin typeface="NikoshBAN" panose="02000000000000000000" pitchFamily="2" charset="0"/>
                <a:cs typeface="NikoshBAN" panose="02000000000000000000" pitchFamily="2" charset="0"/>
              </a:rPr>
              <a:t>গ্রামীন</a:t>
            </a:r>
            <a:r>
              <a:rPr lang="en-US" sz="3200" dirty="0" smtClean="0">
                <a:solidFill>
                  <a:prstClr val="black"/>
                </a:solidFill>
                <a:latin typeface="NikoshBAN" panose="02000000000000000000" pitchFamily="2" charset="0"/>
                <a:cs typeface="NikoshBAN" panose="02000000000000000000" pitchFamily="2" charset="0"/>
              </a:rPr>
              <a:t> </a:t>
            </a:r>
            <a:r>
              <a:rPr lang="en-US" sz="3200" dirty="0" err="1" smtClean="0">
                <a:solidFill>
                  <a:prstClr val="black"/>
                </a:solidFill>
                <a:latin typeface="NikoshBAN" panose="02000000000000000000" pitchFamily="2" charset="0"/>
                <a:cs typeface="NikoshBAN" panose="02000000000000000000" pitchFamily="2" charset="0"/>
              </a:rPr>
              <a:t>কৃষকের</a:t>
            </a:r>
            <a:r>
              <a:rPr lang="en-US" sz="3200" dirty="0" smtClean="0">
                <a:solidFill>
                  <a:prstClr val="black"/>
                </a:solidFill>
                <a:latin typeface="NikoshBAN" panose="02000000000000000000" pitchFamily="2" charset="0"/>
                <a:cs typeface="NikoshBAN" panose="02000000000000000000" pitchFamily="2" charset="0"/>
              </a:rPr>
              <a:t> </a:t>
            </a:r>
            <a:r>
              <a:rPr lang="en-US" sz="3200" dirty="0" err="1" smtClean="0">
                <a:solidFill>
                  <a:prstClr val="black"/>
                </a:solidFill>
                <a:latin typeface="NikoshBAN" panose="02000000000000000000" pitchFamily="2" charset="0"/>
                <a:cs typeface="NikoshBAN" panose="02000000000000000000" pitchFamily="2" charset="0"/>
              </a:rPr>
              <a:t>শৈল্পিক</a:t>
            </a:r>
            <a:r>
              <a:rPr lang="en-US" sz="3200" dirty="0" smtClean="0">
                <a:solidFill>
                  <a:prstClr val="black"/>
                </a:solidFill>
                <a:latin typeface="NikoshBAN" panose="02000000000000000000" pitchFamily="2" charset="0"/>
                <a:cs typeface="NikoshBAN" panose="02000000000000000000" pitchFamily="2" charset="0"/>
              </a:rPr>
              <a:t> </a:t>
            </a:r>
            <a:r>
              <a:rPr lang="en-US" sz="3200" dirty="0" err="1" smtClean="0">
                <a:solidFill>
                  <a:prstClr val="black"/>
                </a:solidFill>
                <a:latin typeface="NikoshBAN" panose="02000000000000000000" pitchFamily="2" charset="0"/>
                <a:cs typeface="NikoshBAN" panose="02000000000000000000" pitchFamily="2" charset="0"/>
              </a:rPr>
              <a:t>রূপ</a:t>
            </a:r>
            <a:r>
              <a:rPr lang="en-US" sz="3200" dirty="0">
                <a:solidFill>
                  <a:prstClr val="black"/>
                </a:solidFill>
                <a:latin typeface="NikoshBAN" panose="02000000000000000000" pitchFamily="2" charset="0"/>
                <a:cs typeface="NikoshBAN" panose="02000000000000000000" pitchFamily="2" charset="0"/>
              </a:rPr>
              <a:t> </a:t>
            </a:r>
            <a:r>
              <a:rPr lang="en-US" sz="3200" dirty="0" err="1" smtClean="0">
                <a:solidFill>
                  <a:prstClr val="black"/>
                </a:solidFill>
                <a:latin typeface="NikoshBAN" panose="02000000000000000000" pitchFamily="2" charset="0"/>
                <a:cs typeface="NikoshBAN" panose="02000000000000000000" pitchFamily="2" charset="0"/>
              </a:rPr>
              <a:t>বর্ণনা</a:t>
            </a:r>
            <a:r>
              <a:rPr lang="en-US" sz="3200" dirty="0" smtClean="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করতে</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পারবে</a:t>
            </a:r>
            <a:r>
              <a:rPr lang="en-US" sz="3200" dirty="0" smtClean="0">
                <a:solidFill>
                  <a:prstClr val="black"/>
                </a:solidFill>
                <a:latin typeface="NikoshBAN" panose="02000000000000000000" pitchFamily="2" charset="0"/>
                <a:cs typeface="NikoshBAN" panose="02000000000000000000" pitchFamily="2" charset="0"/>
              </a:rPr>
              <a:t>।</a:t>
            </a:r>
            <a:endParaRPr lang="en-US" sz="3200" dirty="0">
              <a:solidFill>
                <a:prstClr val="black"/>
              </a:solidFill>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ackgroundRemoval t="0" b="100000" l="0" r="98649"/>
                    </a14:imgEffect>
                  </a14:imgLayer>
                </a14:imgProps>
              </a:ext>
              <a:ext uri="{28A0092B-C50C-407E-A947-70E740481C1C}">
                <a14:useLocalDpi xmlns:a14="http://schemas.microsoft.com/office/drawing/2010/main" val="0"/>
              </a:ext>
            </a:extLst>
          </a:blip>
          <a:stretch>
            <a:fillRect/>
          </a:stretch>
        </p:blipFill>
        <p:spPr>
          <a:xfrm>
            <a:off x="0" y="-1"/>
            <a:ext cx="1056068" cy="1017432"/>
          </a:xfrm>
          <a:prstGeom prst="rect">
            <a:avLst/>
          </a:prstGeom>
        </p:spPr>
      </p:pic>
    </p:spTree>
    <p:extLst>
      <p:ext uri="{BB962C8B-B14F-4D97-AF65-F5344CB8AC3E}">
        <p14:creationId xmlns:p14="http://schemas.microsoft.com/office/powerpoint/2010/main" val="5417252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59121" y="44190"/>
            <a:ext cx="2743200" cy="707886"/>
          </a:xfrm>
          <a:prstGeom prst="rect">
            <a:avLst/>
          </a:prstGeom>
          <a:solidFill>
            <a:schemeClr val="bg1"/>
          </a:solidFill>
        </p:spPr>
        <p:txBody>
          <a:bodyPr wrap="square" rtlCol="0">
            <a:spAutoFit/>
          </a:bodyPr>
          <a:lstStyle/>
          <a:p>
            <a:pPr algn="ctr"/>
            <a:r>
              <a:rPr lang="en-US" sz="4000" dirty="0" err="1" smtClean="0">
                <a:solidFill>
                  <a:schemeClr val="accent1"/>
                </a:solidFill>
                <a:latin typeface="NikoshBAN" panose="02000000000000000000" pitchFamily="2" charset="0"/>
                <a:cs typeface="NikoshBAN" panose="02000000000000000000" pitchFamily="2" charset="0"/>
              </a:rPr>
              <a:t>ক</a:t>
            </a:r>
            <a:r>
              <a:rPr lang="en-US" sz="2800" dirty="0" err="1" smtClean="0">
                <a:latin typeface="NikoshBAN" panose="02000000000000000000" pitchFamily="2" charset="0"/>
                <a:cs typeface="NikoshBAN" panose="02000000000000000000" pitchFamily="2" charset="0"/>
              </a:rPr>
              <a:t>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পরিচিতি</a:t>
            </a:r>
            <a:endParaRPr lang="en-US" sz="2800"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9121" y="752076"/>
            <a:ext cx="2743200" cy="2619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7802383" y="752076"/>
            <a:ext cx="3865876" cy="461665"/>
          </a:xfrm>
          <a:prstGeom prst="rect">
            <a:avLst/>
          </a:prstGeom>
          <a:solidFill>
            <a:schemeClr val="accent1">
              <a:lumMod val="20000"/>
              <a:lumOff val="80000"/>
            </a:schemeClr>
          </a:solidFill>
        </p:spPr>
        <p:txBody>
          <a:bodyPr wrap="square" rtlCol="0">
            <a:spAutoFit/>
          </a:bodyPr>
          <a:lstStyle/>
          <a:p>
            <a:pPr algn="ctr"/>
            <a:r>
              <a:rPr lang="en-US" sz="2400" dirty="0" err="1" smtClean="0">
                <a:solidFill>
                  <a:srgbClr val="7030A0"/>
                </a:solidFill>
                <a:latin typeface="NikoshBAN" panose="02000000000000000000" pitchFamily="2" charset="0"/>
                <a:cs typeface="NikoshBAN" panose="02000000000000000000" pitchFamily="2" charset="0"/>
              </a:rPr>
              <a:t>জন্মস্থান</a:t>
            </a:r>
            <a:r>
              <a:rPr lang="en-US" sz="2400" dirty="0" smtClean="0">
                <a:solidFill>
                  <a:srgbClr val="7030A0"/>
                </a:solidFill>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ফরিদপুর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জেলার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তাম্বুলখানা</a:t>
            </a:r>
            <a:r>
              <a:rPr lang="en-US"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
        <p:nvSpPr>
          <p:cNvPr id="13" name="TextBox 12"/>
          <p:cNvSpPr txBox="1"/>
          <p:nvPr/>
        </p:nvSpPr>
        <p:spPr>
          <a:xfrm>
            <a:off x="193183" y="752076"/>
            <a:ext cx="3865876" cy="830997"/>
          </a:xfrm>
          <a:prstGeom prst="rect">
            <a:avLst/>
          </a:prstGeom>
          <a:solidFill>
            <a:schemeClr val="accent1">
              <a:lumMod val="20000"/>
              <a:lumOff val="80000"/>
            </a:schemeClr>
          </a:solidFill>
        </p:spPr>
        <p:txBody>
          <a:bodyPr wrap="square" rtlCol="0">
            <a:spAutoFit/>
          </a:bodyPr>
          <a:lstStyle/>
          <a:p>
            <a:pPr algn="ctr"/>
            <a:r>
              <a:rPr lang="en-US" sz="2400" dirty="0" err="1" smtClean="0">
                <a:latin typeface="NikoshBAN" panose="02000000000000000000" pitchFamily="2" charset="0"/>
                <a:cs typeface="NikoshBAN" panose="02000000000000000000" pitchFamily="2" charset="0"/>
              </a:rPr>
              <a:t>বিশ্ববিদ্যালয়ের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ছাত্র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থাকাকালীন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কবর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কবিতা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বিশেষভাবে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প্রসংশিত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হয়</a:t>
            </a:r>
            <a:r>
              <a:rPr lang="en-US" sz="2400" dirty="0" smtClean="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p:txBody>
      </p:sp>
      <p:sp>
        <p:nvSpPr>
          <p:cNvPr id="14" name="TextBox 13"/>
          <p:cNvSpPr txBox="1"/>
          <p:nvPr/>
        </p:nvSpPr>
        <p:spPr>
          <a:xfrm>
            <a:off x="7802382" y="1276933"/>
            <a:ext cx="3865876" cy="1200329"/>
          </a:xfrm>
          <a:prstGeom prst="rect">
            <a:avLst/>
          </a:prstGeom>
          <a:solidFill>
            <a:schemeClr val="accent1">
              <a:lumMod val="20000"/>
              <a:lumOff val="80000"/>
            </a:schemeClr>
          </a:solidFill>
        </p:spPr>
        <p:txBody>
          <a:bodyPr wrap="square" rtlCol="0">
            <a:spAutoFit/>
          </a:bodyPr>
          <a:lstStyle/>
          <a:p>
            <a:pPr algn="just"/>
            <a:r>
              <a:rPr lang="en-US" sz="2400" dirty="0" err="1" smtClean="0">
                <a:solidFill>
                  <a:srgbClr val="7030A0"/>
                </a:solidFill>
                <a:latin typeface="NikoshBAN" panose="02000000000000000000" pitchFamily="2" charset="0"/>
                <a:cs typeface="NikoshBAN" panose="02000000000000000000" pitchFamily="2" charset="0"/>
              </a:rPr>
              <a:t>শিক্ষা</a:t>
            </a:r>
            <a:r>
              <a:rPr lang="en-US" sz="2400" dirty="0" smtClean="0">
                <a:latin typeface="NikoshBAN" panose="02000000000000000000" pitchFamily="2" charset="0"/>
                <a:cs typeface="NikoshBAN" panose="02000000000000000000" pitchFamily="2" charset="0"/>
              </a:rPr>
              <a:t> – ১৯৩১ </a:t>
            </a:r>
            <a:r>
              <a:rPr lang="en-US" sz="2400" dirty="0" err="1" smtClean="0">
                <a:latin typeface="NikoshBAN" panose="02000000000000000000" pitchFamily="2" charset="0"/>
                <a:cs typeface="NikoshBAN" panose="02000000000000000000" pitchFamily="2" charset="0"/>
              </a:rPr>
              <a:t>সালে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কলকাতা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বিশ্ববিদ্যালয়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থেকে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বাংলায়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এম.এ</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পাশ</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করেন</a:t>
            </a:r>
            <a:r>
              <a:rPr lang="en-US" sz="2400" dirty="0" smtClean="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p:txBody>
      </p:sp>
      <p:sp>
        <p:nvSpPr>
          <p:cNvPr id="15" name="TextBox 14"/>
          <p:cNvSpPr txBox="1"/>
          <p:nvPr/>
        </p:nvSpPr>
        <p:spPr>
          <a:xfrm>
            <a:off x="7802382" y="2540454"/>
            <a:ext cx="3865876" cy="830997"/>
          </a:xfrm>
          <a:prstGeom prst="rect">
            <a:avLst/>
          </a:prstGeom>
          <a:solidFill>
            <a:schemeClr val="accent1">
              <a:lumMod val="20000"/>
              <a:lumOff val="80000"/>
            </a:schemeClr>
          </a:solidFill>
        </p:spPr>
        <p:txBody>
          <a:bodyPr wrap="square" rtlCol="0">
            <a:spAutoFit/>
          </a:bodyPr>
          <a:lstStyle/>
          <a:p>
            <a:pPr algn="ctr"/>
            <a:r>
              <a:rPr lang="en-US" sz="2400" dirty="0" err="1" smtClean="0">
                <a:solidFill>
                  <a:srgbClr val="7030A0"/>
                </a:solidFill>
                <a:latin typeface="NikoshBAN" panose="02000000000000000000" pitchFamily="2" charset="0"/>
                <a:cs typeface="NikoshBAN" panose="02000000000000000000" pitchFamily="2" charset="0"/>
              </a:rPr>
              <a:t>পেশা</a:t>
            </a:r>
            <a:r>
              <a:rPr lang="en-US" sz="2400" dirty="0" smtClean="0">
                <a:latin typeface="NikoshBAN" panose="02000000000000000000" pitchFamily="2" charset="0"/>
                <a:cs typeface="NikoshBAN" panose="02000000000000000000" pitchFamily="2" charset="0"/>
              </a:rPr>
              <a:t> – </a:t>
            </a:r>
            <a:r>
              <a:rPr lang="en-US" sz="2400" dirty="0" err="1" smtClean="0">
                <a:latin typeface="NikoshBAN" panose="02000000000000000000" pitchFamily="2" charset="0"/>
                <a:cs typeface="NikoshBAN" panose="02000000000000000000" pitchFamily="2" charset="0"/>
              </a:rPr>
              <a:t>ঢাকা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বিশ্ববিদ্যালয়ে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অধ্যাপনা</a:t>
            </a:r>
            <a:r>
              <a:rPr lang="en-US" sz="2400" dirty="0" smtClean="0">
                <a:latin typeface="NikoshBAN" panose="02000000000000000000" pitchFamily="2" charset="0"/>
                <a:cs typeface="NikoshBAN" panose="02000000000000000000" pitchFamily="2" charset="0"/>
              </a:rPr>
              <a:t> ও </a:t>
            </a:r>
            <a:r>
              <a:rPr lang="en-US" sz="2400" dirty="0" err="1" smtClean="0">
                <a:latin typeface="NikoshBAN" panose="02000000000000000000" pitchFamily="2" charset="0"/>
                <a:cs typeface="NikoshBAN" panose="02000000000000000000" pitchFamily="2" charset="0"/>
              </a:rPr>
              <a:t>তথ্য</a:t>
            </a:r>
            <a:r>
              <a:rPr lang="en-US" sz="2400" dirty="0" smtClean="0">
                <a:latin typeface="NikoshBAN" panose="02000000000000000000" pitchFamily="2" charset="0"/>
                <a:cs typeface="NikoshBAN" panose="02000000000000000000" pitchFamily="2" charset="0"/>
              </a:rPr>
              <a:t> ও </a:t>
            </a:r>
            <a:r>
              <a:rPr lang="en-US" sz="2400" dirty="0" err="1" smtClean="0">
                <a:latin typeface="NikoshBAN" panose="02000000000000000000" pitchFamily="2" charset="0"/>
                <a:cs typeface="NikoshBAN" panose="02000000000000000000" pitchFamily="2" charset="0"/>
              </a:rPr>
              <a:t>প্রচার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বিভাগে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চাকুরী</a:t>
            </a:r>
            <a:r>
              <a:rPr lang="en-US" sz="2400" dirty="0" smtClean="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p:txBody>
      </p:sp>
      <p:sp>
        <p:nvSpPr>
          <p:cNvPr id="16" name="TextBox 15"/>
          <p:cNvSpPr txBox="1"/>
          <p:nvPr/>
        </p:nvSpPr>
        <p:spPr>
          <a:xfrm>
            <a:off x="193183" y="1646264"/>
            <a:ext cx="3865876" cy="830997"/>
          </a:xfrm>
          <a:prstGeom prst="rect">
            <a:avLst/>
          </a:prstGeom>
          <a:solidFill>
            <a:schemeClr val="accent1">
              <a:lumMod val="20000"/>
              <a:lumOff val="80000"/>
            </a:schemeClr>
          </a:solidFill>
        </p:spPr>
        <p:txBody>
          <a:bodyPr wrap="square" rtlCol="0">
            <a:spAutoFit/>
          </a:bodyPr>
          <a:lstStyle/>
          <a:p>
            <a:pPr algn="ctr"/>
            <a:r>
              <a:rPr lang="en-US" sz="2400" dirty="0" err="1" smtClean="0">
                <a:latin typeface="NikoshBAN" panose="02000000000000000000" pitchFamily="2" charset="0"/>
                <a:cs typeface="NikoshBAN" panose="02000000000000000000" pitchFamily="2" charset="0"/>
              </a:rPr>
              <a:t>কবিতায়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পল্লির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মানুষ</a:t>
            </a:r>
            <a:r>
              <a:rPr lang="en-US" sz="2400" dirty="0" smtClean="0">
                <a:latin typeface="NikoshBAN" panose="02000000000000000000" pitchFamily="2" charset="0"/>
                <a:cs typeface="NikoshBAN" panose="02000000000000000000" pitchFamily="2" charset="0"/>
              </a:rPr>
              <a:t> ও </a:t>
            </a:r>
            <a:r>
              <a:rPr lang="en-US" sz="2400" dirty="0" err="1" smtClean="0">
                <a:latin typeface="NikoshBAN" panose="02000000000000000000" pitchFamily="2" charset="0"/>
                <a:cs typeface="NikoshBAN" panose="02000000000000000000" pitchFamily="2" charset="0"/>
              </a:rPr>
              <a:t>প্রকৃতির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রূপ</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দেখতে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পাই</a:t>
            </a:r>
            <a:r>
              <a:rPr lang="en-US" sz="2400" dirty="0" smtClean="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p:txBody>
      </p:sp>
      <p:sp>
        <p:nvSpPr>
          <p:cNvPr id="17" name="TextBox 16"/>
          <p:cNvSpPr txBox="1"/>
          <p:nvPr/>
        </p:nvSpPr>
        <p:spPr>
          <a:xfrm>
            <a:off x="193183" y="2540454"/>
            <a:ext cx="3865876" cy="830997"/>
          </a:xfrm>
          <a:prstGeom prst="rect">
            <a:avLst/>
          </a:prstGeom>
          <a:solidFill>
            <a:schemeClr val="accent1">
              <a:lumMod val="20000"/>
              <a:lumOff val="80000"/>
            </a:schemeClr>
          </a:solidFill>
        </p:spPr>
        <p:txBody>
          <a:bodyPr wrap="square" rtlCol="0">
            <a:spAutoFit/>
          </a:bodyPr>
          <a:lstStyle/>
          <a:p>
            <a:pPr algn="ct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বিশ্বভারতী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বিশ্ববিদ্যালয়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থেকে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ডি.লিট</a:t>
            </a:r>
            <a:r>
              <a:rPr lang="en-US" sz="2400" dirty="0" smtClean="0">
                <a:latin typeface="NikoshBAN" panose="02000000000000000000" pitchFamily="2" charset="0"/>
                <a:cs typeface="NikoshBAN" panose="02000000000000000000" pitchFamily="2" charset="0"/>
              </a:rPr>
              <a:t> ও </a:t>
            </a:r>
            <a:r>
              <a:rPr lang="en-US" sz="2400" dirty="0" err="1" smtClean="0">
                <a:latin typeface="NikoshBAN" panose="02000000000000000000" pitchFamily="2" charset="0"/>
                <a:cs typeface="NikoshBAN" panose="02000000000000000000" pitchFamily="2" charset="0"/>
              </a:rPr>
              <a:t>একুশে</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পদক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পেয়েছেন</a:t>
            </a:r>
            <a:r>
              <a:rPr lang="en-US" sz="2400" dirty="0" smtClean="0">
                <a:latin typeface="NikoshBAN" panose="02000000000000000000" pitchFamily="2" charset="0"/>
                <a:cs typeface="NikoshBAN" panose="02000000000000000000" pitchFamily="2" charset="0"/>
              </a:rPr>
              <a:t> । </a:t>
            </a:r>
            <a:endParaRPr lang="en-US" sz="2400" dirty="0">
              <a:latin typeface="NikoshBAN" panose="02000000000000000000" pitchFamily="2" charset="0"/>
              <a:cs typeface="NikoshBAN" panose="02000000000000000000" pitchFamily="2" charset="0"/>
            </a:endParaRPr>
          </a:p>
        </p:txBody>
      </p:sp>
      <p:sp>
        <p:nvSpPr>
          <p:cNvPr id="18" name="TextBox 17"/>
          <p:cNvSpPr txBox="1"/>
          <p:nvPr/>
        </p:nvSpPr>
        <p:spPr>
          <a:xfrm>
            <a:off x="193183" y="3618963"/>
            <a:ext cx="11475075" cy="1384995"/>
          </a:xfrm>
          <a:prstGeom prst="rect">
            <a:avLst/>
          </a:prstGeom>
          <a:solidFill>
            <a:schemeClr val="accent1">
              <a:lumMod val="20000"/>
              <a:lumOff val="80000"/>
            </a:schemeClr>
          </a:solidFill>
        </p:spPr>
        <p:txBody>
          <a:bodyPr wrap="square" rtlCol="0">
            <a:spAutoFit/>
          </a:bodyPr>
          <a:lstStyle/>
          <a:p>
            <a:pPr algn="just"/>
            <a:r>
              <a:rPr lang="en-US" dirty="0" smtClean="0">
                <a:solidFill>
                  <a:srgbClr val="002060"/>
                </a:solidFill>
              </a:rPr>
              <a:t> </a:t>
            </a:r>
            <a:r>
              <a:rPr lang="en-US" sz="2800" dirty="0" err="1" smtClean="0">
                <a:solidFill>
                  <a:srgbClr val="002060"/>
                </a:solidFill>
                <a:latin typeface="NikoshBAN" panose="02000000000000000000" pitchFamily="2" charset="0"/>
                <a:cs typeface="NikoshBAN" panose="02000000000000000000" pitchFamily="2" charset="0"/>
              </a:rPr>
              <a:t>গ্রন্থসূত্র</a:t>
            </a:r>
            <a:r>
              <a:rPr lang="en-US" sz="2800" dirty="0" smtClean="0">
                <a:solidFill>
                  <a:srgbClr val="002060"/>
                </a:solidFill>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জসীমউদ্‌দীনের</a:t>
            </a:r>
            <a:r>
              <a:rPr lang="en-US" sz="2800" dirty="0" smtClean="0">
                <a:latin typeface="NikoshBAN" panose="02000000000000000000" pitchFamily="2" charset="0"/>
                <a:cs typeface="NikoshBAN" panose="02000000000000000000" pitchFamily="2" charset="0"/>
              </a:rPr>
              <a:t> </a:t>
            </a:r>
            <a:r>
              <a:rPr lang="en-US" sz="2800" dirty="0" err="1" smtClean="0">
                <a:solidFill>
                  <a:srgbClr val="7030A0"/>
                </a:solidFill>
                <a:latin typeface="NikoshBAN" panose="02000000000000000000" pitchFamily="2" charset="0"/>
                <a:cs typeface="NikoshBAN" panose="02000000000000000000" pitchFamily="2" charset="0"/>
              </a:rPr>
              <a:t>বোবাকাহিনী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পড়ে</a:t>
            </a:r>
            <a:r>
              <a:rPr lang="en-US" sz="2800" dirty="0" smtClean="0">
                <a:latin typeface="NikoshBAN" panose="02000000000000000000" pitchFamily="2" charset="0"/>
                <a:cs typeface="NikoshBAN" panose="02000000000000000000" pitchFamily="2" charset="0"/>
              </a:rPr>
              <a:t> </a:t>
            </a:r>
            <a:r>
              <a:rPr lang="en-US" sz="2800" dirty="0" err="1" smtClean="0">
                <a:solidFill>
                  <a:srgbClr val="00B050"/>
                </a:solidFill>
                <a:latin typeface="NikoshBAN" panose="02000000000000000000" pitchFamily="2" charset="0"/>
                <a:cs typeface="NikoshBAN" panose="02000000000000000000" pitchFamily="2" charset="0"/>
              </a:rPr>
              <a:t>বেদের</a:t>
            </a:r>
            <a:r>
              <a:rPr lang="en-US" sz="2800" dirty="0" smtClean="0">
                <a:solidFill>
                  <a:srgbClr val="00B050"/>
                </a:solidFill>
                <a:latin typeface="NikoshBAN" panose="02000000000000000000" pitchFamily="2" charset="0"/>
                <a:cs typeface="NikoshBAN" panose="02000000000000000000" pitchFamily="2" charset="0"/>
              </a:rPr>
              <a:t> </a:t>
            </a:r>
            <a:r>
              <a:rPr lang="en-US" sz="2800" dirty="0" err="1" smtClean="0">
                <a:solidFill>
                  <a:srgbClr val="00B050"/>
                </a:solidFill>
                <a:latin typeface="NikoshBAN" panose="02000000000000000000" pitchFamily="2" charset="0"/>
                <a:cs typeface="NikoshBAN" panose="02000000000000000000" pitchFamily="2" charset="0"/>
              </a:rPr>
              <a:t>মেয়ে</a:t>
            </a:r>
            <a:r>
              <a:rPr lang="en-US" sz="2800" dirty="0" smtClean="0">
                <a:solidFill>
                  <a:srgbClr val="00B050"/>
                </a:solidFill>
                <a:latin typeface="NikoshBAN" panose="02000000000000000000" pitchFamily="2" charset="0"/>
                <a:cs typeface="NikoshBAN" panose="02000000000000000000" pitchFamily="2" charset="0"/>
              </a:rPr>
              <a:t> </a:t>
            </a:r>
            <a:r>
              <a:rPr lang="en-US" sz="2800" dirty="0" err="1" smtClean="0">
                <a:solidFill>
                  <a:srgbClr val="7030A0"/>
                </a:solidFill>
                <a:latin typeface="NikoshBAN" panose="02000000000000000000" pitchFamily="2" charset="0"/>
                <a:cs typeface="NikoshBAN" panose="02000000000000000000" pitchFamily="2" charset="0"/>
              </a:rPr>
              <a:t>রাখালী</a:t>
            </a:r>
            <a:r>
              <a:rPr lang="en-US" sz="2800" dirty="0" smtClean="0">
                <a:latin typeface="NikoshBAN" panose="02000000000000000000" pitchFamily="2" charset="0"/>
                <a:cs typeface="NikoshBAN" panose="02000000000000000000" pitchFamily="2" charset="0"/>
              </a:rPr>
              <a:t> </a:t>
            </a:r>
            <a:r>
              <a:rPr lang="en-US" sz="2800" dirty="0" err="1" smtClean="0">
                <a:solidFill>
                  <a:srgbClr val="00B050"/>
                </a:solidFill>
                <a:latin typeface="NikoshBAN" panose="02000000000000000000" pitchFamily="2" charset="0"/>
                <a:cs typeface="NikoshBAN" panose="02000000000000000000" pitchFamily="2" charset="0"/>
              </a:rPr>
              <a:t>সোজন</a:t>
            </a:r>
            <a:r>
              <a:rPr lang="en-US" sz="2800" dirty="0" smtClean="0">
                <a:solidFill>
                  <a:srgbClr val="00B050"/>
                </a:solidFill>
                <a:latin typeface="NikoshBAN" panose="02000000000000000000" pitchFamily="2" charset="0"/>
                <a:cs typeface="NikoshBAN" panose="02000000000000000000" pitchFamily="2" charset="0"/>
              </a:rPr>
              <a:t> </a:t>
            </a:r>
            <a:r>
              <a:rPr lang="en-US" sz="2800" dirty="0" err="1" smtClean="0">
                <a:solidFill>
                  <a:srgbClr val="00B050"/>
                </a:solidFill>
                <a:latin typeface="NikoshBAN" panose="02000000000000000000" pitchFamily="2" charset="0"/>
                <a:cs typeface="NikoshBAN" panose="02000000000000000000" pitchFamily="2" charset="0"/>
              </a:rPr>
              <a:t>বাদিয়ার</a:t>
            </a:r>
            <a:r>
              <a:rPr lang="en-US" sz="2800" dirty="0" smtClean="0">
                <a:solidFill>
                  <a:srgbClr val="00B050"/>
                </a:solidFill>
                <a:latin typeface="NikoshBAN" panose="02000000000000000000" pitchFamily="2" charset="0"/>
                <a:cs typeface="NikoshBAN" panose="02000000000000000000" pitchFamily="2" charset="0"/>
              </a:rPr>
              <a:t> </a:t>
            </a:r>
            <a:r>
              <a:rPr lang="en-US" sz="2800" dirty="0" err="1" smtClean="0">
                <a:solidFill>
                  <a:srgbClr val="00B050"/>
                </a:solidFill>
                <a:latin typeface="NikoshBAN" panose="02000000000000000000" pitchFamily="2" charset="0"/>
                <a:cs typeface="NikoshBAN" panose="02000000000000000000" pitchFamily="2" charset="0"/>
              </a:rPr>
              <a:t>ঘাট</a:t>
            </a:r>
            <a:r>
              <a:rPr lang="en-US" sz="2800" dirty="0" smtClean="0">
                <a:solidFill>
                  <a:srgbClr val="00B050"/>
                </a:solidFill>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পেরিয়ে</a:t>
            </a:r>
            <a:r>
              <a:rPr lang="en-US" sz="2800" dirty="0" smtClean="0">
                <a:latin typeface="NikoshBAN" panose="02000000000000000000" pitchFamily="2" charset="0"/>
                <a:cs typeface="NikoshBAN" panose="02000000000000000000" pitchFamily="2" charset="0"/>
              </a:rPr>
              <a:t> </a:t>
            </a:r>
            <a:r>
              <a:rPr lang="en-US" sz="2800" dirty="0" err="1" smtClean="0">
                <a:solidFill>
                  <a:srgbClr val="7030A0"/>
                </a:solidFill>
                <a:latin typeface="NikoshBAN" panose="02000000000000000000" pitchFamily="2" charset="0"/>
                <a:cs typeface="NikoshBAN" panose="02000000000000000000" pitchFamily="2" charset="0"/>
              </a:rPr>
              <a:t>নক্সী</a:t>
            </a:r>
            <a:r>
              <a:rPr lang="en-US" sz="2800" dirty="0" smtClean="0">
                <a:solidFill>
                  <a:srgbClr val="7030A0"/>
                </a:solidFill>
                <a:latin typeface="NikoshBAN" panose="02000000000000000000" pitchFamily="2" charset="0"/>
                <a:cs typeface="NikoshBAN" panose="02000000000000000000" pitchFamily="2" charset="0"/>
              </a:rPr>
              <a:t> </a:t>
            </a:r>
            <a:r>
              <a:rPr lang="en-US" sz="2800" dirty="0" err="1" smtClean="0">
                <a:solidFill>
                  <a:srgbClr val="7030A0"/>
                </a:solidFill>
                <a:latin typeface="NikoshBAN" panose="02000000000000000000" pitchFamily="2" charset="0"/>
                <a:cs typeface="NikoshBAN" panose="02000000000000000000" pitchFamily="2" charset="0"/>
              </a:rPr>
              <a:t>কাঁথার</a:t>
            </a:r>
            <a:r>
              <a:rPr lang="en-US" sz="2800" dirty="0" smtClean="0">
                <a:solidFill>
                  <a:srgbClr val="7030A0"/>
                </a:solidFill>
                <a:latin typeface="NikoshBAN" panose="02000000000000000000" pitchFamily="2" charset="0"/>
                <a:cs typeface="NikoshBAN" panose="02000000000000000000" pitchFamily="2" charset="0"/>
              </a:rPr>
              <a:t> </a:t>
            </a:r>
            <a:r>
              <a:rPr lang="en-US" sz="2800" dirty="0" err="1" smtClean="0">
                <a:solidFill>
                  <a:srgbClr val="7030A0"/>
                </a:solidFill>
                <a:latin typeface="NikoshBAN" panose="02000000000000000000" pitchFamily="2" charset="0"/>
                <a:cs typeface="NikoshBAN" panose="02000000000000000000" pitchFamily="2" charset="0"/>
              </a:rPr>
              <a:t>মাঠে</a:t>
            </a:r>
            <a:r>
              <a:rPr lang="en-US" sz="2800" dirty="0" smtClean="0">
                <a:solidFill>
                  <a:srgbClr val="7030A0"/>
                </a:solidFill>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এসে</a:t>
            </a:r>
            <a:r>
              <a:rPr lang="en-US" sz="2800" dirty="0" smtClean="0">
                <a:latin typeface="NikoshBAN" panose="02000000000000000000" pitchFamily="2" charset="0"/>
                <a:cs typeface="NikoshBAN" panose="02000000000000000000" pitchFamily="2" charset="0"/>
              </a:rPr>
              <a:t> </a:t>
            </a:r>
            <a:r>
              <a:rPr lang="en-US" sz="2800" dirty="0" err="1" smtClean="0">
                <a:solidFill>
                  <a:srgbClr val="00B050"/>
                </a:solidFill>
                <a:latin typeface="NikoshBAN" panose="02000000000000000000" pitchFamily="2" charset="0"/>
                <a:cs typeface="NikoshBAN" panose="02000000000000000000" pitchFamily="2" charset="0"/>
              </a:rPr>
              <a:t>মাটির</a:t>
            </a:r>
            <a:r>
              <a:rPr lang="en-US" sz="2800" dirty="0" smtClean="0">
                <a:solidFill>
                  <a:srgbClr val="00B050"/>
                </a:solidFill>
                <a:latin typeface="NikoshBAN" panose="02000000000000000000" pitchFamily="2" charset="0"/>
                <a:cs typeface="NikoshBAN" panose="02000000000000000000" pitchFamily="2" charset="0"/>
              </a:rPr>
              <a:t> </a:t>
            </a:r>
            <a:r>
              <a:rPr lang="en-US" sz="2800" dirty="0" err="1" smtClean="0">
                <a:solidFill>
                  <a:srgbClr val="00B050"/>
                </a:solidFill>
                <a:latin typeface="NikoshBAN" panose="02000000000000000000" pitchFamily="2" charset="0"/>
                <a:cs typeface="NikoshBAN" panose="02000000000000000000" pitchFamily="2" charset="0"/>
              </a:rPr>
              <a:t>কান্না</a:t>
            </a:r>
            <a:r>
              <a:rPr lang="en-US" sz="2800" dirty="0" smtClean="0">
                <a:solidFill>
                  <a:srgbClr val="00B050"/>
                </a:solidFill>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জুড়ে</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এদিকে</a:t>
            </a:r>
            <a:r>
              <a:rPr lang="en-US" sz="2800" dirty="0" smtClean="0">
                <a:latin typeface="NikoshBAN" panose="02000000000000000000" pitchFamily="2" charset="0"/>
                <a:cs typeface="NikoshBAN" panose="02000000000000000000" pitchFamily="2" charset="0"/>
              </a:rPr>
              <a:t> </a:t>
            </a:r>
            <a:r>
              <a:rPr lang="en-US" sz="2800" dirty="0" err="1" smtClean="0">
                <a:solidFill>
                  <a:srgbClr val="7030A0"/>
                </a:solidFill>
                <a:latin typeface="NikoshBAN" panose="02000000000000000000" pitchFamily="2" charset="0"/>
                <a:cs typeface="NikoshBAN" panose="02000000000000000000" pitchFamily="2" charset="0"/>
              </a:rPr>
              <a:t>ডালিমকুমার</a:t>
            </a:r>
            <a:r>
              <a:rPr lang="en-US" sz="2800" dirty="0" smtClean="0">
                <a:latin typeface="NikoshBAN" panose="02000000000000000000" pitchFamily="2" charset="0"/>
                <a:cs typeface="NikoshBAN" panose="02000000000000000000" pitchFamily="2" charset="0"/>
              </a:rPr>
              <a:t> </a:t>
            </a:r>
            <a:r>
              <a:rPr lang="en-US" sz="2800" dirty="0" err="1" smtClean="0">
                <a:solidFill>
                  <a:srgbClr val="00B050"/>
                </a:solidFill>
                <a:latin typeface="NikoshBAN" panose="02000000000000000000" pitchFamily="2" charset="0"/>
                <a:cs typeface="NikoshBAN" panose="02000000000000000000" pitchFamily="2" charset="0"/>
              </a:rPr>
              <a:t>হাসু</a:t>
            </a:r>
            <a:r>
              <a:rPr lang="en-US" sz="2800" dirty="0" err="1" smtClean="0">
                <a:latin typeface="NikoshBAN" panose="02000000000000000000" pitchFamily="2" charset="0"/>
                <a:cs typeface="NikoshBAN" panose="02000000000000000000" pitchFamily="2" charset="0"/>
              </a:rPr>
              <a:t>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সাথে</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নিয়ে</a:t>
            </a:r>
            <a:r>
              <a:rPr lang="en-US" sz="2800" dirty="0" smtClean="0">
                <a:latin typeface="NikoshBAN" panose="02000000000000000000" pitchFamily="2" charset="0"/>
                <a:cs typeface="NikoshBAN" panose="02000000000000000000" pitchFamily="2" charset="0"/>
              </a:rPr>
              <a:t> </a:t>
            </a:r>
            <a:r>
              <a:rPr lang="en-US" sz="2800" dirty="0" err="1" smtClean="0">
                <a:solidFill>
                  <a:srgbClr val="7030A0"/>
                </a:solidFill>
                <a:latin typeface="NikoshBAN" panose="02000000000000000000" pitchFamily="2" charset="0"/>
                <a:cs typeface="NikoshBAN" panose="02000000000000000000" pitchFamily="2" charset="0"/>
              </a:rPr>
              <a:t>রঙিলা</a:t>
            </a:r>
            <a:r>
              <a:rPr lang="en-US" sz="2800" dirty="0" smtClean="0">
                <a:solidFill>
                  <a:srgbClr val="7030A0"/>
                </a:solidFill>
                <a:latin typeface="NikoshBAN" panose="02000000000000000000" pitchFamily="2" charset="0"/>
                <a:cs typeface="NikoshBAN" panose="02000000000000000000" pitchFamily="2" charset="0"/>
              </a:rPr>
              <a:t> </a:t>
            </a:r>
            <a:r>
              <a:rPr lang="en-US" sz="2800" dirty="0" err="1" smtClean="0">
                <a:solidFill>
                  <a:srgbClr val="7030A0"/>
                </a:solidFill>
                <a:latin typeface="NikoshBAN" panose="02000000000000000000" pitchFamily="2" charset="0"/>
                <a:cs typeface="NikoshBAN" panose="02000000000000000000" pitchFamily="2" charset="0"/>
              </a:rPr>
              <a:t>নায়ের</a:t>
            </a:r>
            <a:r>
              <a:rPr lang="en-US" sz="2800" dirty="0" smtClean="0">
                <a:solidFill>
                  <a:srgbClr val="7030A0"/>
                </a:solidFill>
                <a:latin typeface="NikoshBAN" panose="02000000000000000000" pitchFamily="2" charset="0"/>
                <a:cs typeface="NikoshBAN" panose="02000000000000000000" pitchFamily="2" charset="0"/>
              </a:rPr>
              <a:t> </a:t>
            </a:r>
            <a:r>
              <a:rPr lang="en-US" sz="2800" dirty="0" err="1" smtClean="0">
                <a:solidFill>
                  <a:srgbClr val="7030A0"/>
                </a:solidFill>
                <a:latin typeface="NikoshBAN" panose="02000000000000000000" pitchFamily="2" charset="0"/>
                <a:cs typeface="NikoshBAN" panose="02000000000000000000" pitchFamily="2" charset="0"/>
              </a:rPr>
              <a:t>মাঝি</a:t>
            </a:r>
            <a:r>
              <a:rPr lang="en-US" sz="2800" dirty="0" err="1" smtClean="0">
                <a:latin typeface="NikoshBAN" panose="02000000000000000000" pitchFamily="2" charset="0"/>
                <a:cs typeface="NikoshBAN" panose="02000000000000000000" pitchFamily="2" charset="0"/>
              </a:rPr>
              <a:t>র</a:t>
            </a:r>
            <a:r>
              <a:rPr lang="en-US" sz="2800" dirty="0" smtClean="0">
                <a:latin typeface="NikoshBAN" panose="02000000000000000000" pitchFamily="2" charset="0"/>
                <a:cs typeface="NikoshBAN" panose="02000000000000000000" pitchFamily="2" charset="0"/>
              </a:rPr>
              <a:t> </a:t>
            </a:r>
            <a:r>
              <a:rPr lang="en-US" sz="2800" dirty="0" err="1" smtClean="0">
                <a:solidFill>
                  <a:srgbClr val="00B050"/>
                </a:solidFill>
                <a:latin typeface="NikoshBAN" panose="02000000000000000000" pitchFamily="2" charset="0"/>
                <a:cs typeface="NikoshBAN" panose="02000000000000000000" pitchFamily="2" charset="0"/>
              </a:rPr>
              <a:t>এক</a:t>
            </a:r>
            <a:r>
              <a:rPr lang="en-US" sz="2800" dirty="0" smtClean="0">
                <a:solidFill>
                  <a:srgbClr val="00B050"/>
                </a:solidFill>
                <a:latin typeface="NikoshBAN" panose="02000000000000000000" pitchFamily="2" charset="0"/>
                <a:cs typeface="NikoshBAN" panose="02000000000000000000" pitchFamily="2" charset="0"/>
              </a:rPr>
              <a:t> </a:t>
            </a:r>
            <a:r>
              <a:rPr lang="en-US" sz="2800" dirty="0" err="1" smtClean="0">
                <a:solidFill>
                  <a:srgbClr val="00B050"/>
                </a:solidFill>
                <a:latin typeface="NikoshBAN" panose="02000000000000000000" pitchFamily="2" charset="0"/>
                <a:cs typeface="NikoshBAN" panose="02000000000000000000" pitchFamily="2" charset="0"/>
              </a:rPr>
              <a:t>পয়সার</a:t>
            </a:r>
            <a:r>
              <a:rPr lang="en-US" sz="2800" dirty="0" smtClean="0">
                <a:solidFill>
                  <a:srgbClr val="00B050"/>
                </a:solidFill>
                <a:latin typeface="NikoshBAN" panose="02000000000000000000" pitchFamily="2" charset="0"/>
                <a:cs typeface="NikoshBAN" panose="02000000000000000000" pitchFamily="2" charset="0"/>
              </a:rPr>
              <a:t> </a:t>
            </a:r>
            <a:r>
              <a:rPr lang="en-US" sz="2800" dirty="0" err="1" smtClean="0">
                <a:solidFill>
                  <a:srgbClr val="00B050"/>
                </a:solidFill>
                <a:latin typeface="NikoshBAN" panose="02000000000000000000" pitchFamily="2" charset="0"/>
                <a:cs typeface="NikoshBAN" panose="02000000000000000000" pitchFamily="2" charset="0"/>
              </a:rPr>
              <a:t>বাঁশী</a:t>
            </a:r>
            <a:r>
              <a:rPr lang="en-US" sz="2800" dirty="0" smtClean="0">
                <a:solidFill>
                  <a:srgbClr val="00B050"/>
                </a:solidFill>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শুনতে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শুনতে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মাঠ-ঘাট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গেল</a:t>
            </a:r>
            <a:r>
              <a:rPr lang="en-US" sz="2800" dirty="0" smtClean="0">
                <a:latin typeface="NikoshBAN" panose="02000000000000000000" pitchFamily="2" charset="0"/>
                <a:cs typeface="NikoshBAN" panose="02000000000000000000" pitchFamily="2" charset="0"/>
              </a:rPr>
              <a:t> । </a:t>
            </a:r>
            <a:endParaRPr lang="en-US" sz="2800"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0" b="100000" l="0" r="98649"/>
                    </a14:imgEffect>
                  </a14:imgLayer>
                </a14:imgProps>
              </a:ext>
              <a:ext uri="{28A0092B-C50C-407E-A947-70E740481C1C}">
                <a14:useLocalDpi xmlns:a14="http://schemas.microsoft.com/office/drawing/2010/main" val="0"/>
              </a:ext>
            </a:extLst>
          </a:blip>
          <a:stretch>
            <a:fillRect/>
          </a:stretch>
        </p:blipFill>
        <p:spPr>
          <a:xfrm>
            <a:off x="0" y="0"/>
            <a:ext cx="1262130" cy="1084574"/>
          </a:xfrm>
          <a:prstGeom prst="rect">
            <a:avLst/>
          </a:prstGeom>
        </p:spPr>
      </p:pic>
    </p:spTree>
    <p:extLst>
      <p:ext uri="{BB962C8B-B14F-4D97-AF65-F5344CB8AC3E}">
        <p14:creationId xmlns:p14="http://schemas.microsoft.com/office/powerpoint/2010/main" val="26210061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2000"/>
                                        <p:tgtEl>
                                          <p:spTgt spid="12"/>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heel(1)">
                                      <p:cBhvr>
                                        <p:cTn id="23" dur="2000"/>
                                        <p:tgtEl>
                                          <p:spTgt spid="14"/>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heel(1)">
                                      <p:cBhvr>
                                        <p:cTn id="26" dur="2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heel(2)">
                                      <p:cBhvr>
                                        <p:cTn id="31" dur="2000"/>
                                        <p:tgtEl>
                                          <p:spTgt spid="13"/>
                                        </p:tgtEl>
                                      </p:cBhvr>
                                    </p:animEffect>
                                  </p:childTnLst>
                                </p:cTn>
                              </p:par>
                              <p:par>
                                <p:cTn id="32" presetID="21" presetClass="entr" presetSubtype="2"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heel(2)">
                                      <p:cBhvr>
                                        <p:cTn id="34" dur="2000"/>
                                        <p:tgtEl>
                                          <p:spTgt spid="16"/>
                                        </p:tgtEl>
                                      </p:cBhvr>
                                    </p:animEffect>
                                  </p:childTnLst>
                                </p:cTn>
                              </p:par>
                              <p:par>
                                <p:cTn id="35" presetID="21" presetClass="entr" presetSubtype="2"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heel(2)">
                                      <p:cBhvr>
                                        <p:cTn id="37" dur="2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iterate type="wd">
                                    <p:tmPct val="10000"/>
                                  </p:iterate>
                                  <p:childTnLst>
                                    <p:set>
                                      <p:cBhvr>
                                        <p:cTn id="41" dur="1" fill="hold">
                                          <p:stCondLst>
                                            <p:cond delay="0"/>
                                          </p:stCondLst>
                                        </p:cTn>
                                        <p:tgtEl>
                                          <p:spTgt spid="18">
                                            <p:txEl>
                                              <p:pRg st="0" end="0"/>
                                            </p:txEl>
                                          </p:spTgt>
                                        </p:tgtEl>
                                        <p:attrNameLst>
                                          <p:attrName>style.visibility</p:attrName>
                                        </p:attrNameLst>
                                      </p:cBhvr>
                                      <p:to>
                                        <p:strVal val="visible"/>
                                      </p:to>
                                    </p:set>
                                    <p:animEffect transition="in" filter="wipe(down)">
                                      <p:cBhvr>
                                        <p:cTn id="42" dur="290">
                                          <p:stCondLst>
                                            <p:cond delay="0"/>
                                          </p:stCondLst>
                                        </p:cTn>
                                        <p:tgtEl>
                                          <p:spTgt spid="18">
                                            <p:txEl>
                                              <p:pRg st="0" end="0"/>
                                            </p:txEl>
                                          </p:spTgt>
                                        </p:tgtEl>
                                      </p:cBhvr>
                                    </p:animEffect>
                                    <p:anim calcmode="lin" valueType="num">
                                      <p:cBhvr>
                                        <p:cTn id="43" dur="911" tmFilter="0,0; 0.14,0.36; 0.43,0.73; 0.71,0.91; 1.0,1.0">
                                          <p:stCondLst>
                                            <p:cond delay="0"/>
                                          </p:stCondLst>
                                        </p:cTn>
                                        <p:tgtEl>
                                          <p:spTgt spid="18">
                                            <p:txEl>
                                              <p:pRg st="0" end="0"/>
                                            </p:txEl>
                                          </p:spTgt>
                                        </p:tgtEl>
                                        <p:attrNameLst>
                                          <p:attrName>ppt_x</p:attrName>
                                        </p:attrNameLst>
                                      </p:cBhvr>
                                      <p:tavLst>
                                        <p:tav tm="0">
                                          <p:val>
                                            <p:strVal val="#ppt_x-0.25"/>
                                          </p:val>
                                        </p:tav>
                                        <p:tav tm="100000">
                                          <p:val>
                                            <p:strVal val="#ppt_x"/>
                                          </p:val>
                                        </p:tav>
                                      </p:tavLst>
                                    </p:anim>
                                    <p:anim calcmode="lin" valueType="num">
                                      <p:cBhvr>
                                        <p:cTn id="44" dur="332" tmFilter="0.0,0.0; 0.25,0.07; 0.50,0.2; 0.75,0.467; 1.0,1.0">
                                          <p:stCondLst>
                                            <p:cond delay="0"/>
                                          </p:stCondLst>
                                        </p:cTn>
                                        <p:tgtEl>
                                          <p:spTgt spid="18">
                                            <p:txEl>
                                              <p:pRg st="0" end="0"/>
                                            </p:txEl>
                                          </p:spTgt>
                                        </p:tgtEl>
                                        <p:attrNameLst>
                                          <p:attrName>ppt_y</p:attrName>
                                        </p:attrNameLst>
                                      </p:cBhvr>
                                      <p:tavLst>
                                        <p:tav tm="0" fmla="#ppt_y-sin(pi*$)/3">
                                          <p:val>
                                            <p:fltVal val="0.5"/>
                                          </p:val>
                                        </p:tav>
                                        <p:tav tm="100000">
                                          <p:val>
                                            <p:fltVal val="1"/>
                                          </p:val>
                                        </p:tav>
                                      </p:tavLst>
                                    </p:anim>
                                    <p:anim calcmode="lin" valueType="num">
                                      <p:cBhvr>
                                        <p:cTn id="45" dur="332" tmFilter="0, 0; 0.125,0.2665; 0.25,0.4; 0.375,0.465; 0.5,0.5;  0.625,0.535; 0.75,0.6; 0.875,0.7335; 1,1">
                                          <p:stCondLst>
                                            <p:cond delay="332"/>
                                          </p:stCondLst>
                                        </p:cTn>
                                        <p:tgtEl>
                                          <p:spTgt spid="18">
                                            <p:txEl>
                                              <p:pRg st="0" end="0"/>
                                            </p:txEl>
                                          </p:spTgt>
                                        </p:tgtEl>
                                        <p:attrNameLst>
                                          <p:attrName>ppt_y</p:attrName>
                                        </p:attrNameLst>
                                      </p:cBhvr>
                                      <p:tavLst>
                                        <p:tav tm="0" fmla="#ppt_y-sin(pi*$)/9">
                                          <p:val>
                                            <p:fltVal val="0"/>
                                          </p:val>
                                        </p:tav>
                                        <p:tav tm="100000">
                                          <p:val>
                                            <p:fltVal val="1"/>
                                          </p:val>
                                        </p:tav>
                                      </p:tavLst>
                                    </p:anim>
                                    <p:anim calcmode="lin" valueType="num">
                                      <p:cBhvr>
                                        <p:cTn id="46" dur="166" tmFilter="0, 0; 0.125,0.2665; 0.25,0.4; 0.375,0.465; 0.5,0.5;  0.625,0.535; 0.75,0.6; 0.875,0.7335; 1,1">
                                          <p:stCondLst>
                                            <p:cond delay="662"/>
                                          </p:stCondLst>
                                        </p:cTn>
                                        <p:tgtEl>
                                          <p:spTgt spid="18">
                                            <p:txEl>
                                              <p:pRg st="0" end="0"/>
                                            </p:txEl>
                                          </p:spTgt>
                                        </p:tgtEl>
                                        <p:attrNameLst>
                                          <p:attrName>ppt_y</p:attrName>
                                        </p:attrNameLst>
                                      </p:cBhvr>
                                      <p:tavLst>
                                        <p:tav tm="0" fmla="#ppt_y-sin(pi*$)/27">
                                          <p:val>
                                            <p:fltVal val="0"/>
                                          </p:val>
                                        </p:tav>
                                        <p:tav tm="100000">
                                          <p:val>
                                            <p:fltVal val="1"/>
                                          </p:val>
                                        </p:tav>
                                      </p:tavLst>
                                    </p:anim>
                                    <p:anim calcmode="lin" valueType="num">
                                      <p:cBhvr>
                                        <p:cTn id="47" dur="82" tmFilter="0, 0; 0.125,0.2665; 0.25,0.4; 0.375,0.465; 0.5,0.5;  0.625,0.535; 0.75,0.6; 0.875,0.7335; 1,1">
                                          <p:stCondLst>
                                            <p:cond delay="828"/>
                                          </p:stCondLst>
                                        </p:cTn>
                                        <p:tgtEl>
                                          <p:spTgt spid="18">
                                            <p:txEl>
                                              <p:pRg st="0" end="0"/>
                                            </p:txEl>
                                          </p:spTgt>
                                        </p:tgtEl>
                                        <p:attrNameLst>
                                          <p:attrName>ppt_y</p:attrName>
                                        </p:attrNameLst>
                                      </p:cBhvr>
                                      <p:tavLst>
                                        <p:tav tm="0" fmla="#ppt_y-sin(pi*$)/81">
                                          <p:val>
                                            <p:fltVal val="0"/>
                                          </p:val>
                                        </p:tav>
                                        <p:tav tm="100000">
                                          <p:val>
                                            <p:fltVal val="1"/>
                                          </p:val>
                                        </p:tav>
                                      </p:tavLst>
                                    </p:anim>
                                    <p:animScale>
                                      <p:cBhvr>
                                        <p:cTn id="48" dur="13">
                                          <p:stCondLst>
                                            <p:cond delay="325"/>
                                          </p:stCondLst>
                                        </p:cTn>
                                        <p:tgtEl>
                                          <p:spTgt spid="18">
                                            <p:txEl>
                                              <p:pRg st="0" end="0"/>
                                            </p:txEl>
                                          </p:spTgt>
                                        </p:tgtEl>
                                      </p:cBhvr>
                                      <p:to x="100000" y="60000"/>
                                    </p:animScale>
                                    <p:animScale>
                                      <p:cBhvr>
                                        <p:cTn id="49" dur="83" decel="50000">
                                          <p:stCondLst>
                                            <p:cond delay="338"/>
                                          </p:stCondLst>
                                        </p:cTn>
                                        <p:tgtEl>
                                          <p:spTgt spid="18">
                                            <p:txEl>
                                              <p:pRg st="0" end="0"/>
                                            </p:txEl>
                                          </p:spTgt>
                                        </p:tgtEl>
                                      </p:cBhvr>
                                      <p:to x="100000" y="100000"/>
                                    </p:animScale>
                                    <p:animScale>
                                      <p:cBhvr>
                                        <p:cTn id="50" dur="13">
                                          <p:stCondLst>
                                            <p:cond delay="656"/>
                                          </p:stCondLst>
                                        </p:cTn>
                                        <p:tgtEl>
                                          <p:spTgt spid="18">
                                            <p:txEl>
                                              <p:pRg st="0" end="0"/>
                                            </p:txEl>
                                          </p:spTgt>
                                        </p:tgtEl>
                                      </p:cBhvr>
                                      <p:to x="100000" y="80000"/>
                                    </p:animScale>
                                    <p:animScale>
                                      <p:cBhvr>
                                        <p:cTn id="51" dur="83" decel="50000">
                                          <p:stCondLst>
                                            <p:cond delay="669"/>
                                          </p:stCondLst>
                                        </p:cTn>
                                        <p:tgtEl>
                                          <p:spTgt spid="18">
                                            <p:txEl>
                                              <p:pRg st="0" end="0"/>
                                            </p:txEl>
                                          </p:spTgt>
                                        </p:tgtEl>
                                      </p:cBhvr>
                                      <p:to x="100000" y="100000"/>
                                    </p:animScale>
                                    <p:animScale>
                                      <p:cBhvr>
                                        <p:cTn id="52" dur="13">
                                          <p:stCondLst>
                                            <p:cond delay="821"/>
                                          </p:stCondLst>
                                        </p:cTn>
                                        <p:tgtEl>
                                          <p:spTgt spid="18">
                                            <p:txEl>
                                              <p:pRg st="0" end="0"/>
                                            </p:txEl>
                                          </p:spTgt>
                                        </p:tgtEl>
                                      </p:cBhvr>
                                      <p:to x="100000" y="90000"/>
                                    </p:animScale>
                                    <p:animScale>
                                      <p:cBhvr>
                                        <p:cTn id="53" dur="83" decel="50000">
                                          <p:stCondLst>
                                            <p:cond delay="834"/>
                                          </p:stCondLst>
                                        </p:cTn>
                                        <p:tgtEl>
                                          <p:spTgt spid="18">
                                            <p:txEl>
                                              <p:pRg st="0" end="0"/>
                                            </p:txEl>
                                          </p:spTgt>
                                        </p:tgtEl>
                                      </p:cBhvr>
                                      <p:to x="100000" y="100000"/>
                                    </p:animScale>
                                    <p:animScale>
                                      <p:cBhvr>
                                        <p:cTn id="54" dur="13">
                                          <p:stCondLst>
                                            <p:cond delay="904"/>
                                          </p:stCondLst>
                                        </p:cTn>
                                        <p:tgtEl>
                                          <p:spTgt spid="18">
                                            <p:txEl>
                                              <p:pRg st="0" end="0"/>
                                            </p:txEl>
                                          </p:spTgt>
                                        </p:tgtEl>
                                      </p:cBhvr>
                                      <p:to x="100000" y="95000"/>
                                    </p:animScale>
                                    <p:animScale>
                                      <p:cBhvr>
                                        <p:cTn id="55" dur="83" decel="50000">
                                          <p:stCondLst>
                                            <p:cond delay="917"/>
                                          </p:stCondLst>
                                        </p:cTn>
                                        <p:tgtEl>
                                          <p:spTgt spid="18">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45412" y="104977"/>
            <a:ext cx="4733152" cy="2171700"/>
            <a:chOff x="296215" y="127984"/>
            <a:chExt cx="4733152" cy="2171700"/>
          </a:xfrm>
        </p:grpSpPr>
        <p:sp>
          <p:nvSpPr>
            <p:cNvPr id="4" name="Rectangle 3"/>
            <p:cNvSpPr/>
            <p:nvPr/>
          </p:nvSpPr>
          <p:spPr>
            <a:xfrm>
              <a:off x="296215" y="943378"/>
              <a:ext cx="1648496" cy="540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NikoshBAN" panose="02000000000000000000" pitchFamily="2" charset="0"/>
                  <a:cs typeface="NikoshBAN" panose="02000000000000000000" pitchFamily="2" charset="0"/>
                </a:rPr>
                <a:t>কাহিনীকাব্য</a:t>
              </a:r>
              <a:endParaRPr lang="en-US" sz="28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9493" y="127984"/>
              <a:ext cx="1399032" cy="217170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3307" y="127984"/>
              <a:ext cx="1376060" cy="2171700"/>
            </a:xfrm>
            <a:prstGeom prst="rect">
              <a:avLst/>
            </a:prstGeom>
            <a:ln w="88900" cap="sq" cmpd="thickThin">
              <a:solidFill>
                <a:srgbClr val="000000"/>
              </a:solidFill>
              <a:prstDash val="solid"/>
              <a:miter lim="800000"/>
            </a:ln>
            <a:effectLst>
              <a:innerShdw blurRad="76200">
                <a:srgbClr val="000000"/>
              </a:innerShdw>
            </a:effectLst>
          </p:spPr>
        </p:pic>
      </p:grpSp>
      <p:grpSp>
        <p:nvGrpSpPr>
          <p:cNvPr id="12" name="Group 11"/>
          <p:cNvGrpSpPr/>
          <p:nvPr/>
        </p:nvGrpSpPr>
        <p:grpSpPr>
          <a:xfrm>
            <a:off x="5096739" y="2434318"/>
            <a:ext cx="6277300" cy="2171700"/>
            <a:chOff x="154548" y="2907674"/>
            <a:chExt cx="6277300" cy="2171700"/>
          </a:xfrm>
        </p:grpSpPr>
        <p:sp>
          <p:nvSpPr>
            <p:cNvPr id="8" name="Rectangle 7"/>
            <p:cNvSpPr/>
            <p:nvPr/>
          </p:nvSpPr>
          <p:spPr>
            <a:xfrm>
              <a:off x="154548" y="3723068"/>
              <a:ext cx="1648496" cy="540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NikoshBAN" panose="02000000000000000000" pitchFamily="2" charset="0"/>
                  <a:cs typeface="NikoshBAN" panose="02000000000000000000" pitchFamily="2" charset="0"/>
                </a:rPr>
                <a:t>কাব্যগ্রন্থ</a:t>
              </a:r>
              <a:endParaRPr lang="en-US" sz="28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6114" y="2907674"/>
              <a:ext cx="1380744" cy="2171700"/>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9928" y="2907674"/>
              <a:ext cx="1380744" cy="2171700"/>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3742" y="2907674"/>
              <a:ext cx="1348106" cy="2171700"/>
            </a:xfrm>
            <a:prstGeom prst="rect">
              <a:avLst/>
            </a:prstGeom>
            <a:ln w="88900" cap="sq" cmpd="thickThin">
              <a:solidFill>
                <a:srgbClr val="000000"/>
              </a:solidFill>
              <a:prstDash val="solid"/>
              <a:miter lim="800000"/>
            </a:ln>
            <a:effectLst>
              <a:innerShdw blurRad="76200">
                <a:srgbClr val="000000"/>
              </a:innerShdw>
            </a:effectLst>
          </p:spPr>
        </p:pic>
      </p:grpSp>
      <p:grpSp>
        <p:nvGrpSpPr>
          <p:cNvPr id="16" name="Group 15"/>
          <p:cNvGrpSpPr/>
          <p:nvPr/>
        </p:nvGrpSpPr>
        <p:grpSpPr>
          <a:xfrm>
            <a:off x="6559" y="3850792"/>
            <a:ext cx="3184022" cy="2170627"/>
            <a:chOff x="5042482" y="317410"/>
            <a:chExt cx="3184022" cy="2170627"/>
          </a:xfrm>
        </p:grpSpPr>
        <p:sp>
          <p:nvSpPr>
            <p:cNvPr id="14" name="Rectangle 13"/>
            <p:cNvSpPr/>
            <p:nvPr/>
          </p:nvSpPr>
          <p:spPr>
            <a:xfrm>
              <a:off x="5042482" y="1132268"/>
              <a:ext cx="1648496" cy="540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NikoshBAN" panose="02000000000000000000" pitchFamily="2" charset="0"/>
                  <a:cs typeface="NikoshBAN" panose="02000000000000000000" pitchFamily="2" charset="0"/>
                </a:rPr>
                <a:t>নাটক</a:t>
              </a:r>
              <a:endParaRPr lang="en-US" sz="2800" dirty="0">
                <a:latin typeface="NikoshBAN" panose="02000000000000000000" pitchFamily="2" charset="0"/>
                <a:cs typeface="NikoshBAN" panose="02000000000000000000" pitchFamily="2" charset="0"/>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45760" y="317410"/>
              <a:ext cx="1380744" cy="2170627"/>
            </a:xfrm>
            <a:prstGeom prst="rect">
              <a:avLst/>
            </a:prstGeom>
            <a:ln w="88900" cap="sq" cmpd="thickThin">
              <a:solidFill>
                <a:srgbClr val="000000"/>
              </a:solidFill>
              <a:prstDash val="solid"/>
              <a:miter lim="800000"/>
            </a:ln>
            <a:effectLst>
              <a:innerShdw blurRad="76200">
                <a:srgbClr val="000000"/>
              </a:innerShdw>
            </a:effectLst>
          </p:spPr>
        </p:pic>
      </p:grpSp>
      <p:grpSp>
        <p:nvGrpSpPr>
          <p:cNvPr id="19" name="Group 18"/>
          <p:cNvGrpSpPr/>
          <p:nvPr/>
        </p:nvGrpSpPr>
        <p:grpSpPr>
          <a:xfrm>
            <a:off x="1679008" y="2434318"/>
            <a:ext cx="3184022" cy="2170627"/>
            <a:chOff x="8381286" y="411319"/>
            <a:chExt cx="3184022" cy="2170627"/>
          </a:xfrm>
        </p:grpSpPr>
        <p:sp>
          <p:nvSpPr>
            <p:cNvPr id="17" name="Rectangle 16"/>
            <p:cNvSpPr/>
            <p:nvPr/>
          </p:nvSpPr>
          <p:spPr>
            <a:xfrm>
              <a:off x="8381286" y="1226177"/>
              <a:ext cx="1648496" cy="540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NikoshBAN" panose="02000000000000000000" pitchFamily="2" charset="0"/>
                  <a:cs typeface="NikoshBAN" panose="02000000000000000000" pitchFamily="2" charset="0"/>
                </a:rPr>
                <a:t>উপন্যাস</a:t>
              </a:r>
              <a:endParaRPr lang="en-US" sz="2800" dirty="0">
                <a:latin typeface="NikoshBAN" panose="02000000000000000000" pitchFamily="2" charset="0"/>
                <a:cs typeface="NikoshBAN" panose="02000000000000000000" pitchFamily="2" charset="0"/>
              </a:endParaRPr>
            </a:p>
          </p:txBody>
        </p:sp>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84564" y="411319"/>
              <a:ext cx="1380744" cy="2170627"/>
            </a:xfrm>
            <a:prstGeom prst="rect">
              <a:avLst/>
            </a:prstGeom>
            <a:ln w="88900" cap="sq" cmpd="thickThin">
              <a:solidFill>
                <a:srgbClr val="000000"/>
              </a:solidFill>
              <a:prstDash val="solid"/>
              <a:miter lim="800000"/>
            </a:ln>
            <a:effectLst>
              <a:innerShdw blurRad="76200">
                <a:srgbClr val="000000"/>
              </a:innerShdw>
            </a:effectLst>
          </p:spPr>
        </p:pic>
      </p:grpSp>
      <p:grpSp>
        <p:nvGrpSpPr>
          <p:cNvPr id="24" name="Group 23"/>
          <p:cNvGrpSpPr/>
          <p:nvPr/>
        </p:nvGrpSpPr>
        <p:grpSpPr>
          <a:xfrm>
            <a:off x="5367813" y="146746"/>
            <a:ext cx="6208612" cy="2186389"/>
            <a:chOff x="6604918" y="2815375"/>
            <a:chExt cx="6208612" cy="2186389"/>
          </a:xfrm>
        </p:grpSpPr>
        <p:sp>
          <p:nvSpPr>
            <p:cNvPr id="20" name="Rectangle 19"/>
            <p:cNvSpPr/>
            <p:nvPr/>
          </p:nvSpPr>
          <p:spPr>
            <a:xfrm>
              <a:off x="6604918" y="3630769"/>
              <a:ext cx="1648496" cy="540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NikoshBAN" panose="02000000000000000000" pitchFamily="2" charset="0"/>
                  <a:cs typeface="NikoshBAN" panose="02000000000000000000" pitchFamily="2" charset="0"/>
                </a:rPr>
                <a:t>শিশুতোষ</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গ্রন্থ</a:t>
              </a:r>
              <a:endParaRPr lang="en-US" sz="2800" dirty="0">
                <a:latin typeface="NikoshBAN" panose="02000000000000000000" pitchFamily="2" charset="0"/>
                <a:cs typeface="NikoshBAN" panose="02000000000000000000" pitchFamily="2" charset="0"/>
              </a:endParaRPr>
            </a:p>
          </p:txBody>
        </p:sp>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81286" y="2815375"/>
              <a:ext cx="1348106" cy="2171700"/>
            </a:xfrm>
            <a:prstGeom prst="rect">
              <a:avLst/>
            </a:prstGeom>
            <a:ln w="88900" cap="sq" cmpd="thickThin">
              <a:solidFill>
                <a:srgbClr val="000000"/>
              </a:solidFill>
              <a:prstDash val="solid"/>
              <a:miter lim="800000"/>
            </a:ln>
            <a:effectLst>
              <a:innerShdw blurRad="76200">
                <a:srgbClr val="000000"/>
              </a:innerShdw>
            </a:effectLst>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57264" y="2815375"/>
              <a:ext cx="1367985" cy="2186389"/>
            </a:xfrm>
            <a:prstGeom prst="rect">
              <a:avLst/>
            </a:prstGeom>
            <a:ln w="88900" cap="sq" cmpd="thickThin">
              <a:solidFill>
                <a:srgbClr val="000000"/>
              </a:solidFill>
              <a:prstDash val="solid"/>
              <a:miter lim="800000"/>
            </a:ln>
            <a:effectLst>
              <a:innerShdw blurRad="76200">
                <a:srgbClr val="000000"/>
              </a:innerShdw>
            </a:effectLst>
          </p:spPr>
        </p:pic>
        <p:pic>
          <p:nvPicPr>
            <p:cNvPr id="23" name="Pictur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14498" y="2815375"/>
              <a:ext cx="1399032" cy="2186389"/>
            </a:xfrm>
            <a:prstGeom prst="rect">
              <a:avLst/>
            </a:prstGeom>
            <a:ln w="88900" cap="sq" cmpd="thickThin">
              <a:solidFill>
                <a:srgbClr val="000000"/>
              </a:solidFill>
              <a:prstDash val="solid"/>
              <a:miter lim="800000"/>
            </a:ln>
            <a:effectLst>
              <a:innerShdw blurRad="76200">
                <a:srgbClr val="000000"/>
              </a:innerShdw>
            </a:effectLst>
          </p:spPr>
        </p:pic>
      </p:grpSp>
      <p:grpSp>
        <p:nvGrpSpPr>
          <p:cNvPr id="27" name="Group 26"/>
          <p:cNvGrpSpPr/>
          <p:nvPr/>
        </p:nvGrpSpPr>
        <p:grpSpPr>
          <a:xfrm>
            <a:off x="3301523" y="3850792"/>
            <a:ext cx="3149363" cy="2170627"/>
            <a:chOff x="138369" y="2718846"/>
            <a:chExt cx="3149363" cy="2170627"/>
          </a:xfrm>
        </p:grpSpPr>
        <p:sp>
          <p:nvSpPr>
            <p:cNvPr id="25" name="Rectangle 24"/>
            <p:cNvSpPr/>
            <p:nvPr/>
          </p:nvSpPr>
          <p:spPr>
            <a:xfrm>
              <a:off x="138369" y="3723068"/>
              <a:ext cx="1648496" cy="540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NikoshBAN" panose="02000000000000000000" pitchFamily="2" charset="0"/>
                  <a:cs typeface="NikoshBAN" panose="02000000000000000000" pitchFamily="2" charset="0"/>
                </a:rPr>
                <a:t>গানের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সংকলন</a:t>
              </a:r>
              <a:endParaRPr lang="en-US" sz="2400" dirty="0">
                <a:latin typeface="NikoshBAN" panose="02000000000000000000" pitchFamily="2" charset="0"/>
                <a:cs typeface="NikoshBAN" panose="02000000000000000000" pitchFamily="2" charset="0"/>
              </a:endParaRPr>
            </a:p>
          </p:txBody>
        </p:sp>
        <p:pic>
          <p:nvPicPr>
            <p:cNvPr id="26" name="Picture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33585" y="2718846"/>
              <a:ext cx="1354147" cy="2170627"/>
            </a:xfrm>
            <a:prstGeom prst="rect">
              <a:avLst/>
            </a:prstGeom>
            <a:ln w="88900" cap="sq" cmpd="thickThin">
              <a:solidFill>
                <a:srgbClr val="000000"/>
              </a:solidFill>
              <a:prstDash val="solid"/>
              <a:miter lim="800000"/>
            </a:ln>
            <a:effectLst>
              <a:innerShdw blurRad="76200">
                <a:srgbClr val="000000"/>
              </a:innerShdw>
            </a:effectLst>
          </p:spPr>
        </p:pic>
      </p:grpSp>
      <p:sp>
        <p:nvSpPr>
          <p:cNvPr id="2" name="Explosion 2 1"/>
          <p:cNvSpPr/>
          <p:nvPr/>
        </p:nvSpPr>
        <p:spPr>
          <a:xfrm>
            <a:off x="5154735" y="1461282"/>
            <a:ext cx="1861574" cy="1912983"/>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গ্রন্থ</a:t>
            </a:r>
            <a:endParaRPr lang="en-US" sz="3200" dirty="0">
              <a:latin typeface="NikoshBAN" panose="02000000000000000000" pitchFamily="2" charset="0"/>
              <a:cs typeface="NikoshBAN" panose="02000000000000000000" pitchFamily="2" charset="0"/>
            </a:endParaRPr>
          </a:p>
        </p:txBody>
      </p:sp>
      <p:pic>
        <p:nvPicPr>
          <p:cNvPr id="28" name="Picture 27"/>
          <p:cNvPicPr>
            <a:picLocks noChangeAspect="1"/>
          </p:cNvPicPr>
          <p:nvPr/>
        </p:nvPicPr>
        <p:blipFill>
          <a:blip r:embed="rId13">
            <a:extLst>
              <a:ext uri="{BEBA8EAE-BF5A-486C-A8C5-ECC9F3942E4B}">
                <a14:imgProps xmlns:a14="http://schemas.microsoft.com/office/drawing/2010/main">
                  <a14:imgLayer r:embed="rId14">
                    <a14:imgEffect>
                      <a14:backgroundRemoval t="0" b="100000" l="0" r="98649"/>
                    </a14:imgEffect>
                  </a14:imgLayer>
                </a14:imgProps>
              </a:ext>
              <a:ext uri="{28A0092B-C50C-407E-A947-70E740481C1C}">
                <a14:useLocalDpi xmlns:a14="http://schemas.microsoft.com/office/drawing/2010/main" val="0"/>
              </a:ext>
            </a:extLst>
          </a:blip>
          <a:stretch>
            <a:fillRect/>
          </a:stretch>
        </p:blipFill>
        <p:spPr>
          <a:xfrm>
            <a:off x="0" y="0"/>
            <a:ext cx="1262130" cy="1084574"/>
          </a:xfrm>
          <a:prstGeom prst="rect">
            <a:avLst/>
          </a:prstGeom>
        </p:spPr>
      </p:pic>
    </p:spTree>
    <p:extLst>
      <p:ext uri="{BB962C8B-B14F-4D97-AF65-F5344CB8AC3E}">
        <p14:creationId xmlns:p14="http://schemas.microsoft.com/office/powerpoint/2010/main" val="26172322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22" dur="1000" fill="hold"/>
                                        <p:tgtEl>
                                          <p:spTgt spid="2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34" dur="1000" fill="hold"/>
                                        <p:tgtEl>
                                          <p:spTgt spid="1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6" dur="1000" fill="hold"/>
                                        <p:tgtEl>
                                          <p:spTgt spid="12"/>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8" dur="1000" fill="hold"/>
                                        <p:tgtEl>
                                          <p:spTgt spid="16"/>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p:cTn id="67"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70" dur="1000" fill="hold"/>
                                        <p:tgtEl>
                                          <p:spTgt spid="27"/>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7040" y="115910"/>
            <a:ext cx="2070278" cy="631066"/>
          </a:xfrm>
          <a:solidFill>
            <a:schemeClr val="bg1">
              <a:lumMod val="95000"/>
            </a:schemeClr>
          </a:solidFill>
          <a:ln w="57150">
            <a:solidFill>
              <a:schemeClr val="tx1"/>
            </a:solidFill>
          </a:ln>
        </p:spPr>
        <p:txBody>
          <a:bodyPr>
            <a:noAutofit/>
          </a:bodyPr>
          <a:lstStyle/>
          <a:p>
            <a:pPr algn="ctr"/>
            <a:r>
              <a:rPr lang="en-US" sz="2800" dirty="0" smtClean="0">
                <a:solidFill>
                  <a:schemeClr val="tx1"/>
                </a:solidFill>
                <a:latin typeface="NikoshBAN" panose="02000000000000000000" pitchFamily="2" charset="0"/>
                <a:cs typeface="NikoshBAN" panose="02000000000000000000" pitchFamily="2" charset="0"/>
              </a:rPr>
              <a:t>শব্দার্থ ও টীকা</a:t>
            </a:r>
            <a:endParaRPr lang="en-US" sz="2800" dirty="0">
              <a:solidFill>
                <a:schemeClr val="tx1"/>
              </a:solidFill>
              <a:latin typeface="NikoshBAN" panose="02000000000000000000" pitchFamily="2" charset="0"/>
              <a:cs typeface="NikoshBAN" panose="02000000000000000000" pitchFamily="2" charset="0"/>
            </a:endParaRPr>
          </a:p>
        </p:txBody>
      </p:sp>
      <p:grpSp>
        <p:nvGrpSpPr>
          <p:cNvPr id="3" name="Group 2"/>
          <p:cNvGrpSpPr/>
          <p:nvPr/>
        </p:nvGrpSpPr>
        <p:grpSpPr>
          <a:xfrm>
            <a:off x="129863" y="1094706"/>
            <a:ext cx="4869945" cy="1505086"/>
            <a:chOff x="129863" y="1094706"/>
            <a:chExt cx="4869945" cy="1505086"/>
          </a:xfrm>
        </p:grpSpPr>
        <p:sp>
          <p:nvSpPr>
            <p:cNvPr id="4" name="Title 1"/>
            <p:cNvSpPr txBox="1">
              <a:spLocks/>
            </p:cNvSpPr>
            <p:nvPr/>
          </p:nvSpPr>
          <p:spPr>
            <a:xfrm>
              <a:off x="129863" y="1094706"/>
              <a:ext cx="2070278" cy="631066"/>
            </a:xfrm>
            <a:prstGeom prst="rect">
              <a:avLst/>
            </a:prstGeom>
            <a:solidFill>
              <a:schemeClr val="accent2">
                <a:lumMod val="75000"/>
              </a:schemeClr>
            </a:solidFill>
            <a:ln w="57150">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pPr algn="ctr"/>
              <a:r>
                <a:rPr lang="en-US" sz="2800" dirty="0" smtClean="0">
                  <a:solidFill>
                    <a:schemeClr val="tx1"/>
                  </a:solidFill>
                  <a:latin typeface="NikoshBAN" panose="02000000000000000000" pitchFamily="2" charset="0"/>
                  <a:cs typeface="NikoshBAN" panose="02000000000000000000" pitchFamily="2" charset="0"/>
                </a:rPr>
                <a:t>ভ্রমর</a:t>
              </a:r>
              <a:endParaRPr lang="en-US" sz="2800" dirty="0">
                <a:solidFill>
                  <a:schemeClr val="tx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099" y="1094706"/>
              <a:ext cx="2675709" cy="1505086"/>
            </a:xfrm>
            <a:prstGeom prst="rect">
              <a:avLst/>
            </a:prstGeom>
            <a:ln w="88900" cap="sq" cmpd="thickThin">
              <a:solidFill>
                <a:srgbClr val="000000"/>
              </a:solidFill>
              <a:prstDash val="solid"/>
              <a:miter lim="800000"/>
            </a:ln>
            <a:effectLst>
              <a:innerShdw blurRad="76200">
                <a:srgbClr val="000000"/>
              </a:innerShdw>
            </a:effectLst>
          </p:spPr>
        </p:pic>
      </p:grpSp>
      <p:sp>
        <p:nvSpPr>
          <p:cNvPr id="6" name="Title 1"/>
          <p:cNvSpPr txBox="1">
            <a:spLocks/>
          </p:cNvSpPr>
          <p:nvPr/>
        </p:nvSpPr>
        <p:spPr>
          <a:xfrm>
            <a:off x="5123766" y="1968726"/>
            <a:ext cx="2070278" cy="631066"/>
          </a:xfrm>
          <a:prstGeom prst="rect">
            <a:avLst/>
          </a:prstGeom>
          <a:solidFill>
            <a:srgbClr val="92D050"/>
          </a:solidFill>
          <a:ln w="57150">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pPr algn="ctr"/>
            <a:r>
              <a:rPr lang="en-US" sz="2800" dirty="0" smtClean="0">
                <a:solidFill>
                  <a:schemeClr val="tx1"/>
                </a:solidFill>
                <a:latin typeface="NikoshBAN" panose="02000000000000000000" pitchFamily="2" charset="0"/>
                <a:cs typeface="NikoshBAN" panose="02000000000000000000" pitchFamily="2" charset="0"/>
              </a:rPr>
              <a:t>ভোমরা</a:t>
            </a:r>
            <a:endParaRPr lang="en-US" sz="2800" dirty="0">
              <a:solidFill>
                <a:schemeClr val="tx1"/>
              </a:solidFill>
              <a:latin typeface="NikoshBAN" panose="02000000000000000000" pitchFamily="2" charset="0"/>
              <a:cs typeface="NikoshBAN" panose="02000000000000000000" pitchFamily="2" charset="0"/>
            </a:endParaRPr>
          </a:p>
        </p:txBody>
      </p:sp>
      <p:grpSp>
        <p:nvGrpSpPr>
          <p:cNvPr id="9" name="Group 8"/>
          <p:cNvGrpSpPr/>
          <p:nvPr/>
        </p:nvGrpSpPr>
        <p:grpSpPr>
          <a:xfrm>
            <a:off x="5423079" y="1042318"/>
            <a:ext cx="4869945" cy="1557474"/>
            <a:chOff x="5423079" y="1042318"/>
            <a:chExt cx="4869945" cy="1557474"/>
          </a:xfrm>
        </p:grpSpPr>
        <p:sp>
          <p:nvSpPr>
            <p:cNvPr id="7" name="Title 1"/>
            <p:cNvSpPr txBox="1">
              <a:spLocks/>
            </p:cNvSpPr>
            <p:nvPr/>
          </p:nvSpPr>
          <p:spPr>
            <a:xfrm>
              <a:off x="5423079" y="1042318"/>
              <a:ext cx="2070278" cy="631066"/>
            </a:xfrm>
            <a:prstGeom prst="rect">
              <a:avLst/>
            </a:prstGeom>
            <a:solidFill>
              <a:schemeClr val="accent2">
                <a:lumMod val="75000"/>
              </a:schemeClr>
            </a:solidFill>
            <a:ln w="57150">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pPr algn="ctr"/>
              <a:r>
                <a:rPr lang="en-US" sz="2800" dirty="0" smtClean="0">
                  <a:solidFill>
                    <a:schemeClr val="tx1"/>
                  </a:solidFill>
                  <a:latin typeface="NikoshBAN" panose="02000000000000000000" pitchFamily="2" charset="0"/>
                  <a:cs typeface="NikoshBAN" panose="02000000000000000000" pitchFamily="2" charset="0"/>
                </a:rPr>
                <a:t>নবীন তৃণ</a:t>
              </a:r>
              <a:endParaRPr lang="en-US" sz="2800" dirty="0">
                <a:solidFill>
                  <a:schemeClr val="tx1"/>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7315" y="1107021"/>
              <a:ext cx="2675709" cy="1492771"/>
            </a:xfrm>
            <a:prstGeom prst="rect">
              <a:avLst/>
            </a:prstGeom>
            <a:ln w="88900" cap="sq" cmpd="thickThin">
              <a:solidFill>
                <a:srgbClr val="000000"/>
              </a:solidFill>
              <a:prstDash val="solid"/>
              <a:miter lim="800000"/>
            </a:ln>
            <a:effectLst>
              <a:innerShdw blurRad="76200">
                <a:srgbClr val="000000"/>
              </a:innerShdw>
            </a:effectLst>
          </p:spPr>
        </p:pic>
      </p:grpSp>
      <p:sp>
        <p:nvSpPr>
          <p:cNvPr id="10" name="Title 1"/>
          <p:cNvSpPr txBox="1">
            <a:spLocks/>
          </p:cNvSpPr>
          <p:nvPr/>
        </p:nvSpPr>
        <p:spPr>
          <a:xfrm>
            <a:off x="10416982" y="1968726"/>
            <a:ext cx="1277035" cy="631066"/>
          </a:xfrm>
          <a:prstGeom prst="rect">
            <a:avLst/>
          </a:prstGeom>
          <a:solidFill>
            <a:srgbClr val="92D050"/>
          </a:solidFill>
          <a:ln w="57150">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pPr algn="ctr"/>
            <a:r>
              <a:rPr lang="en-US" sz="2800" dirty="0" smtClean="0">
                <a:solidFill>
                  <a:schemeClr val="tx1"/>
                </a:solidFill>
                <a:latin typeface="NikoshBAN" panose="02000000000000000000" pitchFamily="2" charset="0"/>
                <a:cs typeface="NikoshBAN" panose="02000000000000000000" pitchFamily="2" charset="0"/>
              </a:rPr>
              <a:t>দূর্বা</a:t>
            </a:r>
            <a:endParaRPr lang="en-US" sz="2800" dirty="0">
              <a:solidFill>
                <a:schemeClr val="tx1"/>
              </a:solidFill>
              <a:latin typeface="NikoshBAN" panose="02000000000000000000" pitchFamily="2" charset="0"/>
              <a:cs typeface="NikoshBAN" panose="02000000000000000000" pitchFamily="2" charset="0"/>
            </a:endParaRPr>
          </a:p>
        </p:txBody>
      </p:sp>
      <p:grpSp>
        <p:nvGrpSpPr>
          <p:cNvPr id="21" name="Group 20"/>
          <p:cNvGrpSpPr/>
          <p:nvPr/>
        </p:nvGrpSpPr>
        <p:grpSpPr>
          <a:xfrm>
            <a:off x="120747" y="2846354"/>
            <a:ext cx="4879061" cy="1506705"/>
            <a:chOff x="120747" y="2846354"/>
            <a:chExt cx="4879061" cy="1506705"/>
          </a:xfrm>
        </p:grpSpPr>
        <p:sp>
          <p:nvSpPr>
            <p:cNvPr id="11" name="Title 1"/>
            <p:cNvSpPr txBox="1">
              <a:spLocks/>
            </p:cNvSpPr>
            <p:nvPr/>
          </p:nvSpPr>
          <p:spPr>
            <a:xfrm>
              <a:off x="120747" y="2846354"/>
              <a:ext cx="2070278" cy="631066"/>
            </a:xfrm>
            <a:prstGeom prst="rect">
              <a:avLst/>
            </a:prstGeom>
            <a:solidFill>
              <a:schemeClr val="accent2">
                <a:lumMod val="75000"/>
              </a:schemeClr>
            </a:solidFill>
            <a:ln w="57150">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pPr algn="ctr"/>
              <a:r>
                <a:rPr lang="en-US" sz="2800" dirty="0" smtClean="0">
                  <a:solidFill>
                    <a:schemeClr val="tx1"/>
                  </a:solidFill>
                  <a:latin typeface="NikoshBAN" panose="02000000000000000000" pitchFamily="2" charset="0"/>
                  <a:cs typeface="NikoshBAN" panose="02000000000000000000" pitchFamily="2" charset="0"/>
                </a:rPr>
                <a:t>কালো দাত</a:t>
              </a:r>
              <a:endParaRPr lang="en-US" sz="2800" dirty="0">
                <a:solidFill>
                  <a:schemeClr val="tx1"/>
                </a:solidFill>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4099" y="2847973"/>
              <a:ext cx="2675709" cy="1505086"/>
            </a:xfrm>
            <a:prstGeom prst="rect">
              <a:avLst/>
            </a:prstGeom>
            <a:ln w="88900" cap="sq" cmpd="thickThin">
              <a:solidFill>
                <a:srgbClr val="000000"/>
              </a:solidFill>
              <a:prstDash val="solid"/>
              <a:miter lim="800000"/>
            </a:ln>
            <a:effectLst>
              <a:innerShdw blurRad="76200">
                <a:srgbClr val="000000"/>
              </a:innerShdw>
            </a:effectLst>
          </p:spPr>
        </p:pic>
      </p:grpSp>
      <p:sp>
        <p:nvSpPr>
          <p:cNvPr id="13" name="Title 1"/>
          <p:cNvSpPr txBox="1">
            <a:spLocks/>
          </p:cNvSpPr>
          <p:nvPr/>
        </p:nvSpPr>
        <p:spPr>
          <a:xfrm>
            <a:off x="5114650" y="3786326"/>
            <a:ext cx="2070278" cy="631066"/>
          </a:xfrm>
          <a:prstGeom prst="rect">
            <a:avLst/>
          </a:prstGeom>
          <a:solidFill>
            <a:srgbClr val="92D050"/>
          </a:solidFill>
          <a:ln w="57150">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pPr algn="ctr"/>
            <a:r>
              <a:rPr lang="en-US" sz="2800" dirty="0" smtClean="0">
                <a:solidFill>
                  <a:schemeClr val="tx1"/>
                </a:solidFill>
                <a:latin typeface="NikoshBAN" panose="02000000000000000000" pitchFamily="2" charset="0"/>
                <a:cs typeface="NikoshBAN" panose="02000000000000000000" pitchFamily="2" charset="0"/>
              </a:rPr>
              <a:t>দোয়াত</a:t>
            </a:r>
            <a:endParaRPr lang="en-US" sz="2800" dirty="0">
              <a:solidFill>
                <a:schemeClr val="tx1"/>
              </a:solidFill>
              <a:latin typeface="NikoshBAN" panose="02000000000000000000" pitchFamily="2" charset="0"/>
              <a:cs typeface="NikoshBAN" panose="02000000000000000000" pitchFamily="2" charset="0"/>
            </a:endParaRPr>
          </a:p>
        </p:txBody>
      </p:sp>
      <p:grpSp>
        <p:nvGrpSpPr>
          <p:cNvPr id="22" name="Group 21"/>
          <p:cNvGrpSpPr/>
          <p:nvPr/>
        </p:nvGrpSpPr>
        <p:grpSpPr>
          <a:xfrm>
            <a:off x="5423079" y="2847224"/>
            <a:ext cx="4860827" cy="1492771"/>
            <a:chOff x="5423079" y="2847224"/>
            <a:chExt cx="4860827" cy="1492771"/>
          </a:xfrm>
        </p:grpSpPr>
        <p:sp>
          <p:nvSpPr>
            <p:cNvPr id="14" name="Title 1"/>
            <p:cNvSpPr txBox="1">
              <a:spLocks/>
            </p:cNvSpPr>
            <p:nvPr/>
          </p:nvSpPr>
          <p:spPr>
            <a:xfrm>
              <a:off x="5423079" y="2847224"/>
              <a:ext cx="2070278" cy="631066"/>
            </a:xfrm>
            <a:prstGeom prst="rect">
              <a:avLst/>
            </a:prstGeom>
            <a:solidFill>
              <a:schemeClr val="accent2">
                <a:lumMod val="75000"/>
              </a:schemeClr>
            </a:solidFill>
            <a:ln w="57150">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pPr algn="ctr"/>
              <a:r>
                <a:rPr lang="en-US" sz="2800" dirty="0" smtClean="0">
                  <a:solidFill>
                    <a:schemeClr val="tx1"/>
                  </a:solidFill>
                  <a:latin typeface="NikoshBAN" panose="02000000000000000000" pitchFamily="2" charset="0"/>
                  <a:cs typeface="NikoshBAN" panose="02000000000000000000" pitchFamily="2" charset="0"/>
                </a:rPr>
                <a:t>জালি</a:t>
              </a:r>
              <a:endParaRPr lang="en-US" sz="2800" dirty="0">
                <a:solidFill>
                  <a:schemeClr val="tx1"/>
                </a:solidFill>
                <a:latin typeface="NikoshBAN" panose="02000000000000000000" pitchFamily="2" charset="0"/>
                <a:cs typeface="NikoshBAN" panose="02000000000000000000" pitchFamily="2"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6431" y="2847224"/>
              <a:ext cx="2657475" cy="1492771"/>
            </a:xfrm>
            <a:prstGeom prst="rect">
              <a:avLst/>
            </a:prstGeom>
            <a:ln w="88900" cap="sq" cmpd="thickThin">
              <a:solidFill>
                <a:srgbClr val="000000"/>
              </a:solidFill>
              <a:prstDash val="solid"/>
              <a:miter lim="800000"/>
            </a:ln>
            <a:effectLst>
              <a:innerShdw blurRad="76200">
                <a:srgbClr val="000000"/>
              </a:innerShdw>
            </a:effectLst>
          </p:spPr>
        </p:pic>
      </p:grpSp>
      <p:sp>
        <p:nvSpPr>
          <p:cNvPr id="16" name="Title 1"/>
          <p:cNvSpPr txBox="1">
            <a:spLocks/>
          </p:cNvSpPr>
          <p:nvPr/>
        </p:nvSpPr>
        <p:spPr>
          <a:xfrm>
            <a:off x="10416980" y="3786326"/>
            <a:ext cx="1277035" cy="631066"/>
          </a:xfrm>
          <a:prstGeom prst="rect">
            <a:avLst/>
          </a:prstGeom>
          <a:solidFill>
            <a:srgbClr val="92D050"/>
          </a:solidFill>
          <a:ln w="57150">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pPr algn="ctr"/>
            <a:r>
              <a:rPr lang="en-US" sz="2800" dirty="0" err="1" smtClean="0">
                <a:solidFill>
                  <a:schemeClr val="tx1"/>
                </a:solidFill>
                <a:latin typeface="NikoshBAN" panose="02000000000000000000" pitchFamily="2" charset="0"/>
                <a:cs typeface="NikoshBAN" panose="02000000000000000000" pitchFamily="2" charset="0"/>
              </a:rPr>
              <a:t>কচি</a:t>
            </a:r>
            <a:endParaRPr lang="en-US" sz="2800" dirty="0">
              <a:solidFill>
                <a:schemeClr val="tx1"/>
              </a:solidFill>
              <a:latin typeface="NikoshBAN" panose="02000000000000000000" pitchFamily="2" charset="0"/>
              <a:cs typeface="NikoshBAN" panose="02000000000000000000" pitchFamily="2" charset="0"/>
            </a:endParaRPr>
          </a:p>
        </p:txBody>
      </p:sp>
      <p:grpSp>
        <p:nvGrpSpPr>
          <p:cNvPr id="23" name="Group 22"/>
          <p:cNvGrpSpPr/>
          <p:nvPr/>
        </p:nvGrpSpPr>
        <p:grpSpPr>
          <a:xfrm>
            <a:off x="129863" y="4587427"/>
            <a:ext cx="7646414" cy="1622739"/>
            <a:chOff x="129863" y="4587427"/>
            <a:chExt cx="7646414" cy="1622739"/>
          </a:xfrm>
        </p:grpSpPr>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l="282" t="10471" r="-282" b="7887"/>
            <a:stretch/>
          </p:blipFill>
          <p:spPr>
            <a:xfrm>
              <a:off x="4541533" y="4587427"/>
              <a:ext cx="3234744" cy="1622739"/>
            </a:xfrm>
            <a:prstGeom prst="rect">
              <a:avLst/>
            </a:prstGeom>
            <a:ln w="88900" cap="sq" cmpd="thickThin">
              <a:solidFill>
                <a:srgbClr val="000000"/>
              </a:solidFill>
              <a:prstDash val="solid"/>
              <a:miter lim="800000"/>
            </a:ln>
            <a:effectLst>
              <a:innerShdw blurRad="76200">
                <a:srgbClr val="000000"/>
              </a:innerShdw>
            </a:effectLst>
          </p:spPr>
        </p:pic>
        <p:sp>
          <p:nvSpPr>
            <p:cNvPr id="18" name="Title 1"/>
            <p:cNvSpPr txBox="1">
              <a:spLocks/>
            </p:cNvSpPr>
            <p:nvPr/>
          </p:nvSpPr>
          <p:spPr>
            <a:xfrm>
              <a:off x="129863" y="4587427"/>
              <a:ext cx="4290272" cy="631066"/>
            </a:xfrm>
            <a:prstGeom prst="rect">
              <a:avLst/>
            </a:prstGeom>
            <a:solidFill>
              <a:schemeClr val="accent2">
                <a:lumMod val="75000"/>
              </a:schemeClr>
            </a:solidFill>
            <a:ln w="57150">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pPr algn="ctr"/>
              <a:r>
                <a:rPr lang="en-US" sz="2800" dirty="0" smtClean="0">
                  <a:solidFill>
                    <a:schemeClr val="tx1"/>
                  </a:solidFill>
                  <a:latin typeface="NikoshBAN" panose="02000000000000000000" pitchFamily="2" charset="0"/>
                  <a:cs typeface="NikoshBAN" panose="02000000000000000000" pitchFamily="2" charset="0"/>
                </a:rPr>
                <a:t>শাওন</a:t>
              </a:r>
              <a:endParaRPr lang="en-US" sz="2800" dirty="0">
                <a:solidFill>
                  <a:schemeClr val="tx1"/>
                </a:solidFill>
                <a:latin typeface="NikoshBAN" panose="02000000000000000000" pitchFamily="2" charset="0"/>
                <a:cs typeface="NikoshBAN" panose="02000000000000000000" pitchFamily="2" charset="0"/>
              </a:endParaRPr>
            </a:p>
          </p:txBody>
        </p:sp>
      </p:grpSp>
      <p:sp>
        <p:nvSpPr>
          <p:cNvPr id="19" name="Title 1"/>
          <p:cNvSpPr txBox="1">
            <a:spLocks/>
          </p:cNvSpPr>
          <p:nvPr/>
        </p:nvSpPr>
        <p:spPr>
          <a:xfrm>
            <a:off x="7897675" y="5606101"/>
            <a:ext cx="3796342" cy="631066"/>
          </a:xfrm>
          <a:prstGeom prst="rect">
            <a:avLst/>
          </a:prstGeom>
          <a:solidFill>
            <a:srgbClr val="92D050"/>
          </a:solidFill>
          <a:ln w="57150">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pPr algn="ctr"/>
            <a:r>
              <a:rPr lang="en-US" sz="2800" dirty="0" smtClean="0">
                <a:solidFill>
                  <a:schemeClr val="tx1"/>
                </a:solidFill>
                <a:latin typeface="NikoshBAN" panose="02000000000000000000" pitchFamily="2" charset="0"/>
                <a:cs typeface="NikoshBAN" panose="02000000000000000000" pitchFamily="2" charset="0"/>
              </a:rPr>
              <a:t>শ্রাবণ, বঙ্গাব্দের ৪র্থ মাসের নাম</a:t>
            </a:r>
            <a:endParaRPr lang="en-US" sz="2800" dirty="0">
              <a:solidFill>
                <a:schemeClr val="tx1"/>
              </a:solidFill>
              <a:latin typeface="NikoshBAN" panose="02000000000000000000" pitchFamily="2" charset="0"/>
              <a:cs typeface="NikoshBAN" panose="02000000000000000000" pitchFamily="2" charset="0"/>
            </a:endParaRPr>
          </a:p>
        </p:txBody>
      </p:sp>
      <p:pic>
        <p:nvPicPr>
          <p:cNvPr id="20" name="Picture 19"/>
          <p:cNvPicPr>
            <a:picLocks noChangeAspect="1"/>
          </p:cNvPicPr>
          <p:nvPr/>
        </p:nvPicPr>
        <p:blipFill>
          <a:blip r:embed="rId7">
            <a:extLst>
              <a:ext uri="{BEBA8EAE-BF5A-486C-A8C5-ECC9F3942E4B}">
                <a14:imgProps xmlns:a14="http://schemas.microsoft.com/office/drawing/2010/main">
                  <a14:imgLayer r:embed="rId8">
                    <a14:imgEffect>
                      <a14:backgroundRemoval t="0" b="100000" l="0" r="98649"/>
                    </a14:imgEffect>
                  </a14:imgLayer>
                </a14:imgProps>
              </a:ext>
              <a:ext uri="{28A0092B-C50C-407E-A947-70E740481C1C}">
                <a14:useLocalDpi xmlns:a14="http://schemas.microsoft.com/office/drawing/2010/main" val="0"/>
              </a:ext>
            </a:extLst>
          </a:blip>
          <a:stretch>
            <a:fillRect/>
          </a:stretch>
        </p:blipFill>
        <p:spPr>
          <a:xfrm>
            <a:off x="0" y="0"/>
            <a:ext cx="1262130" cy="1084574"/>
          </a:xfrm>
          <a:prstGeom prst="rect">
            <a:avLst/>
          </a:prstGeom>
        </p:spPr>
      </p:pic>
    </p:spTree>
    <p:extLst>
      <p:ext uri="{BB962C8B-B14F-4D97-AF65-F5344CB8AC3E}">
        <p14:creationId xmlns:p14="http://schemas.microsoft.com/office/powerpoint/2010/main" val="2487643613"/>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up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upRigh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9"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strips(upLeft)">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strips(down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strips(upRight)">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strips(downRigh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strips(downLeft)">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9"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strips(upLeft)">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animBg="1"/>
      <p:bldP spid="16"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7040" y="115910"/>
            <a:ext cx="2070278" cy="631066"/>
          </a:xfrm>
          <a:solidFill>
            <a:schemeClr val="bg1">
              <a:lumMod val="95000"/>
            </a:schemeClr>
          </a:solidFill>
          <a:ln w="57150">
            <a:solidFill>
              <a:schemeClr val="tx1"/>
            </a:solidFill>
          </a:ln>
        </p:spPr>
        <p:txBody>
          <a:bodyPr>
            <a:noAutofit/>
          </a:bodyPr>
          <a:lstStyle/>
          <a:p>
            <a:pPr algn="ctr"/>
            <a:r>
              <a:rPr lang="en-US" sz="2800" dirty="0" smtClean="0">
                <a:solidFill>
                  <a:schemeClr val="tx1"/>
                </a:solidFill>
                <a:latin typeface="NikoshBAN" panose="02000000000000000000" pitchFamily="2" charset="0"/>
                <a:cs typeface="NikoshBAN" panose="02000000000000000000" pitchFamily="2" charset="0"/>
              </a:rPr>
              <a:t>শব্দার্থ ও টীকা</a:t>
            </a:r>
            <a:endParaRPr lang="en-US" sz="2800" dirty="0">
              <a:solidFill>
                <a:schemeClr val="tx1"/>
              </a:solidFill>
              <a:latin typeface="NikoshBAN" panose="02000000000000000000" pitchFamily="2" charset="0"/>
              <a:cs typeface="NikoshBAN" panose="02000000000000000000" pitchFamily="2" charset="0"/>
            </a:endParaRPr>
          </a:p>
        </p:txBody>
      </p:sp>
      <p:sp>
        <p:nvSpPr>
          <p:cNvPr id="6" name="Title 1"/>
          <p:cNvSpPr txBox="1">
            <a:spLocks/>
          </p:cNvSpPr>
          <p:nvPr/>
        </p:nvSpPr>
        <p:spPr>
          <a:xfrm>
            <a:off x="5123766" y="1968726"/>
            <a:ext cx="2070278" cy="631066"/>
          </a:xfrm>
          <a:prstGeom prst="rect">
            <a:avLst/>
          </a:prstGeom>
          <a:solidFill>
            <a:srgbClr val="92D050"/>
          </a:solidFill>
          <a:ln w="57150">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pPr algn="ctr"/>
            <a:r>
              <a:rPr lang="en-US" sz="2800" dirty="0" smtClean="0">
                <a:solidFill>
                  <a:schemeClr val="tx1"/>
                </a:solidFill>
                <a:latin typeface="NikoshBAN" panose="02000000000000000000" pitchFamily="2" charset="0"/>
                <a:cs typeface="NikoshBAN" panose="02000000000000000000" pitchFamily="2" charset="0"/>
              </a:rPr>
              <a:t>পায়ের ধুলা</a:t>
            </a:r>
            <a:endParaRPr lang="en-US" sz="2800" dirty="0">
              <a:solidFill>
                <a:schemeClr val="tx1"/>
              </a:solidFill>
              <a:latin typeface="NikoshBAN" panose="02000000000000000000" pitchFamily="2" charset="0"/>
              <a:cs typeface="NikoshBAN" panose="02000000000000000000" pitchFamily="2" charset="0"/>
            </a:endParaRPr>
          </a:p>
        </p:txBody>
      </p:sp>
      <p:sp>
        <p:nvSpPr>
          <p:cNvPr id="10" name="Title 1"/>
          <p:cNvSpPr txBox="1">
            <a:spLocks/>
          </p:cNvSpPr>
          <p:nvPr/>
        </p:nvSpPr>
        <p:spPr>
          <a:xfrm>
            <a:off x="10416982" y="1968726"/>
            <a:ext cx="1277035" cy="631066"/>
          </a:xfrm>
          <a:prstGeom prst="rect">
            <a:avLst/>
          </a:prstGeom>
          <a:solidFill>
            <a:srgbClr val="92D050"/>
          </a:solidFill>
          <a:ln w="57150">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pPr algn="ctr"/>
            <a:r>
              <a:rPr lang="en-US" sz="2800" dirty="0" smtClean="0">
                <a:solidFill>
                  <a:schemeClr val="tx1"/>
                </a:solidFill>
                <a:latin typeface="NikoshBAN" panose="02000000000000000000" pitchFamily="2" charset="0"/>
                <a:cs typeface="NikoshBAN" panose="02000000000000000000" pitchFamily="2" charset="0"/>
              </a:rPr>
              <a:t>গোসল</a:t>
            </a:r>
            <a:endParaRPr lang="en-US" sz="2800" dirty="0">
              <a:solidFill>
                <a:schemeClr val="tx1"/>
              </a:solidFill>
              <a:latin typeface="NikoshBAN" panose="02000000000000000000" pitchFamily="2" charset="0"/>
              <a:cs typeface="NikoshBAN" panose="02000000000000000000" pitchFamily="2" charset="0"/>
            </a:endParaRPr>
          </a:p>
        </p:txBody>
      </p:sp>
      <p:sp>
        <p:nvSpPr>
          <p:cNvPr id="13" name="Title 1"/>
          <p:cNvSpPr txBox="1">
            <a:spLocks/>
          </p:cNvSpPr>
          <p:nvPr/>
        </p:nvSpPr>
        <p:spPr>
          <a:xfrm>
            <a:off x="5123766" y="3949925"/>
            <a:ext cx="2070278" cy="631066"/>
          </a:xfrm>
          <a:prstGeom prst="rect">
            <a:avLst/>
          </a:prstGeom>
          <a:solidFill>
            <a:srgbClr val="92D050"/>
          </a:solidFill>
          <a:ln w="57150">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pPr algn="ctr"/>
            <a:r>
              <a:rPr lang="en-US" sz="2800" dirty="0" smtClean="0">
                <a:solidFill>
                  <a:schemeClr val="tx1"/>
                </a:solidFill>
                <a:latin typeface="NikoshBAN" panose="02000000000000000000" pitchFamily="2" charset="0"/>
                <a:cs typeface="NikoshBAN" panose="02000000000000000000" pitchFamily="2" charset="0"/>
              </a:rPr>
              <a:t>ইস্পাতসম দেহ</a:t>
            </a:r>
            <a:endParaRPr lang="en-US" sz="2800" dirty="0">
              <a:solidFill>
                <a:schemeClr val="tx1"/>
              </a:solidFill>
              <a:latin typeface="NikoshBAN" panose="02000000000000000000" pitchFamily="2" charset="0"/>
              <a:cs typeface="NikoshBAN" panose="02000000000000000000" pitchFamily="2" charset="0"/>
            </a:endParaRPr>
          </a:p>
        </p:txBody>
      </p:sp>
      <p:sp>
        <p:nvSpPr>
          <p:cNvPr id="16" name="Title 1"/>
          <p:cNvSpPr txBox="1">
            <a:spLocks/>
          </p:cNvSpPr>
          <p:nvPr/>
        </p:nvSpPr>
        <p:spPr>
          <a:xfrm>
            <a:off x="10398748" y="3949925"/>
            <a:ext cx="1277035" cy="631066"/>
          </a:xfrm>
          <a:prstGeom prst="rect">
            <a:avLst/>
          </a:prstGeom>
          <a:solidFill>
            <a:srgbClr val="92D050"/>
          </a:solidFill>
          <a:ln w="57150">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pPr algn="ctr"/>
            <a:r>
              <a:rPr lang="en-US" sz="2800" dirty="0" smtClean="0">
                <a:solidFill>
                  <a:schemeClr val="tx1"/>
                </a:solidFill>
                <a:latin typeface="NikoshBAN" panose="02000000000000000000" pitchFamily="2" charset="0"/>
                <a:cs typeface="NikoshBAN" panose="02000000000000000000" pitchFamily="2" charset="0"/>
              </a:rPr>
              <a:t>শোকগীতি</a:t>
            </a:r>
            <a:endParaRPr lang="en-US" sz="2800" dirty="0">
              <a:solidFill>
                <a:schemeClr val="tx1"/>
              </a:solidFill>
              <a:latin typeface="NikoshBAN" panose="02000000000000000000" pitchFamily="2" charset="0"/>
              <a:cs typeface="NikoshBAN" panose="02000000000000000000" pitchFamily="2" charset="0"/>
            </a:endParaRPr>
          </a:p>
        </p:txBody>
      </p:sp>
      <p:grpSp>
        <p:nvGrpSpPr>
          <p:cNvPr id="5" name="Group 4"/>
          <p:cNvGrpSpPr/>
          <p:nvPr/>
        </p:nvGrpSpPr>
        <p:grpSpPr>
          <a:xfrm>
            <a:off x="129863" y="1094706"/>
            <a:ext cx="4920202" cy="1505086"/>
            <a:chOff x="129863" y="1094706"/>
            <a:chExt cx="4920202" cy="1505086"/>
          </a:xfrm>
        </p:grpSpPr>
        <p:sp>
          <p:nvSpPr>
            <p:cNvPr id="4" name="Title 1"/>
            <p:cNvSpPr txBox="1">
              <a:spLocks/>
            </p:cNvSpPr>
            <p:nvPr/>
          </p:nvSpPr>
          <p:spPr>
            <a:xfrm>
              <a:off x="129863" y="1094706"/>
              <a:ext cx="2070278" cy="631066"/>
            </a:xfrm>
            <a:prstGeom prst="rect">
              <a:avLst/>
            </a:prstGeom>
            <a:solidFill>
              <a:schemeClr val="accent2">
                <a:lumMod val="75000"/>
              </a:schemeClr>
            </a:solidFill>
            <a:ln w="57150">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pPr algn="ctr"/>
              <a:r>
                <a:rPr lang="en-US" sz="2800" dirty="0" smtClean="0">
                  <a:solidFill>
                    <a:schemeClr val="tx1"/>
                  </a:solidFill>
                  <a:latin typeface="NikoshBAN" panose="02000000000000000000" pitchFamily="2" charset="0"/>
                  <a:cs typeface="NikoshBAN" panose="02000000000000000000" pitchFamily="2" charset="0"/>
                </a:rPr>
                <a:t>পদ-রজ</a:t>
              </a:r>
              <a:endParaRPr lang="en-US" sz="2800" dirty="0">
                <a:solidFill>
                  <a:schemeClr val="tx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40717"/>
            <a:stretch/>
          </p:blipFill>
          <p:spPr>
            <a:xfrm>
              <a:off x="2324099" y="1158897"/>
              <a:ext cx="2725966" cy="1440895"/>
            </a:xfrm>
            <a:prstGeom prst="rect">
              <a:avLst/>
            </a:prstGeom>
            <a:ln w="88900" cap="sq" cmpd="thickThin">
              <a:solidFill>
                <a:srgbClr val="000000"/>
              </a:solidFill>
              <a:prstDash val="solid"/>
              <a:miter lim="800000"/>
            </a:ln>
            <a:effectLst>
              <a:innerShdw blurRad="76200">
                <a:srgbClr val="000000"/>
              </a:innerShdw>
            </a:effectLst>
          </p:spPr>
        </p:pic>
      </p:grpSp>
      <p:grpSp>
        <p:nvGrpSpPr>
          <p:cNvPr id="8" name="Group 7"/>
          <p:cNvGrpSpPr/>
          <p:nvPr/>
        </p:nvGrpSpPr>
        <p:grpSpPr>
          <a:xfrm>
            <a:off x="5423079" y="1042318"/>
            <a:ext cx="4883576" cy="1557474"/>
            <a:chOff x="5423079" y="1042318"/>
            <a:chExt cx="4883576" cy="1557474"/>
          </a:xfrm>
        </p:grpSpPr>
        <p:sp>
          <p:nvSpPr>
            <p:cNvPr id="7" name="Title 1"/>
            <p:cNvSpPr txBox="1">
              <a:spLocks/>
            </p:cNvSpPr>
            <p:nvPr/>
          </p:nvSpPr>
          <p:spPr>
            <a:xfrm>
              <a:off x="5423079" y="1042318"/>
              <a:ext cx="2070278" cy="631066"/>
            </a:xfrm>
            <a:prstGeom prst="rect">
              <a:avLst/>
            </a:prstGeom>
            <a:solidFill>
              <a:schemeClr val="accent2">
                <a:lumMod val="75000"/>
              </a:schemeClr>
            </a:solidFill>
            <a:ln w="57150">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pPr algn="ctr"/>
              <a:r>
                <a:rPr lang="en-US" sz="2800" dirty="0" smtClean="0">
                  <a:solidFill>
                    <a:schemeClr val="tx1"/>
                  </a:solidFill>
                  <a:latin typeface="NikoshBAN" panose="02000000000000000000" pitchFamily="2" charset="0"/>
                  <a:cs typeface="NikoshBAN" panose="02000000000000000000" pitchFamily="2" charset="0"/>
                </a:rPr>
                <a:t>সিনান্‌</a:t>
              </a:r>
              <a:endParaRPr lang="en-US" sz="2800" dirty="0">
                <a:solidFill>
                  <a:schemeClr val="tx1"/>
                </a:solidFill>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7315" y="1079479"/>
              <a:ext cx="2689340" cy="1520313"/>
            </a:xfrm>
            <a:prstGeom prst="rect">
              <a:avLst/>
            </a:prstGeom>
            <a:ln w="88900" cap="sq" cmpd="thickThin">
              <a:solidFill>
                <a:srgbClr val="000000"/>
              </a:solidFill>
              <a:prstDash val="solid"/>
              <a:miter lim="800000"/>
            </a:ln>
            <a:effectLst>
              <a:innerShdw blurRad="76200">
                <a:srgbClr val="000000"/>
              </a:innerShdw>
            </a:effectLst>
          </p:spPr>
        </p:pic>
      </p:grpSp>
      <p:grpSp>
        <p:nvGrpSpPr>
          <p:cNvPr id="12" name="Group 11"/>
          <p:cNvGrpSpPr/>
          <p:nvPr/>
        </p:nvGrpSpPr>
        <p:grpSpPr>
          <a:xfrm>
            <a:off x="122976" y="3075904"/>
            <a:ext cx="4920202" cy="1505086"/>
            <a:chOff x="129863" y="3075905"/>
            <a:chExt cx="4920202" cy="1505086"/>
          </a:xfrm>
        </p:grpSpPr>
        <p:sp>
          <p:nvSpPr>
            <p:cNvPr id="11" name="Title 1"/>
            <p:cNvSpPr txBox="1">
              <a:spLocks/>
            </p:cNvSpPr>
            <p:nvPr/>
          </p:nvSpPr>
          <p:spPr>
            <a:xfrm>
              <a:off x="129863" y="3075905"/>
              <a:ext cx="2070278" cy="631066"/>
            </a:xfrm>
            <a:prstGeom prst="rect">
              <a:avLst/>
            </a:prstGeom>
            <a:solidFill>
              <a:schemeClr val="accent2">
                <a:lumMod val="75000"/>
              </a:schemeClr>
            </a:solidFill>
            <a:ln w="57150">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pPr algn="ctr"/>
              <a:r>
                <a:rPr lang="en-US" sz="2800" dirty="0" smtClean="0">
                  <a:solidFill>
                    <a:schemeClr val="tx1"/>
                  </a:solidFill>
                  <a:latin typeface="NikoshBAN" panose="02000000000000000000" pitchFamily="2" charset="0"/>
                  <a:cs typeface="NikoshBAN" panose="02000000000000000000" pitchFamily="2" charset="0"/>
                </a:rPr>
                <a:t>পাগাল</a:t>
              </a:r>
              <a:endParaRPr lang="en-US" sz="2800" dirty="0">
                <a:solidFill>
                  <a:schemeClr val="tx1"/>
                </a:solidFill>
                <a:latin typeface="NikoshBAN" panose="02000000000000000000" pitchFamily="2" charset="0"/>
                <a:cs typeface="NikoshBAN" panose="02000000000000000000" pitchFamily="2"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0468" y="3140096"/>
              <a:ext cx="2739597" cy="1440895"/>
            </a:xfrm>
            <a:prstGeom prst="rect">
              <a:avLst/>
            </a:prstGeom>
            <a:ln w="88900" cap="sq" cmpd="thickThin">
              <a:solidFill>
                <a:srgbClr val="000000"/>
              </a:solidFill>
              <a:prstDash val="solid"/>
              <a:miter lim="800000"/>
            </a:ln>
            <a:effectLst>
              <a:innerShdw blurRad="76200">
                <a:srgbClr val="000000"/>
              </a:innerShdw>
            </a:effectLst>
          </p:spPr>
        </p:pic>
      </p:grpSp>
      <p:grpSp>
        <p:nvGrpSpPr>
          <p:cNvPr id="19" name="Group 18"/>
          <p:cNvGrpSpPr/>
          <p:nvPr/>
        </p:nvGrpSpPr>
        <p:grpSpPr>
          <a:xfrm>
            <a:off x="5423079" y="3075905"/>
            <a:ext cx="4908704" cy="1505085"/>
            <a:chOff x="5423079" y="3075905"/>
            <a:chExt cx="4908704" cy="1505085"/>
          </a:xfrm>
        </p:grpSpPr>
        <p:sp>
          <p:nvSpPr>
            <p:cNvPr id="14" name="Title 1"/>
            <p:cNvSpPr txBox="1">
              <a:spLocks/>
            </p:cNvSpPr>
            <p:nvPr/>
          </p:nvSpPr>
          <p:spPr>
            <a:xfrm>
              <a:off x="5423079" y="3075905"/>
              <a:ext cx="2070278" cy="631066"/>
            </a:xfrm>
            <a:prstGeom prst="rect">
              <a:avLst/>
            </a:prstGeom>
            <a:solidFill>
              <a:schemeClr val="accent2">
                <a:lumMod val="75000"/>
              </a:schemeClr>
            </a:solidFill>
            <a:ln w="57150">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pPr algn="ctr"/>
              <a:r>
                <a:rPr lang="en-US" sz="2800" dirty="0" smtClean="0">
                  <a:solidFill>
                    <a:schemeClr val="tx1"/>
                  </a:solidFill>
                  <a:latin typeface="NikoshBAN" panose="02000000000000000000" pitchFamily="2" charset="0"/>
                  <a:cs typeface="NikoshBAN" panose="02000000000000000000" pitchFamily="2" charset="0"/>
                </a:rPr>
                <a:t>জারির গান</a:t>
              </a:r>
              <a:endParaRPr lang="en-US" sz="2800" dirty="0">
                <a:solidFill>
                  <a:schemeClr val="tx1"/>
                </a:solidFill>
                <a:latin typeface="NikoshBAN" panose="02000000000000000000" pitchFamily="2" charset="0"/>
                <a:cs typeface="NikoshBAN" panose="02000000000000000000" pitchFamily="2" charset="0"/>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2186" y="3140095"/>
              <a:ext cx="2739597" cy="1440895"/>
            </a:xfrm>
            <a:prstGeom prst="rect">
              <a:avLst/>
            </a:prstGeom>
            <a:ln w="88900" cap="sq" cmpd="thickThin">
              <a:solidFill>
                <a:srgbClr val="000000"/>
              </a:solidFill>
              <a:prstDash val="solid"/>
              <a:miter lim="800000"/>
            </a:ln>
            <a:effectLst>
              <a:innerShdw blurRad="76200">
                <a:srgbClr val="000000"/>
              </a:innerShdw>
            </a:effectLst>
          </p:spPr>
        </p:pic>
      </p:grpSp>
      <p:pic>
        <p:nvPicPr>
          <p:cNvPr id="15" name="Picture 14"/>
          <p:cNvPicPr>
            <a:picLocks noChangeAspect="1"/>
          </p:cNvPicPr>
          <p:nvPr/>
        </p:nvPicPr>
        <p:blipFill>
          <a:blip r:embed="rId6">
            <a:extLst>
              <a:ext uri="{BEBA8EAE-BF5A-486C-A8C5-ECC9F3942E4B}">
                <a14:imgProps xmlns:a14="http://schemas.microsoft.com/office/drawing/2010/main">
                  <a14:imgLayer r:embed="rId7">
                    <a14:imgEffect>
                      <a14:backgroundRemoval t="0" b="100000" l="0" r="98649"/>
                    </a14:imgEffect>
                  </a14:imgLayer>
                </a14:imgProps>
              </a:ext>
              <a:ext uri="{28A0092B-C50C-407E-A947-70E740481C1C}">
                <a14:useLocalDpi xmlns:a14="http://schemas.microsoft.com/office/drawing/2010/main" val="0"/>
              </a:ext>
            </a:extLst>
          </a:blip>
          <a:stretch>
            <a:fillRect/>
          </a:stretch>
        </p:blipFill>
        <p:spPr>
          <a:xfrm>
            <a:off x="0" y="0"/>
            <a:ext cx="1262130" cy="1084574"/>
          </a:xfrm>
          <a:prstGeom prst="rect">
            <a:avLst/>
          </a:prstGeom>
        </p:spPr>
      </p:pic>
    </p:spTree>
    <p:extLst>
      <p:ext uri="{BB962C8B-B14F-4D97-AF65-F5344CB8AC3E}">
        <p14:creationId xmlns:p14="http://schemas.microsoft.com/office/powerpoint/2010/main" val="246865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5"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5"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5"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heckerboard(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5"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checkerboard(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heckerboard(across)">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7040" y="115910"/>
            <a:ext cx="2070278" cy="631066"/>
          </a:xfrm>
          <a:solidFill>
            <a:schemeClr val="bg1">
              <a:lumMod val="95000"/>
            </a:schemeClr>
          </a:solidFill>
          <a:ln w="57150">
            <a:solidFill>
              <a:schemeClr val="tx1"/>
            </a:solidFill>
          </a:ln>
        </p:spPr>
        <p:txBody>
          <a:bodyPr>
            <a:noAutofit/>
          </a:bodyPr>
          <a:lstStyle/>
          <a:p>
            <a:pPr algn="ctr"/>
            <a:r>
              <a:rPr lang="en-US" sz="2800" dirty="0" smtClean="0">
                <a:solidFill>
                  <a:schemeClr val="tx1"/>
                </a:solidFill>
                <a:latin typeface="NikoshBAN" panose="02000000000000000000" pitchFamily="2" charset="0"/>
                <a:cs typeface="NikoshBAN" panose="02000000000000000000" pitchFamily="2" charset="0"/>
              </a:rPr>
              <a:t>শব্দার্থ ও টীকা</a:t>
            </a:r>
            <a:endParaRPr lang="en-US" sz="2800" dirty="0">
              <a:solidFill>
                <a:schemeClr val="tx1"/>
              </a:solidFill>
              <a:latin typeface="NikoshBAN" panose="02000000000000000000" pitchFamily="2" charset="0"/>
              <a:cs typeface="NikoshBAN" panose="02000000000000000000" pitchFamily="2" charset="0"/>
            </a:endParaRPr>
          </a:p>
        </p:txBody>
      </p:sp>
      <p:sp>
        <p:nvSpPr>
          <p:cNvPr id="6" name="Title 1"/>
          <p:cNvSpPr txBox="1">
            <a:spLocks/>
          </p:cNvSpPr>
          <p:nvPr/>
        </p:nvSpPr>
        <p:spPr>
          <a:xfrm>
            <a:off x="6671804" y="1084574"/>
            <a:ext cx="4816151" cy="1981200"/>
          </a:xfrm>
          <a:prstGeom prst="rect">
            <a:avLst/>
          </a:prstGeom>
          <a:solidFill>
            <a:srgbClr val="92D050"/>
          </a:solidFill>
          <a:ln w="57150">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pPr algn="ctr"/>
            <a:r>
              <a:rPr lang="en-US" sz="2800" dirty="0" err="1" smtClean="0">
                <a:solidFill>
                  <a:schemeClr val="tx1"/>
                </a:solidFill>
                <a:latin typeface="NikoshBAN" panose="02000000000000000000" pitchFamily="2" charset="0"/>
                <a:cs typeface="NikoshBAN" panose="02000000000000000000" pitchFamily="2" charset="0"/>
              </a:rPr>
              <a:t>অর্ধবৃত্তকার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রংধনুকে</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গলার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হিসাবে</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কল্পনা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হয়েছে</a:t>
            </a:r>
            <a:endParaRPr lang="en-US" sz="2800" dirty="0">
              <a:solidFill>
                <a:schemeClr val="tx1"/>
              </a:solidFill>
              <a:latin typeface="NikoshBAN" panose="02000000000000000000" pitchFamily="2" charset="0"/>
              <a:cs typeface="NikoshBAN" panose="02000000000000000000" pitchFamily="2" charset="0"/>
            </a:endParaRPr>
          </a:p>
        </p:txBody>
      </p:sp>
      <p:sp>
        <p:nvSpPr>
          <p:cNvPr id="16" name="Title 1"/>
          <p:cNvSpPr txBox="1">
            <a:spLocks/>
          </p:cNvSpPr>
          <p:nvPr/>
        </p:nvSpPr>
        <p:spPr>
          <a:xfrm>
            <a:off x="6667500" y="3391437"/>
            <a:ext cx="4820455" cy="1970465"/>
          </a:xfrm>
          <a:prstGeom prst="rect">
            <a:avLst/>
          </a:prstGeom>
          <a:solidFill>
            <a:srgbClr val="92D050"/>
          </a:solidFill>
          <a:ln w="57150">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pPr algn="ctr"/>
            <a:r>
              <a:rPr lang="en-US" sz="2800" dirty="0" err="1" smtClean="0">
                <a:solidFill>
                  <a:schemeClr val="tx1"/>
                </a:solidFill>
                <a:latin typeface="NikoshBAN" panose="02000000000000000000" pitchFamily="2" charset="0"/>
                <a:cs typeface="NikoshBAN" panose="02000000000000000000" pitchFamily="2" charset="0"/>
              </a:rPr>
              <a:t>মথুরার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নিকটবর্তী</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হিন্দুদের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তীর্থস্থান</a:t>
            </a:r>
            <a:endParaRPr lang="en-US" sz="2800" dirty="0">
              <a:solidFill>
                <a:schemeClr val="tx1"/>
              </a:solidFill>
              <a:latin typeface="NikoshBAN" panose="02000000000000000000" pitchFamily="2" charset="0"/>
              <a:cs typeface="NikoshBAN" panose="02000000000000000000" pitchFamily="2" charset="0"/>
            </a:endParaRPr>
          </a:p>
        </p:txBody>
      </p:sp>
      <p:grpSp>
        <p:nvGrpSpPr>
          <p:cNvPr id="3" name="Group 2"/>
          <p:cNvGrpSpPr/>
          <p:nvPr/>
        </p:nvGrpSpPr>
        <p:grpSpPr>
          <a:xfrm>
            <a:off x="0" y="1094706"/>
            <a:ext cx="6458218" cy="1960937"/>
            <a:chOff x="0" y="1094706"/>
            <a:chExt cx="6458218" cy="1960937"/>
          </a:xfrm>
        </p:grpSpPr>
        <p:sp>
          <p:nvSpPr>
            <p:cNvPr id="4" name="Title 1"/>
            <p:cNvSpPr txBox="1">
              <a:spLocks/>
            </p:cNvSpPr>
            <p:nvPr/>
          </p:nvSpPr>
          <p:spPr>
            <a:xfrm>
              <a:off x="0" y="1094706"/>
              <a:ext cx="2070278" cy="631066"/>
            </a:xfrm>
            <a:prstGeom prst="rect">
              <a:avLst/>
            </a:prstGeom>
            <a:solidFill>
              <a:schemeClr val="accent2">
                <a:lumMod val="75000"/>
              </a:schemeClr>
            </a:solidFill>
            <a:ln w="57150">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pPr algn="ctr"/>
              <a:r>
                <a:rPr lang="en-US" sz="2800" dirty="0" err="1" smtClean="0">
                  <a:solidFill>
                    <a:schemeClr val="tx1"/>
                  </a:solidFill>
                  <a:latin typeface="NikoshBAN" panose="02000000000000000000" pitchFamily="2" charset="0"/>
                  <a:cs typeface="NikoshBAN" panose="02000000000000000000" pitchFamily="2" charset="0"/>
                </a:rPr>
                <a:t>রামধনুকের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হার</a:t>
              </a:r>
              <a:endParaRPr lang="en-US" sz="2800" dirty="0">
                <a:solidFill>
                  <a:schemeClr val="tx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247900" y="1094706"/>
              <a:ext cx="4210318" cy="1960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7" name="Group 6"/>
          <p:cNvGrpSpPr/>
          <p:nvPr/>
        </p:nvGrpSpPr>
        <p:grpSpPr>
          <a:xfrm>
            <a:off x="0" y="3391438"/>
            <a:ext cx="6458218" cy="1970465"/>
            <a:chOff x="0" y="3391438"/>
            <a:chExt cx="6458218" cy="1970465"/>
          </a:xfrm>
        </p:grpSpPr>
        <p:sp>
          <p:nvSpPr>
            <p:cNvPr id="11" name="Title 1"/>
            <p:cNvSpPr txBox="1">
              <a:spLocks/>
            </p:cNvSpPr>
            <p:nvPr/>
          </p:nvSpPr>
          <p:spPr>
            <a:xfrm>
              <a:off x="0" y="3391438"/>
              <a:ext cx="2070278" cy="631066"/>
            </a:xfrm>
            <a:prstGeom prst="rect">
              <a:avLst/>
            </a:prstGeom>
            <a:solidFill>
              <a:schemeClr val="accent2">
                <a:lumMod val="75000"/>
              </a:schemeClr>
            </a:solidFill>
            <a:ln w="57150">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pPr algn="ctr"/>
              <a:r>
                <a:rPr lang="en-US" sz="2800" dirty="0" err="1" smtClean="0">
                  <a:solidFill>
                    <a:schemeClr val="tx1"/>
                  </a:solidFill>
                  <a:latin typeface="NikoshBAN" panose="02000000000000000000" pitchFamily="2" charset="0"/>
                  <a:cs typeface="NikoshBAN" panose="02000000000000000000" pitchFamily="2" charset="0"/>
                </a:rPr>
                <a:t>বৃন্দাবন</a:t>
              </a:r>
              <a:endParaRPr lang="en-US" sz="2800" dirty="0">
                <a:solidFill>
                  <a:schemeClr val="tx1"/>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279560" y="3391438"/>
              <a:ext cx="4178658" cy="1970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backgroundRemoval t="0" b="100000" l="0" r="98649"/>
                    </a14:imgEffect>
                  </a14:imgLayer>
                </a14:imgProps>
              </a:ext>
              <a:ext uri="{28A0092B-C50C-407E-A947-70E740481C1C}">
                <a14:useLocalDpi xmlns:a14="http://schemas.microsoft.com/office/drawing/2010/main" val="0"/>
              </a:ext>
            </a:extLst>
          </a:blip>
          <a:stretch>
            <a:fillRect/>
          </a:stretch>
        </p:blipFill>
        <p:spPr>
          <a:xfrm>
            <a:off x="29435" y="0"/>
            <a:ext cx="1078148" cy="953037"/>
          </a:xfrm>
          <a:prstGeom prst="rect">
            <a:avLst/>
          </a:prstGeom>
        </p:spPr>
      </p:pic>
    </p:spTree>
    <p:extLst>
      <p:ext uri="{BB962C8B-B14F-4D97-AF65-F5344CB8AC3E}">
        <p14:creationId xmlns:p14="http://schemas.microsoft.com/office/powerpoint/2010/main" val="3242747110"/>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out)">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out)">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Main Event</Template>
  <TotalTime>949</TotalTime>
  <Words>1075</Words>
  <Application>Microsoft Office PowerPoint</Application>
  <PresentationFormat>Widescreen</PresentationFormat>
  <Paragraphs>134</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Impact</vt:lpstr>
      <vt:lpstr>NikoshBAN</vt:lpstr>
      <vt:lpstr>Times New Roman</vt:lpstr>
      <vt:lpstr>Vrinda</vt:lpstr>
      <vt:lpstr>Main Event</vt:lpstr>
      <vt:lpstr>স্বাগতম</vt:lpstr>
      <vt:lpstr>PowerPoint Presentation</vt:lpstr>
      <vt:lpstr>PowerPoint Presentation</vt:lpstr>
      <vt:lpstr>PowerPoint Presentation</vt:lpstr>
      <vt:lpstr>PowerPoint Presentation</vt:lpstr>
      <vt:lpstr>PowerPoint Presentation</vt:lpstr>
      <vt:lpstr>শব্দার্থ ও টীকা</vt:lpstr>
      <vt:lpstr>শব্দার্থ ও টীকা</vt:lpstr>
      <vt:lpstr>শব্দার্থ ও টীকা</vt:lpstr>
      <vt:lpstr>শব্দার্থ ও টীকা</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Microsoft account</dc:creator>
  <cp:lastModifiedBy>Microsoft account</cp:lastModifiedBy>
  <cp:revision>77</cp:revision>
  <dcterms:created xsi:type="dcterms:W3CDTF">2020-07-18T01:27:48Z</dcterms:created>
  <dcterms:modified xsi:type="dcterms:W3CDTF">2020-07-31T02:12:36Z</dcterms:modified>
</cp:coreProperties>
</file>