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77" r:id="rId3"/>
    <p:sldId id="287" r:id="rId4"/>
    <p:sldId id="260" r:id="rId5"/>
    <p:sldId id="261" r:id="rId6"/>
    <p:sldId id="262" r:id="rId7"/>
    <p:sldId id="279" r:id="rId8"/>
    <p:sldId id="263" r:id="rId9"/>
    <p:sldId id="266" r:id="rId10"/>
    <p:sldId id="286" r:id="rId11"/>
    <p:sldId id="282" r:id="rId12"/>
    <p:sldId id="283" r:id="rId13"/>
    <p:sldId id="269" r:id="rId14"/>
    <p:sldId id="285" r:id="rId15"/>
    <p:sldId id="288" r:id="rId16"/>
    <p:sldId id="273" r:id="rId17"/>
    <p:sldId id="274" r:id="rId18"/>
    <p:sldId id="275" r:id="rId19"/>
    <p:sldId id="276" r:id="rId20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2" d="100"/>
          <a:sy n="62" d="100"/>
        </p:scale>
        <p:origin x="312" y="48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18" y="4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59A9F-9343-4351-8019-5DC7F327C0DA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685800"/>
            <a:ext cx="5645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715C8-1183-483F-BC7E-9382CA72A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6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715C8-1183-483F-BC7E-9382CA72AD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8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87822" indent="0" algn="ctr">
              <a:buNone/>
              <a:defRPr/>
            </a:lvl2pPr>
            <a:lvl3pPr marL="1175644" indent="0" algn="ctr">
              <a:buNone/>
              <a:defRPr/>
            </a:lvl3pPr>
            <a:lvl4pPr marL="1763466" indent="0" algn="ctr">
              <a:buNone/>
              <a:defRPr/>
            </a:lvl4pPr>
            <a:lvl5pPr marL="2351288" indent="0" algn="ctr">
              <a:buNone/>
              <a:defRPr/>
            </a:lvl5pPr>
            <a:lvl6pPr marL="2939110" indent="0" algn="ctr">
              <a:buNone/>
              <a:defRPr/>
            </a:lvl6pPr>
            <a:lvl7pPr marL="3526932" indent="0" algn="ctr">
              <a:buNone/>
              <a:defRPr/>
            </a:lvl7pPr>
            <a:lvl8pPr marL="4114754" indent="0" algn="ctr">
              <a:buNone/>
              <a:defRPr/>
            </a:lvl8pPr>
            <a:lvl9pPr marL="47025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CFC8-9CD4-4C19-81BA-690372E95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F7594-D8B9-4F15-A6BE-8A62CA031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52C79-93A3-4CF9-A87A-C097C281C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987A-061E-426B-9774-CF50BB758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/>
            </a:lvl1pPr>
            <a:lvl2pPr marL="587822" indent="0">
              <a:buNone/>
              <a:defRPr sz="2300"/>
            </a:lvl2pPr>
            <a:lvl3pPr marL="1175644" indent="0">
              <a:buNone/>
              <a:defRPr sz="2100"/>
            </a:lvl3pPr>
            <a:lvl4pPr marL="1763466" indent="0">
              <a:buNone/>
              <a:defRPr sz="1800"/>
            </a:lvl4pPr>
            <a:lvl5pPr marL="2351288" indent="0">
              <a:buNone/>
              <a:defRPr sz="1800"/>
            </a:lvl5pPr>
            <a:lvl6pPr marL="2939110" indent="0">
              <a:buNone/>
              <a:defRPr sz="1800"/>
            </a:lvl6pPr>
            <a:lvl7pPr marL="3526932" indent="0">
              <a:buNone/>
              <a:defRPr sz="1800"/>
            </a:lvl7pPr>
            <a:lvl8pPr marL="4114754" indent="0">
              <a:buNone/>
              <a:defRPr sz="1800"/>
            </a:lvl8pPr>
            <a:lvl9pPr marL="4702576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01393-F925-45E5-837D-BAA0B0CEA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457F1-D3FF-4233-AC18-9FD965D3E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8F50A-53EF-4141-9970-012CD50CB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A2BE3-7AA4-4945-AD39-F2BDCC9D8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4CEE9-4415-4B78-B2CD-9EF331E60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B380E-6AE8-4FEB-85A4-42EDE9B2F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2BE14-9311-4734-B815-B8ABF298C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1813560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7077922"/>
            <a:ext cx="40538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ct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7D69478B-BC25-40BA-8DFE-1C2FB6AD9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5pPr>
      <a:lvl6pPr marL="3233021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6pPr>
      <a:lvl7pPr marL="3820843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7pPr>
      <a:lvl8pPr marL="4408665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8pPr>
      <a:lvl9pPr marL="4996487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w3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143000"/>
            <a:ext cx="9448800" cy="42787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2407920" y="5867400"/>
            <a:ext cx="10363200" cy="14729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1" y="1905000"/>
            <a:ext cx="8180444" cy="2286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১বর্গ ইঞ্চি   =   ৬.৪৫ বর্গসেন্টিমিটার(প্রায়)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বর্গফুট    =   ৯২৯ বর্গসেন্টিমিটার(প্রায়)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বর্গগজ    =   ০.৮৪ বর্গমিটার(প্রায়)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1" y="4343400"/>
            <a:ext cx="8180443" cy="2286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১বর্গ সেন্টিমিটার   =   ০.১৫৫  বর্গইঞ্চি(প্রায়)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বর্গমিটার    =   ১০।৭৬ বর্গফুট(প্রায়)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হেক্টর     =   ২.৪৭ একর(প্রায়)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990600"/>
            <a:ext cx="8180445" cy="707886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ক্ষেত্রফল পরিমাপে মেট্রিক ও ব্রিটিশ পদ্ধতির সম্পর্ক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533400"/>
            <a:ext cx="2438401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C:\Users\Roney\Desktop\UPLOAD CONTENT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3657600" cy="3545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5334000"/>
            <a:ext cx="8305799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আয়তকার ফুলের বাগানের  দৈর্ঘ-৬০মিঃ এবং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প্রস্থ-৩০মিঃ হলে ক্ষেত্রফল  নির্নয় কর।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                        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00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524000"/>
            <a:ext cx="5181600" cy="3048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495800" y="457200"/>
            <a:ext cx="32004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876800"/>
            <a:ext cx="10591800" cy="1938992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cs typeface="NikoshBAN" panose="02000000000000000000" pitchFamily="2" charset="0"/>
              </a:rPr>
              <a:t>পাড়সহ একটি পুকুরের  দৈর্ঘ্য ৮০ মিটার ও প্রস্থ ৫০ মিটার।</a:t>
            </a:r>
          </a:p>
          <a:p>
            <a:pPr algn="ctr"/>
            <a:r>
              <a:rPr lang="bn-BD" sz="4000" dirty="0" smtClean="0">
                <a:cs typeface="NikoshBAN" panose="02000000000000000000" pitchFamily="2" charset="0"/>
              </a:rPr>
              <a:t>যদি পুকুরের প্রত্যেক পাড়ের বিস্তার ৪ মিটার হয়, তবে</a:t>
            </a:r>
          </a:p>
          <a:p>
            <a:pPr algn="ctr"/>
            <a:r>
              <a:rPr lang="bn-BD" sz="4000" dirty="0" smtClean="0">
                <a:cs typeface="NikoshBAN" panose="02000000000000000000" pitchFamily="2" charset="0"/>
              </a:rPr>
              <a:t>পুকুরের পরিসীমা এবং পুকুর পাড়ের ক্ষেত্রফল কত ? </a:t>
            </a:r>
            <a:endParaRPr lang="en-US" sz="4000" dirty="0"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0" y="228600"/>
            <a:ext cx="28194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90600" y="1371600"/>
            <a:ext cx="10668000" cy="83820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algn="l"/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AvqZvKvi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evMv‡bi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ˆ`N©¨ 60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wgUvi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,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cÖ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¯’ 40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wgUvi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|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wfZ‡ii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Pviw`‡K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2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wgUvi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চওড়া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iv¯Ív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|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রাস্তাটির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1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743200"/>
            <a:ext cx="62484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95400" y="6553200"/>
            <a:ext cx="4343400" cy="457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L)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iv¯Ívi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ÿÎdj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|</a:t>
            </a:r>
            <a:endParaRPr lang="en-US" sz="3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381000"/>
            <a:ext cx="3200400" cy="685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2057400" y="6400800"/>
            <a:ext cx="7772400" cy="479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600" dirty="0" smtClean="0">
                <a:latin typeface="SutonnyMJ" pitchFamily="2" charset="0"/>
                <a:cs typeface="SutonnyMJ" pitchFamily="2" charset="0"/>
              </a:rPr>
            </a:br>
            <a:r>
              <a:rPr lang="en-US" sz="3600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3600" dirty="0">
                <a:latin typeface="SutonnyMJ" pitchFamily="2" charset="0"/>
                <a:cs typeface="SutonnyMJ" pitchFamily="2" charset="0"/>
              </a:rPr>
            </a:b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K¨v¤úvm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GjvKv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KZ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n±i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?</a:t>
            </a:r>
            <a:br>
              <a:rPr lang="en-US" sz="3600" dirty="0">
                <a:latin typeface="SutonnyMJ" pitchFamily="2" charset="0"/>
                <a:cs typeface="SutonnyMJ" pitchFamily="2" charset="0"/>
              </a:rPr>
            </a:br>
            <a:r>
              <a:rPr lang="en-US" sz="3600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3600" dirty="0">
                <a:latin typeface="SutonnyMJ" pitchFamily="2" charset="0"/>
                <a:cs typeface="SutonnyMJ" pitchFamily="2" charset="0"/>
              </a:rPr>
            </a:br>
            <a:r>
              <a:rPr lang="en-US" sz="3600" dirty="0">
                <a:latin typeface="SutonnyMJ" pitchFamily="2" charset="0"/>
                <a:cs typeface="SutonnyMJ" pitchFamily="2" charset="0"/>
              </a:rPr>
              <a:t> </a:t>
            </a:r>
            <a:br>
              <a:rPr lang="en-US" sz="3600" dirty="0">
                <a:latin typeface="SutonnyMJ" pitchFamily="2" charset="0"/>
                <a:cs typeface="SutonnyMJ" pitchFamily="2" charset="0"/>
              </a:rPr>
            </a:b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image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352800"/>
            <a:ext cx="4648200" cy="2602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1219200"/>
            <a:ext cx="11277600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AvqZKvi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¯‹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K¨v¤úv‡mi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‡¶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Îdj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10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ˆ`N©¨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‡¯’I 4 ¸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Y|K¨v¤úv‡m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Aew¯’Z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AwW‡Uvwiqv‡gi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ˆ`N©¨ 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¯’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D”PZv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µ‡g 40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wgUvi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, 35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wgUvi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10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wgUvi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qv‡ji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cyiZ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¡  15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m.wg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828800" y="67450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L) ¯‹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K¨v¤úv‡mi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mxgvbv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cÖvPx‡ii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ˆ`N©¨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wgUv‡i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600" dirty="0"/>
          </a:p>
        </p:txBody>
      </p:sp>
      <p:pic>
        <p:nvPicPr>
          <p:cNvPr id="7" name="Picture 6" descr="2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048000"/>
            <a:ext cx="5867400" cy="31274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6477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M)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AwW‡Uvwiqv‡gi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qv‡ji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AvqZb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600" dirty="0"/>
          </a:p>
        </p:txBody>
      </p:sp>
      <p:pic>
        <p:nvPicPr>
          <p:cNvPr id="9" name="Picture 8" descr="2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048000"/>
            <a:ext cx="5867400" cy="317950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  <p:bldP spid="6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2209800"/>
            <a:ext cx="11049000" cy="132343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খেলার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মাঠের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১০০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প্রস্থ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৮৫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এবং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মাঠের 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বাহিরের চারদিকে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২মিঃচওড়া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রাস্তা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আছে।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4572000"/>
            <a:ext cx="7315200" cy="182880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১। খেলার মাঠের পরিসীমা কত?</a:t>
            </a:r>
          </a:p>
          <a:p>
            <a:r>
              <a:rPr lang="bn-BD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২। খেলার মাঠের ক্ষেত্রফল কত?</a:t>
            </a:r>
          </a:p>
          <a:p>
            <a:r>
              <a:rPr lang="bn-BD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৩। রাস্তার ক্ষেত্রফল কত?</a:t>
            </a:r>
            <a:endParaRPr lang="en-US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7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43400" y="609600"/>
            <a:ext cx="20574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57400"/>
            <a:ext cx="3466929" cy="24165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7628" y="5105400"/>
            <a:ext cx="775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ক্ষেত্রফল পরিমাপ 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7628" y="5943600"/>
            <a:ext cx="7975260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স্কেল দ্বারা তোমার গণিত বইয়ের ক্ষেত্রফল নির্ণয়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4080" y="1827966"/>
            <a:ext cx="7772400" cy="457283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52600" y="1752600"/>
            <a:ext cx="8686800" cy="2895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bn-IN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১। আয়তকার ক্ষেত্রের ক্ষেত্রফল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(ক) দৈর্ঘ্য+প্রস্থ  (খ) দৈর্ঘ্য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প্রস্থ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–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প্রস্থ </a:t>
            </a:r>
          </a:p>
          <a:p>
            <a:pPr marL="0" indent="0">
              <a:buFont typeface="Wingdings 2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২।ক্ষেত্রফলের একক কী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(ক)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গজ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মিটার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(গ)  বর্গ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গজ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ঘন মিটার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Font typeface="Wingdings 2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৩।মিটার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=? </a:t>
            </a:r>
          </a:p>
          <a:p>
            <a:pPr marL="0" indent="0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দ্বিগুণ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(খ) বর্গ মিটার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ঘন মিটার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পূর্ণ মিটার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।</a:t>
            </a: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5220771"/>
            <a:ext cx="8915400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আয়তক্ষেত্রের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ক্ষেত্রে-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(i)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ক্ষেত্রফল=(দৈর্ঘ্য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প্রস্থ) বর্গ একক।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(ii)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ক্ষেত্রফল =(দৈর্ঘ্য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প্রস্থ) একক।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পরিসীমা=২(দৈর্ঘ্য+প্রস্থ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একক।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কোনটি সঠিক? 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i,ii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6720" y="790812"/>
            <a:ext cx="279654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62400" y="2286000"/>
            <a:ext cx="16764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          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43500" y="3112770"/>
            <a:ext cx="17526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                       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267200" y="4014906"/>
            <a:ext cx="17526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                       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400800" y="5791200"/>
            <a:ext cx="17526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                               </a:t>
            </a:r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3400" y="304800"/>
            <a:ext cx="32004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ndexsm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447800"/>
            <a:ext cx="4419600" cy="30457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76400" y="4800600"/>
            <a:ext cx="9104267" cy="2286000"/>
          </a:xfrm>
          <a:prstGeom prst="rect">
            <a:avLst/>
          </a:prstGeom>
          <a:noFill/>
          <a:ln w="19050">
            <a:noFill/>
          </a:ln>
        </p:spPr>
        <p:txBody>
          <a:bodyPr>
            <a:prstTxWarp prst="textPlain">
              <a:avLst/>
            </a:prstTxWarp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স্কেল দিয়ে তোমার বাসার একটি দরজা ও একটি জানালার দৈর্ঘ্য ও</a:t>
            </a:r>
          </a:p>
          <a:p>
            <a:pPr marL="0" indent="0" algn="ctr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প্রস্থ পরিমাপ করে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ক্ষেত্রফল নির্ণয় কর ।</a:t>
            </a:r>
          </a:p>
          <a:p>
            <a:pPr marL="0" indent="0" algn="ctr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দৈর্ঘ্য ও প্রস্থ মেপে একটি ইটের ছয়টি তলের ক্ষেত্রফল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নির্ণয়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কর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tl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5257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838200"/>
            <a:ext cx="9748977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659880" y="1772920"/>
            <a:ext cx="426720" cy="5510848"/>
            <a:chOff x="2832" y="864"/>
            <a:chExt cx="192" cy="3063"/>
          </a:xfrm>
        </p:grpSpPr>
        <p:cxnSp>
          <p:nvCxnSpPr>
            <p:cNvPr id="3" name="Straight Connector 8"/>
            <p:cNvCxnSpPr>
              <a:cxnSpLocks noChangeShapeType="1"/>
            </p:cNvCxnSpPr>
            <p:nvPr/>
          </p:nvCxnSpPr>
          <p:spPr bwMode="auto">
            <a:xfrm>
              <a:off x="2928" y="864"/>
              <a:ext cx="0" cy="2967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" name="Straight Connector 8"/>
            <p:cNvCxnSpPr>
              <a:cxnSpLocks noChangeShapeType="1"/>
            </p:cNvCxnSpPr>
            <p:nvPr/>
          </p:nvCxnSpPr>
          <p:spPr bwMode="auto">
            <a:xfrm>
              <a:off x="2832" y="960"/>
              <a:ext cx="0" cy="2967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" name="Straight Connector 8"/>
            <p:cNvCxnSpPr>
              <a:cxnSpLocks noChangeShapeType="1"/>
            </p:cNvCxnSpPr>
            <p:nvPr/>
          </p:nvCxnSpPr>
          <p:spPr bwMode="auto">
            <a:xfrm>
              <a:off x="3024" y="864"/>
              <a:ext cx="0" cy="2967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" name="Flowchart: Alternate Process 5"/>
          <p:cNvSpPr/>
          <p:nvPr/>
        </p:nvSpPr>
        <p:spPr>
          <a:xfrm>
            <a:off x="5247210" y="593408"/>
            <a:ext cx="2057400" cy="806768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2971800"/>
            <a:ext cx="3681674" cy="383187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পরিমাপ</a:t>
            </a:r>
            <a:endParaRPr lang="bn-IN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22" t="22401" r="35435" b="14204"/>
          <a:stretch/>
        </p:blipFill>
        <p:spPr bwMode="auto">
          <a:xfrm>
            <a:off x="8660737" y="1400176"/>
            <a:ext cx="1905000" cy="2225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" y="4038600"/>
            <a:ext cx="6004560" cy="3073367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রাহাতুজ্জামান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পাটোয়ারী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1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দোল্লাই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নোয়াবপুর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চান্দিনা,কুমিল্লা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মোবাইল-01712382140</a:t>
            </a:r>
          </a:p>
          <a:p>
            <a:pPr algn="ctr">
              <a:defRPr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-roneydnghs@gmail.com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2438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Frame 12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514600"/>
            <a:ext cx="4267200" cy="2503343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4" descr="2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514600"/>
            <a:ext cx="4363101" cy="2379873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Round Single Corner Rectangle 4"/>
          <p:cNvSpPr/>
          <p:nvPr/>
        </p:nvSpPr>
        <p:spPr>
          <a:xfrm>
            <a:off x="2514600" y="5791200"/>
            <a:ext cx="8001000" cy="64770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endParaRPr lang="en-US" sz="28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8382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1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00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38400"/>
            <a:ext cx="4267201" cy="225447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Picture 6" descr="2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438400"/>
            <a:ext cx="4511040" cy="2292131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Round Single Corner Rectangle 4"/>
          <p:cNvSpPr/>
          <p:nvPr/>
        </p:nvSpPr>
        <p:spPr>
          <a:xfrm>
            <a:off x="2590800" y="5257800"/>
            <a:ext cx="8001000" cy="64770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endParaRPr lang="en-US" sz="28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8382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11500" r="1878" b="36333"/>
          <a:stretch/>
        </p:blipFill>
        <p:spPr>
          <a:xfrm>
            <a:off x="1911899" y="1066800"/>
            <a:ext cx="7819292" cy="4644390"/>
          </a:xfrm>
          <a:prstGeom prst="rect">
            <a:avLst/>
          </a:prstGeom>
          <a:ln w="12700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8" r="7181" b="41648"/>
          <a:stretch/>
        </p:blipFill>
        <p:spPr>
          <a:xfrm>
            <a:off x="1828800" y="2437912"/>
            <a:ext cx="7819292" cy="90297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889761" y="1072913"/>
            <a:ext cx="7743091" cy="1352062"/>
            <a:chOff x="715109" y="1535918"/>
            <a:chExt cx="7743091" cy="1352062"/>
          </a:xfrm>
        </p:grpSpPr>
        <p:sp>
          <p:nvSpPr>
            <p:cNvPr id="7" name="Flowchart: Data 6"/>
            <p:cNvSpPr/>
            <p:nvPr/>
          </p:nvSpPr>
          <p:spPr>
            <a:xfrm>
              <a:off x="715109" y="1535918"/>
              <a:ext cx="7209692" cy="1352062"/>
            </a:xfrm>
            <a:prstGeom prst="flowChartInputOutpu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6477000" y="1535918"/>
              <a:ext cx="1981200" cy="1352062"/>
            </a:xfrm>
            <a:prstGeom prst="triangle">
              <a:avLst>
                <a:gd name="adj" fmla="val 72773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1219200" y="1535918"/>
              <a:ext cx="1219199" cy="1352062"/>
            </a:xfrm>
            <a:prstGeom prst="triangle">
              <a:avLst>
                <a:gd name="adj" fmla="val 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768096" y="1535918"/>
              <a:ext cx="1060704" cy="1352062"/>
            </a:xfrm>
            <a:prstGeom prst="triangle">
              <a:avLst>
                <a:gd name="adj" fmla="val 42816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057400" y="5105400"/>
            <a:ext cx="7162800" cy="227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bn-BD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800600" y="838200"/>
            <a:ext cx="2514600" cy="1012686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/>
          <a:p>
            <a:pPr algn="ctr"/>
            <a:r>
              <a:rPr lang="en-US" sz="51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416314"/>
            <a:ext cx="449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424535"/>
            <a:ext cx="990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ক্ষেত্রফল পরিমাপ কী তা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ক্ষেত্রফল পরিমাপের এককগুলো উল্লেখ করতে পারবে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ক্ষেত্রফল পরিমাপের বিভিন্ন পদ্ধতি ব্যাখ্যা করতে পারবে।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ct 4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978110"/>
              </p:ext>
            </p:extLst>
          </p:nvPr>
        </p:nvGraphicFramePr>
        <p:xfrm>
          <a:off x="5029200" y="2590800"/>
          <a:ext cx="1721556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9200" y="2590800"/>
                        <a:ext cx="1721556" cy="145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981200" y="4648200"/>
            <a:ext cx="7696200" cy="193899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বর্গক্ষেত্র অথবা আয়তক্ষেত্রের ক্ষেত্রফল পরিমাপ করার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জন্য ক্ষেত্রটির দৈর্ঘ্য ও প্রস্থের মান জানা প্রয়োজন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505450" y="4243030"/>
            <a:ext cx="44005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05450" y="1423630"/>
            <a:ext cx="44005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62600" y="1447800"/>
            <a:ext cx="4313873" cy="27952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857750" y="1423630"/>
            <a:ext cx="9525" cy="281940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829800" y="1423630"/>
            <a:ext cx="30480" cy="29138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41645" y="1423630"/>
            <a:ext cx="0" cy="2819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011680" y="1423630"/>
            <a:ext cx="2865120" cy="1524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96440" y="1423630"/>
            <a:ext cx="15240" cy="281940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81200" y="4227791"/>
            <a:ext cx="2895600" cy="15239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011680" y="1438870"/>
            <a:ext cx="2865120" cy="2804160"/>
          </a:xfrm>
          <a:prstGeom prst="rect">
            <a:avLst/>
          </a:prstGeom>
          <a:solidFill>
            <a:srgbClr val="FEDEF5"/>
          </a:solidFill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7800" y="5739825"/>
            <a:ext cx="89916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বর্গক্ষেত্রের ক্ষেত্রফল = দৈর্ঘ্য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NikoshBAN" pitchFamily="2" charset="0"/>
              </a:rPr>
              <a:t>× প্রস্থ (দৈর্ঘ্য=প্রস্থ)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4036" y="624896"/>
            <a:ext cx="41910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আয়তক্ষেত্র</a:t>
            </a:r>
            <a:endParaRPr lang="en-US" sz="360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1680" y="624899"/>
            <a:ext cx="2855595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বর্গক্ষেত্র</a:t>
            </a:r>
            <a:endParaRPr lang="en-US" sz="360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39951" y="1423630"/>
            <a:ext cx="1608578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 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5000" y="6592669"/>
            <a:ext cx="789432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আয়তক্ষেত্রের ক্ষেত্রফল = দৈর্ঘ্য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NikoshBAN" pitchFamily="2" charset="0"/>
              </a:rPr>
              <a:t>× প্রস্থ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90421" y="2642830"/>
            <a:ext cx="1608578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বর্গমিটার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16480" y="1944290"/>
            <a:ext cx="2103120" cy="1993940"/>
          </a:xfrm>
          <a:prstGeom prst="rect">
            <a:avLst/>
          </a:prstGeom>
          <a:solidFill>
            <a:srgbClr val="00B0F0"/>
          </a:solidFill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785393" y="2571720"/>
            <a:ext cx="1244251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বর্গফুট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42707" y="2205930"/>
            <a:ext cx="1529622" cy="1427500"/>
          </a:xfrm>
          <a:prstGeom prst="rect">
            <a:avLst/>
          </a:prstGeom>
          <a:solidFill>
            <a:srgbClr val="66FF33"/>
          </a:solidFill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12309" y="2669500"/>
            <a:ext cx="15905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বর্গসেঃমিঃ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1247" y="2571720"/>
            <a:ext cx="1250663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৩৫বর্গগজ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60302" y="1438870"/>
            <a:ext cx="718466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5416887" y="2540943"/>
            <a:ext cx="814647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887101" y="2664052"/>
            <a:ext cx="1608578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 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4419600"/>
            <a:ext cx="937260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 সীমারেখা দ্বারা আবদ্ধ স্থান হলো ক্ষেত্র এবং এই ক্ষেত্রের</a:t>
            </a:r>
          </a:p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পরিমাপকে ক্ষেত্রফল বা কালি বলে।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Frame 36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1898904" y="1657625"/>
            <a:ext cx="4422648" cy="2895600"/>
          </a:xfrm>
          <a:prstGeom prst="parallelogram">
            <a:avLst>
              <a:gd name="adj" fmla="val 30526"/>
            </a:avLst>
          </a:prstGeom>
          <a:solidFill>
            <a:srgbClr val="CC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6337554" y="1653815"/>
            <a:ext cx="3486150" cy="2899410"/>
          </a:xfrm>
          <a:prstGeom prst="triangl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51504" y="1657625"/>
            <a:ext cx="0" cy="2895600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2304" y="3937970"/>
            <a:ext cx="70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ভূমি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6011" y="3195020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4064" y="741447"/>
            <a:ext cx="3531212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সামান্তরিকক্ষেত্র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755978"/>
            <a:ext cx="3531212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ত্রিভুজক্ষেত্র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5512" y="4876800"/>
            <a:ext cx="806048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সামান্তরিকক্ষেত্রের ক্ষেত্রফল = ভূমি </a:t>
            </a:r>
            <a:r>
              <a:rPr lang="bn-BD" sz="3600" dirty="0" smtClean="0">
                <a:latin typeface="Times New Roman"/>
                <a:cs typeface="NikoshBAN" pitchFamily="2" charset="0"/>
              </a:rPr>
              <a:t>× উচ্চতা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45512" y="5715000"/>
                <a:ext cx="8060488" cy="95263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ত্রিভুজক্ষেত্রের ক্ষেত্রফল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6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latin typeface="Times New Roman"/>
                    <a:cs typeface="NikoshBAN" pitchFamily="2" charset="0"/>
                  </a:rPr>
                  <a:t>× ভূমি × উচ্চতা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512" y="5715000"/>
                <a:ext cx="8060488" cy="952633"/>
              </a:xfrm>
              <a:prstGeom prst="rect">
                <a:avLst/>
              </a:prstGeom>
              <a:blipFill rotWithShape="0">
                <a:blip r:embed="rId3"/>
                <a:stretch>
                  <a:fillRect b="-1089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845512" y="6806625"/>
            <a:ext cx="905108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ত্রিভুজক্ষেত্রের ক্ষেত্রফল=সামান্তরিকক্ষেত্রের ক্ষেত্রফলের অর্ধেক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48438 -0.0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438 -0.00139 L -0.00104 0.002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640</Words>
  <Application>Microsoft Office PowerPoint</Application>
  <PresentationFormat>Custom</PresentationFormat>
  <Paragraphs>103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NikoshBAN</vt:lpstr>
      <vt:lpstr>SutonnyMJ</vt:lpstr>
      <vt:lpstr>Times New Roman</vt:lpstr>
      <vt:lpstr>Wingdings 2</vt:lpstr>
      <vt:lpstr>Default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১। GKwU AvqZvKvi  evMv‡bi ˆ`N©¨ 60 wgUvi , cÖ¯’ 40 wgUvi | Gi wfZ‡ii Pviw`‡K  2 wgUvi চওড়া GKwU iv¯Ív Av‡Q | রাস্তাটির  ক্ষেত্রফল নির্ণয় কর 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ABCNCC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ABCNCC</dc:creator>
  <cp:lastModifiedBy>NAYEM NIHAD NCC</cp:lastModifiedBy>
  <cp:revision>241</cp:revision>
  <dcterms:created xsi:type="dcterms:W3CDTF">2015-09-15T18:29:05Z</dcterms:created>
  <dcterms:modified xsi:type="dcterms:W3CDTF">2020-07-31T03:46:57Z</dcterms:modified>
</cp:coreProperties>
</file>