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86" r:id="rId4"/>
    <p:sldId id="257" r:id="rId5"/>
    <p:sldId id="272" r:id="rId6"/>
    <p:sldId id="260" r:id="rId7"/>
    <p:sldId id="282" r:id="rId8"/>
    <p:sldId id="288" r:id="rId9"/>
    <p:sldId id="270" r:id="rId10"/>
    <p:sldId id="281" r:id="rId11"/>
    <p:sldId id="280" r:id="rId12"/>
    <p:sldId id="290" r:id="rId13"/>
    <p:sldId id="289" r:id="rId14"/>
    <p:sldId id="284" r:id="rId15"/>
    <p:sldId id="277" r:id="rId16"/>
    <p:sldId id="261" r:id="rId17"/>
    <p:sldId id="262" r:id="rId18"/>
    <p:sldId id="291" r:id="rId19"/>
    <p:sldId id="263" r:id="rId20"/>
    <p:sldId id="264" r:id="rId21"/>
    <p:sldId id="265" r:id="rId22"/>
    <p:sldId id="266" r:id="rId23"/>
  </p:sldIdLst>
  <p:sldSz cx="12801600" cy="7772400"/>
  <p:notesSz cx="6858000" cy="9144000"/>
  <p:defaultTextStyle>
    <a:defPPr>
      <a:defRPr lang="en-US"/>
    </a:defPPr>
    <a:lvl1pPr marL="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1pPr>
    <a:lvl2pPr marL="49377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2pPr>
    <a:lvl3pPr marL="98755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3pPr>
    <a:lvl4pPr marL="148132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4pPr>
    <a:lvl5pPr marL="1975104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5pPr>
    <a:lvl6pPr marL="2468880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6pPr>
    <a:lvl7pPr marL="2962656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7pPr>
    <a:lvl8pPr marL="3456432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8pPr>
    <a:lvl9pPr marL="3950208" algn="l" defTabSz="987552" rtl="0" eaLnBrk="1" latinLnBrk="0" hangingPunct="1">
      <a:defRPr sz="194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312" y="48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1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1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21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3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3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25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6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1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0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57561-41E7-48AD-885A-48384748C456}" type="datetimeFigureOut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E3EF-7D7B-4292-862B-A22B47D82B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bn.quora.com/prakrtika-sampada-kake-bale-o-ki-k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64"/>
          <a:stretch/>
        </p:blipFill>
        <p:spPr>
          <a:xfrm>
            <a:off x="1439554" y="1157869"/>
            <a:ext cx="8145725" cy="40104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0899" y="5205485"/>
            <a:ext cx="10363200" cy="14729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9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7898" y="1012925"/>
            <a:ext cx="159691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687" y="2360848"/>
            <a:ext cx="4872670" cy="30368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1" y="2372933"/>
            <a:ext cx="5285397" cy="3133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2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7898" y="1012925"/>
            <a:ext cx="159691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নদ-নদীর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6" y="2210724"/>
            <a:ext cx="5087604" cy="315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013" y="2250387"/>
            <a:ext cx="5044838" cy="316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7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23499" y="1065496"/>
            <a:ext cx="10668000" cy="5730877"/>
            <a:chOff x="923499" y="1065496"/>
            <a:chExt cx="10668000" cy="5730877"/>
          </a:xfrm>
        </p:grpSpPr>
        <p:sp>
          <p:nvSpPr>
            <p:cNvPr id="2" name="Rectangle 1"/>
            <p:cNvSpPr/>
            <p:nvPr/>
          </p:nvSpPr>
          <p:spPr>
            <a:xfrm>
              <a:off x="923499" y="1065496"/>
              <a:ext cx="1050422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মৎস্য সম্পদ কি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 সমস্থ জ্বলজ উদ্ভিদ ও প্রাণী অর্থনৈতিক ভাবে গুরুত্বপূর্ণ তাকে মৎস্য সম্পদ বলে।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964442" y="2272058"/>
              <a:ext cx="10627057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প্রানিজ আমিষের প্রধান উৎস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উঃ মাছ। বাংলাদেশে কয়টি সরকারী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মৎস্য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প্রজনন কেন্দ্র হ্যাচারী ও খামার আছে? উঃ ৮৬টি।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 স্বাদু পানিতে মাছের প্রজাতির সংখ্যা কত?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উঃ ২৭০। বর্তমানে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সমুদ্র উপকুল থেকে পাওয়া যায় মোট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মৎস্য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উৎপাদনের শতকরা কত ভাগ?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উঃ ২৭ ভাগ।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চিংড়ি চাষ কর আইন কবে প্রণীত হয়?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উঃ ১৯৯২ সালে।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4193" y="890096"/>
            <a:ext cx="2238113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304" y="4020234"/>
            <a:ext cx="4449170" cy="244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346" y="4027768"/>
            <a:ext cx="4650048" cy="2475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19283" y="2024376"/>
            <a:ext cx="104769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কি? যে সমস্থ জ্বলজ উদ্ভিদ ও প্রাণী অর্থনৈতিক ভাবে গুরুত্বপূর্ণ তাকে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 বলে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যেমন: চিংড়ি,সাপ,ব্যাং,কচ্ছপ,কুমির ইত্যাদি। মাছ/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অবদান: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মৎস্য সম্পদের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অবদানকে ৫ ভাগে ভাগ করা হয়। যেমন: ১. আমিষের উৎস ৬৩% ২.বৈদেশিক মুদ্রা অর্জন ৫.৭১ ভাগ ৩.বিকল্প কর্মসংস্থানের সৃষ্টি ৪.বাড়তি আয়ের উৎস। ৫. পরিত্যাক্ত ...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9336" y="780913"/>
            <a:ext cx="21707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6"/>
          <a:stretch/>
        </p:blipFill>
        <p:spPr>
          <a:xfrm>
            <a:off x="6575803" y="4282004"/>
            <a:ext cx="3964818" cy="2343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1"/>
          <a:stretch/>
        </p:blipFill>
        <p:spPr>
          <a:xfrm>
            <a:off x="1696873" y="4333414"/>
            <a:ext cx="4080681" cy="2277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332932" y="1915197"/>
            <a:ext cx="10122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(</a:t>
            </a:r>
            <a:r>
              <a:rPr lang="en-US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Mineral Resources) 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ভূতাত্ত্বিক দিক থেকে বাংলাদেশের ভূভাগের বেশিরভাগই বঙ্গীয় অববাহিকার (</a:t>
            </a:r>
            <a:r>
              <a:rPr lang="en-US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Bengal Basin) 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অন্তর্গত। ... ভিন্ন ভিন্ন বৈশিষ্ট্যের ভূতাত্ত্বিক পরিবেশে সঞ্চিত বাংলাদেশের গুরুত্বপূর্ণ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সম্পদসমূহ হচ্ছেঃ প্রাকৃতিক গ্যাস, কয়লা, চুনাপাথর, কঠিন শিলা, নুড়িপাথর, গন্ডশিলা (</a:t>
            </a:r>
            <a:r>
              <a:rPr lang="en-US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Boulder), 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কাচবালি, নির্মাণকার্যে ব্যবহূত বালু, চীনামাটি, 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2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958" y="2171005"/>
            <a:ext cx="4779358" cy="28581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09" y="2234537"/>
            <a:ext cx="4674920" cy="2753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801915" y="1108459"/>
            <a:ext cx="2170787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খনিজ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63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915" y="2053988"/>
            <a:ext cx="4712638" cy="3031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79" y="2157597"/>
            <a:ext cx="5263494" cy="28799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794915" y="1072718"/>
            <a:ext cx="3168869" cy="52322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/>
              <a:t>বনজ সম্পদ</a:t>
            </a:r>
            <a:endParaRPr lang="bn-BD" dirty="0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8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551" y="2479273"/>
            <a:ext cx="4667534" cy="2749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824" y="2345902"/>
            <a:ext cx="5363570" cy="298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Straight Connector 11"/>
          <p:cNvCxnSpPr/>
          <p:nvPr/>
        </p:nvCxnSpPr>
        <p:spPr>
          <a:xfrm>
            <a:off x="6074979" y="376795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>
            <a:off x="11792303" y="2792920"/>
            <a:ext cx="2089555" cy="7095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94913" y="1256770"/>
            <a:ext cx="2538484" cy="707886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প্রাণিজ সম্পদ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37395" y="1541144"/>
            <a:ext cx="10640707" cy="5497745"/>
            <a:chOff x="1237395" y="1541144"/>
            <a:chExt cx="10640707" cy="5497745"/>
          </a:xfrm>
        </p:grpSpPr>
        <p:sp>
          <p:nvSpPr>
            <p:cNvPr id="2" name="Rectangle 1"/>
            <p:cNvSpPr/>
            <p:nvPr/>
          </p:nvSpPr>
          <p:spPr>
            <a:xfrm>
              <a:off x="1237395" y="3007016"/>
              <a:ext cx="9480647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প্রশ্ন: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সম্পদ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থেকে আমরা কী পাই?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উত্তর: খাদ্য, বস্ত্র, বাসস্থান ও শক্তি পেয়ে থাকি।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প্রশ্ন: চারটি মানবসৃষ্ট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নাম লেখো।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উত্তর: চারটি মানবসৃষ্ট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হলো কাগজ, প্লাস্টিক, কাচ ও বিদ্যুত্।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প্রশ্ন: তিনটি অনবায়নযোগ্য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নাম লেখো।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উত্তর: তেল, গ্যাস ও কয়লা।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প্রশ্ন: তিনটি নবায়নযোগ্য </a:t>
              </a:r>
              <a:r>
                <a:rPr lang="as-IN" sz="3200" b="1" dirty="0">
                  <a:solidFill>
                    <a:srgbClr val="5F6368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সম্পদের</a:t>
              </a:r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 নাম লেখো।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উত্তর: নবায়নযোগ্য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332932" y="1541144"/>
              <a:ext cx="1054517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প্রশ্ন-৭ : আমরা কেন প্রাকৃতিক সম্পদের ওপর নির্ভরশীল? </a:t>
              </a:r>
              <a:endParaRPr lang="en-US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as-IN" sz="3200" dirty="0">
                  <a:solidFill>
                    <a:srgbClr val="4D515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উত্তর : শক্তি উৎপাদন এবং নতুন কিছু তৈরি করার জন্য আমরা প্রাকৃতিক সম্পদের ওপর নির্ভরশীল।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1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1522" y="5100768"/>
            <a:ext cx="85162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ও তার ব্যবহারের একটি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কর।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352" y="3783725"/>
            <a:ext cx="8150772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43621" y="637736"/>
            <a:ext cx="20574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109" y="1965961"/>
            <a:ext cx="4037079" cy="28139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00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5074339" y="709414"/>
            <a:ext cx="2057400" cy="80676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r>
              <a:rPr lang="en-US" sz="4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305" y="3840708"/>
            <a:ext cx="6004560" cy="3073367"/>
          </a:xfrm>
          <a:prstGeom prst="rect">
            <a:avLst/>
          </a:prstGeom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7" y="1903897"/>
            <a:ext cx="2036929" cy="2100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710" y="1549157"/>
            <a:ext cx="1660501" cy="2119433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81750" y="3162300"/>
            <a:ext cx="6038850" cy="378565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বিশ্বপরিচয়</a:t>
            </a: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1065" y="4742809"/>
            <a:ext cx="7837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১।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মোট ভুমির কত ভাগ বনভুমি রয়েছে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আমাদের মৎস্য সম্পদকে কয় ভাগে ভাগ করা হয়েছে ?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আমাদের দক্ষিণে কোন সাগর অবস্তিত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346" y="1798320"/>
            <a:ext cx="4664111" cy="2611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221480" y="620829"/>
            <a:ext cx="2796540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48200" y="762000"/>
            <a:ext cx="32004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ndexs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05001"/>
            <a:ext cx="4419600" cy="30457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4984" y="5171948"/>
            <a:ext cx="11477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 রক্ষায় কি কি পদক্ষেপ নেয়া যেতে পারে বলে তুমি মনে কর।</a:t>
            </a:r>
          </a:p>
        </p:txBody>
      </p:sp>
    </p:spTree>
    <p:extLst>
      <p:ext uri="{BB962C8B-B14F-4D97-AF65-F5344CB8AC3E}">
        <p14:creationId xmlns:p14="http://schemas.microsoft.com/office/powerpoint/2010/main" val="54482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08" y="967499"/>
            <a:ext cx="9188995" cy="5017044"/>
          </a:xfrm>
          <a:prstGeom prst="rect">
            <a:avLst/>
          </a:prstGeom>
        </p:spPr>
      </p:pic>
      <p:pic>
        <p:nvPicPr>
          <p:cNvPr id="4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5715000"/>
            <a:ext cx="670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93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851" y="2067636"/>
            <a:ext cx="4551294" cy="27704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32" y="2081284"/>
            <a:ext cx="4870104" cy="2770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ound Single Corner Rectangle 4"/>
          <p:cNvSpPr/>
          <p:nvPr/>
        </p:nvSpPr>
        <p:spPr>
          <a:xfrm>
            <a:off x="2676326" y="5726145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036093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7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930" y="2483017"/>
            <a:ext cx="4729979" cy="26963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72" y="2464654"/>
            <a:ext cx="4779958" cy="2687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2628331" y="5716136"/>
            <a:ext cx="8001000" cy="6477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1295401"/>
            <a:ext cx="579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35223" y="5323796"/>
            <a:ext cx="6415314" cy="14157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প্রাকৃতিক সম্পদ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07" y="985481"/>
            <a:ext cx="9130352" cy="4303026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3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V="1">
            <a:off x="10530115" y="3386911"/>
            <a:ext cx="3933371" cy="39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শিখনফল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1186" y="960195"/>
            <a:ext cx="550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</a:rPr>
              <a:t>শিখনফল</a:t>
            </a:r>
            <a:endParaRPr lang="bn-BD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1" y="2068286"/>
            <a:ext cx="95939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শিক্ষাথীরা-------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বাংলাদেশের প্রাকৃতিক সম্পদসমুহের নাম বলতে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নদ-নদীর উপকারিতা বর্ণনা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মৎস্য সম্পদের শ্রেণি বিভাগ উল্লেখ করতে পারবে।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৪।খনিজ সম্পদের নামগুলো ব্যাখ্যা করতে পারবে।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0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28" y="3535516"/>
            <a:ext cx="4858602" cy="2956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4438499" y="780914"/>
            <a:ext cx="26324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09" y="3568319"/>
            <a:ext cx="4913194" cy="292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128216" y="1855043"/>
            <a:ext cx="102449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 কাকে বলে</a:t>
            </a:r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solidFill>
                <a:srgbClr val="4D515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: প্রকৃতিতে পাওয়া যে সকল সম্পদ মানুষ তার চাহিদা পূরণের জন্য ব্যবহার করে থাকে তাই প্রাকৃতিক সম্পদ।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009" y="4061807"/>
            <a:ext cx="4269760" cy="246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155" y="4028343"/>
            <a:ext cx="4533364" cy="2597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11454" y="890095"/>
            <a:ext cx="2632452" cy="707886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as-IN" sz="40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2932" y="1893964"/>
            <a:ext cx="9876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কী? প্রকৃতির যা কিছু আমাদের কাজে লাগে তা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যেমন- মাটি, পানি, বায়ু, উদ্ভিদ ও প্রাণী । আরো কিছু রয়েছে মাটি ও সাগরের তলদেশে , যেমন- </a:t>
            </a:r>
            <a:r>
              <a:rPr lang="as-IN" sz="36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as-IN" sz="36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গ্যাস, 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3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0017" y="4541124"/>
            <a:ext cx="10617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u="sng" dirty="0">
                <a:solidFill>
                  <a:srgbClr val="660099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প্রাকৃতিক সম্পদ কাকে বলে ও কী কী?</a:t>
            </a:r>
            <a:endParaRPr lang="en-US" sz="2800" u="sng" dirty="0">
              <a:solidFill>
                <a:srgbClr val="660099"/>
              </a:solidFill>
              <a:latin typeface="NikoshBAN" panose="02000000000000000000" pitchFamily="2" charset="0"/>
              <a:cs typeface="NikoshBAN" panose="02000000000000000000" pitchFamily="2" charset="0"/>
              <a:hlinkClick r:id="rId2"/>
            </a:endParaRPr>
          </a:p>
          <a:p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হ'ল </a:t>
            </a:r>
            <a:r>
              <a:rPr lang="as-IN" sz="2800" b="1" dirty="0">
                <a:solidFill>
                  <a:srgbClr val="5F6368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as-IN" sz="2800" dirty="0">
                <a:solidFill>
                  <a:srgbClr val="4D515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যা মানবজাতির ক্রিয়া ছাড়াই বিদ্যমান। এটিতে চৌম্বকীয়, মহাকর্ষীয়, বৈদ্যুতিক এবং ফোর্স ইত্যাদির মতো সমস্ত মূল্যবান বৈশিষ্ট্য অন্তর্ভুক্ত রয়েছে পৃথিবীতে এর মধ্যে সূর্যালোক, বায়ুমণ্ডল, জল, জমি (সমস্ত খনিজ অন্তর্ভুক্ত)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1" y="990600"/>
            <a:ext cx="243840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2" descr="C:\Users\Roney\Desktop\UPLOAD CONTENT\downloa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424" y="1550682"/>
            <a:ext cx="3156045" cy="305914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5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275</Words>
  <Application>Microsoft Office PowerPoint</Application>
  <PresentationFormat>Custom</PresentationFormat>
  <Paragraphs>73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NAYEM NIHAD NCC</cp:lastModifiedBy>
  <cp:revision>84</cp:revision>
  <dcterms:created xsi:type="dcterms:W3CDTF">2015-02-07T13:08:14Z</dcterms:created>
  <dcterms:modified xsi:type="dcterms:W3CDTF">2020-07-31T09:30:55Z</dcterms:modified>
</cp:coreProperties>
</file>