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5" r:id="rId7"/>
    <p:sldId id="263" r:id="rId8"/>
    <p:sldId id="265" r:id="rId9"/>
    <p:sldId id="278" r:id="rId10"/>
    <p:sldId id="277" r:id="rId11"/>
    <p:sldId id="276" r:id="rId12"/>
    <p:sldId id="266" r:id="rId13"/>
    <p:sldId id="269" r:id="rId14"/>
    <p:sldId id="271" r:id="rId15"/>
    <p:sldId id="273" r:id="rId16"/>
    <p:sldId id="274" r:id="rId17"/>
  </p:sldIdLst>
  <p:sldSz cx="12801600" cy="7772400"/>
  <p:notesSz cx="6858000" cy="9144000"/>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21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272011"/>
            <a:ext cx="9601200" cy="2705947"/>
          </a:xfrm>
        </p:spPr>
        <p:txBody>
          <a:bodyPr anchor="b"/>
          <a:lstStyle>
            <a:lvl1pPr algn="ctr">
              <a:defRPr sz="6300"/>
            </a:lvl1pPr>
          </a:lstStyle>
          <a:p>
            <a:r>
              <a:rPr lang="en-US" smtClean="0"/>
              <a:t>Click to edit Master title style</a:t>
            </a:r>
            <a:endParaRPr lang="en-US" dirty="0"/>
          </a:p>
        </p:txBody>
      </p:sp>
      <p:sp>
        <p:nvSpPr>
          <p:cNvPr id="3" name="Subtitle 2"/>
          <p:cNvSpPr>
            <a:spLocks noGrp="1"/>
          </p:cNvSpPr>
          <p:nvPr>
            <p:ph type="subTitle" idx="1"/>
          </p:nvPr>
        </p:nvSpPr>
        <p:spPr>
          <a:xfrm>
            <a:off x="1600200" y="4082310"/>
            <a:ext cx="9601200" cy="1876530"/>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0508D3-8E33-4921-9A56-8BFB79C9477C}"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37670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0508D3-8E33-4921-9A56-8BFB79C9477C}"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122261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413808"/>
            <a:ext cx="2760345"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0" y="413808"/>
            <a:ext cx="8121015"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0508D3-8E33-4921-9A56-8BFB79C9477C}"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35309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0508D3-8E33-4921-9A56-8BFB79C9477C}"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150318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p:spPr>
        <p:txBody>
          <a:bodyPr anchor="b"/>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873443" y="5201392"/>
            <a:ext cx="11041380" cy="170021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508D3-8E33-4921-9A56-8BFB79C9477C}"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368874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069042"/>
            <a:ext cx="54406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069042"/>
            <a:ext cx="54406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0508D3-8E33-4921-9A56-8BFB79C9477C}"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208809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413809"/>
            <a:ext cx="1104138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8" y="1905318"/>
            <a:ext cx="5415676" cy="93376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881778" y="2839085"/>
            <a:ext cx="5415676"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0" y="1905318"/>
            <a:ext cx="5442347" cy="93376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6480810" y="2839085"/>
            <a:ext cx="5442347"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0508D3-8E33-4921-9A56-8BFB79C9477C}"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153648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0508D3-8E33-4921-9A56-8BFB79C9477C}"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241094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508D3-8E33-4921-9A56-8BFB79C9477C}"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182870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p:spPr>
        <p:txBody>
          <a:bodyPr anchor="b"/>
          <a:lstStyle>
            <a:lvl1pPr>
              <a:defRPr sz="3360"/>
            </a:lvl1pPr>
          </a:lstStyle>
          <a:p>
            <a:r>
              <a:rPr lang="en-US" smtClean="0"/>
              <a:t>Click to edit Master title style</a:t>
            </a:r>
            <a:endParaRPr lang="en-US" dirty="0"/>
          </a:p>
        </p:txBody>
      </p:sp>
      <p:sp>
        <p:nvSpPr>
          <p:cNvPr id="3" name="Content Placeholder 2"/>
          <p:cNvSpPr>
            <a:spLocks noGrp="1"/>
          </p:cNvSpPr>
          <p:nvPr>
            <p:ph idx="1"/>
          </p:nvPr>
        </p:nvSpPr>
        <p:spPr>
          <a:xfrm>
            <a:off x="5442347" y="1119082"/>
            <a:ext cx="6480810" cy="5523442"/>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331720"/>
            <a:ext cx="4128849" cy="4319800"/>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508D3-8E33-4921-9A56-8BFB79C9477C}"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26497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p:spPr>
        <p:txBody>
          <a:bodyPr anchor="b"/>
          <a:lstStyle>
            <a:lvl1pPr>
              <a:defRPr sz="3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331720"/>
            <a:ext cx="4128849" cy="4319800"/>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508D3-8E33-4921-9A56-8BFB79C9477C}"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4D287-8577-456E-B2FA-69654654FADB}" type="slidenum">
              <a:rPr lang="en-US" smtClean="0"/>
              <a:t>‹#›</a:t>
            </a:fld>
            <a:endParaRPr lang="en-US"/>
          </a:p>
        </p:txBody>
      </p:sp>
    </p:spTree>
    <p:extLst>
      <p:ext uri="{BB962C8B-B14F-4D97-AF65-F5344CB8AC3E}">
        <p14:creationId xmlns:p14="http://schemas.microsoft.com/office/powerpoint/2010/main" val="19643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413809"/>
            <a:ext cx="1104138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069042"/>
            <a:ext cx="1104138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7203864"/>
            <a:ext cx="2880360" cy="413808"/>
          </a:xfrm>
          <a:prstGeom prst="rect">
            <a:avLst/>
          </a:prstGeom>
        </p:spPr>
        <p:txBody>
          <a:bodyPr vert="horz" lIns="91440" tIns="45720" rIns="91440" bIns="45720" rtlCol="0" anchor="ctr"/>
          <a:lstStyle>
            <a:lvl1pPr algn="l">
              <a:defRPr sz="1260">
                <a:solidFill>
                  <a:schemeClr val="tx1">
                    <a:tint val="75000"/>
                  </a:schemeClr>
                </a:solidFill>
              </a:defRPr>
            </a:lvl1pPr>
          </a:lstStyle>
          <a:p>
            <a:fld id="{B60508D3-8E33-4921-9A56-8BFB79C9477C}" type="datetimeFigureOut">
              <a:rPr lang="en-US" smtClean="0"/>
              <a:t>7/31/2020</a:t>
            </a:fld>
            <a:endParaRPr lang="en-US"/>
          </a:p>
        </p:txBody>
      </p:sp>
      <p:sp>
        <p:nvSpPr>
          <p:cNvPr id="5" name="Footer Placeholder 4"/>
          <p:cNvSpPr>
            <a:spLocks noGrp="1"/>
          </p:cNvSpPr>
          <p:nvPr>
            <p:ph type="ftr" sz="quarter" idx="3"/>
          </p:nvPr>
        </p:nvSpPr>
        <p:spPr>
          <a:xfrm>
            <a:off x="4240530" y="7203864"/>
            <a:ext cx="4320540" cy="413808"/>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7203864"/>
            <a:ext cx="2880360" cy="413808"/>
          </a:xfrm>
          <a:prstGeom prst="rect">
            <a:avLst/>
          </a:prstGeom>
        </p:spPr>
        <p:txBody>
          <a:bodyPr vert="horz" lIns="91440" tIns="45720" rIns="91440" bIns="45720" rtlCol="0" anchor="ctr"/>
          <a:lstStyle>
            <a:lvl1pPr algn="r">
              <a:defRPr sz="1260">
                <a:solidFill>
                  <a:schemeClr val="tx1">
                    <a:tint val="75000"/>
                  </a:schemeClr>
                </a:solidFill>
              </a:defRPr>
            </a:lvl1pPr>
          </a:lstStyle>
          <a:p>
            <a:fld id="{F604D287-8577-456E-B2FA-69654654FADB}" type="slidenum">
              <a:rPr lang="en-US" smtClean="0"/>
              <a:t>‹#›</a:t>
            </a:fld>
            <a:endParaRPr lang="en-US"/>
          </a:p>
        </p:txBody>
      </p:sp>
    </p:spTree>
    <p:extLst>
      <p:ext uri="{BB962C8B-B14F-4D97-AF65-F5344CB8AC3E}">
        <p14:creationId xmlns:p14="http://schemas.microsoft.com/office/powerpoint/2010/main" val="4222754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n.wikipedia.org/wiki/%E0%A6%AD%E0%A6%BE%E0%A6%B0%E0%A6%A4%E0%A7%87%E0%A6%B0_%E0%A6%AA%E0%A6%B0%E0%A6%BF%E0%A6%AC%E0%A6%B9%E0%A6%A8_%E0%A6%AC%E0%A7%8D%E0%A6%AF%E0%A6%AC%E0%A6%B8%E0%A7%8D%E0%A6%A5%E0%A6%BE#%E0%A6%97%E0%A6%A3_%E0%A6%AA%E0%A6%B0%E0%A6%BF%E0%A6%AC%E0%A6%B9%E0%A6%A8_%E0%A6%AC%E0%A7%8D%E0%A6%AF%E0%A6%AC%E0%A6%B8%E0%A7%8D%E0%A6%A5%E0%A6%BE" TargetMode="External"/><Relationship Id="rId2" Type="http://schemas.openxmlformats.org/officeDocument/2006/relationships/hyperlink" Target="https://bn.wikipedia.org/wiki/%E0%A6%AD%E0%A6%BE%E0%A6%B0%E0%A6%A4%E0%A7%87%E0%A6%B0_%E0%A6%AA%E0%A6%B0%E0%A6%BF%E0%A6%AC%E0%A6%B9%E0%A6%A8_%E0%A6%AC%E0%A7%8D%E0%A6%AF%E0%A6%AC%E0%A6%B8%E0%A7%8D%E0%A6%A5%E0%A6%BE#%E0%A6%B8%E0%A7%8D%E0%A6%A5%E0%A6%BE%E0%A6%A8%E0%A7%80%E0%A6%AF%E0%A6%BC_%E0%A6%AA%E0%A6%B0%E0%A6%BF%E0%A6%AC%E0%A6%B9%E0%A6%A3_%E0%A6%AC%E0%A7%8D%E0%A6%AF%E0%A6%AC%E0%A6%B8%E0%A7%8D%E0%A6%A5%E0%A6%BE"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bn.wikipedia.org/wiki/%E0%A6%AD%E0%A6%BE%E0%A6%B0%E0%A6%A4%E0%A7%87%E0%A6%B0_%E0%A6%AA%E0%A6%B0%E0%A6%BF%E0%A6%AC%E0%A6%B9%E0%A6%A8_%E0%A6%AC%E0%A7%8D%E0%A6%AF%E0%A6%AC%E0%A6%B8%E0%A7%8D%E0%A6%A5%E0%A6%BE#%E0%A6%B0%E0%A7%87%E0%A6%B2_2" TargetMode="External"/><Relationship Id="rId4" Type="http://schemas.openxmlformats.org/officeDocument/2006/relationships/hyperlink" Target="https://bn.wikipedia.org/wiki/%E0%A6%AD%E0%A6%BE%E0%A6%B0%E0%A6%A4%E0%A7%87%E0%A6%B0_%E0%A6%AA%E0%A6%B0%E0%A6%BF%E0%A6%AC%E0%A6%B9%E0%A6%A8_%E0%A6%AC%E0%A7%8D%E0%A6%AF%E0%A6%AC%E0%A6%B8%E0%A7%8D%E0%A6%A5%E0%A6%BE#%E0%A6%A6%E0%A7%82%E0%A6%B0%E0%A6%AA%E0%A6%BE%E0%A6%B2%E0%A7%8D%E0%A6%B2%E0%A6%BE%E0%A6%B0_%E0%A6%AA%E0%A6%B0%E0%A6%BF%E0%A6%AC%E0%A6%B9%E0%A6%A8_%E0%A6%AC%E0%A7%8D%E0%A6%AF%E0%A6%AC%E0%A6%B8%E0%A7%8D%E0%A6%A5%E0%A6%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74071" y="917017"/>
            <a:ext cx="9424557" cy="4777225"/>
          </a:xfrm>
          <a:prstGeom prst="rect">
            <a:avLst/>
          </a:prstGeom>
          <a:ln>
            <a:noFill/>
          </a:ln>
          <a:effectLst>
            <a:softEdge rad="112500"/>
          </a:effectLst>
        </p:spPr>
      </p:pic>
      <p:sp>
        <p:nvSpPr>
          <p:cNvPr id="4" name="Frame 3"/>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
        <p:nvSpPr>
          <p:cNvPr id="5" name="TextBox 4"/>
          <p:cNvSpPr txBox="1"/>
          <p:nvPr/>
        </p:nvSpPr>
        <p:spPr>
          <a:xfrm>
            <a:off x="1566091" y="5838372"/>
            <a:ext cx="10363200" cy="147292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ctr"/>
            <a:r>
              <a:rPr lang="en-US" sz="8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মাল্টিমিডিয়া</a:t>
            </a:r>
            <a:r>
              <a:rPr lang="en-US"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ক্লাসে</a:t>
            </a:r>
            <a:r>
              <a:rPr lang="en-US"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8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2131764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627" y="783287"/>
            <a:ext cx="7893508" cy="707886"/>
          </a:xfrm>
          <a:prstGeom prst="rect">
            <a:avLst/>
          </a:prstGeom>
        </p:spPr>
        <p:txBody>
          <a:bodyPr wrap="none">
            <a:spAutoFit/>
          </a:bodyPr>
          <a:lstStyle/>
          <a:p>
            <a:r>
              <a:rPr lang="bn-BD" sz="4000" dirty="0">
                <a:latin typeface="NikoshBAN" panose="02000000000000000000" pitchFamily="2" charset="0"/>
                <a:cs typeface="NikoshBAN" panose="02000000000000000000" pitchFamily="2" charset="0"/>
              </a:rPr>
              <a:t>বাংলাদেশের যোগাযোগ ও পরিবহণ ব্যবস্থার ধরন </a:t>
            </a:r>
            <a:endParaRPr lang="en-AU" sz="4000" dirty="0">
              <a:latin typeface="NikoshBAN" panose="02000000000000000000" pitchFamily="2" charset="0"/>
              <a:cs typeface="NikoshBAN" panose="02000000000000000000" pitchFamily="2" charset="0"/>
            </a:endParaRPr>
          </a:p>
        </p:txBody>
      </p:sp>
      <p:sp>
        <p:nvSpPr>
          <p:cNvPr id="4" name="Rectangle 3"/>
          <p:cNvSpPr/>
          <p:nvPr/>
        </p:nvSpPr>
        <p:spPr>
          <a:xfrm>
            <a:off x="1146629" y="1907517"/>
            <a:ext cx="9797143" cy="4401205"/>
          </a:xfrm>
          <a:prstGeom prst="rect">
            <a:avLst/>
          </a:prstGeom>
        </p:spPr>
        <p:txBody>
          <a:bodyPr wrap="square">
            <a:spAutoFit/>
          </a:bodyPr>
          <a:lstStyle/>
          <a:p>
            <a:r>
              <a:rPr lang="as-IN" sz="4000" dirty="0">
                <a:solidFill>
                  <a:srgbClr val="4D5156"/>
                </a:solidFill>
                <a:latin typeface="NikoshBAN" panose="02000000000000000000" pitchFamily="2" charset="0"/>
                <a:cs typeface="NikoshBAN" panose="02000000000000000000" pitchFamily="2" charset="0"/>
              </a:rPr>
              <a:t>স্থলপথ—-&gt; </a:t>
            </a:r>
            <a:r>
              <a:rPr lang="as-IN" sz="4000" b="1" dirty="0">
                <a:solidFill>
                  <a:srgbClr val="5F6368"/>
                </a:solidFill>
                <a:latin typeface="NikoshBAN" panose="02000000000000000000" pitchFamily="2" charset="0"/>
                <a:cs typeface="NikoshBAN" panose="02000000000000000000" pitchFamily="2" charset="0"/>
              </a:rPr>
              <a:t>সড়কপথ</a:t>
            </a:r>
            <a:r>
              <a:rPr lang="as-IN" sz="4000" dirty="0">
                <a:solidFill>
                  <a:srgbClr val="4D5156"/>
                </a:solidFill>
                <a:latin typeface="NikoshBAN" panose="02000000000000000000" pitchFamily="2" charset="0"/>
                <a:cs typeface="NikoshBAN" panose="02000000000000000000" pitchFamily="2" charset="0"/>
              </a:rPr>
              <a:t> রেলপথ জলপথ—-&gt; নৌপথ সমুদ্রপথ </a:t>
            </a:r>
            <a:r>
              <a:rPr lang="as-IN" sz="4000" b="1" dirty="0">
                <a:solidFill>
                  <a:srgbClr val="5F6368"/>
                </a:solidFill>
                <a:latin typeface="NikoshBAN" panose="02000000000000000000" pitchFamily="2" charset="0"/>
                <a:cs typeface="NikoshBAN" panose="02000000000000000000" pitchFamily="2" charset="0"/>
              </a:rPr>
              <a:t>সড়কপথ</a:t>
            </a:r>
            <a:r>
              <a:rPr lang="as-IN" sz="4000" dirty="0">
                <a:solidFill>
                  <a:srgbClr val="4D5156"/>
                </a:solidFill>
                <a:latin typeface="NikoshBAN" panose="02000000000000000000" pitchFamily="2" charset="0"/>
                <a:cs typeface="NikoshBAN" panose="02000000000000000000" pitchFamily="2" charset="0"/>
              </a:rPr>
              <a:t>—-&gt; জাতীয় মহাসড়ক ,আঞ্চলিক মহাসড়ক ও কাঁচা সড়ক রেলপথ—-&gt; মিটারগেজ,ব্রডগেজ ও ডুয়েলগেজ. </a:t>
            </a:r>
            <a:r>
              <a:rPr lang="as-IN" sz="4000" b="1" dirty="0">
                <a:solidFill>
                  <a:srgbClr val="5F6368"/>
                </a:solidFill>
                <a:latin typeface="NikoshBAN" panose="02000000000000000000" pitchFamily="2" charset="0"/>
                <a:cs typeface="NikoshBAN" panose="02000000000000000000" pitchFamily="2" charset="0"/>
              </a:rPr>
              <a:t>সড়কপথ</a:t>
            </a:r>
            <a:r>
              <a:rPr lang="as-IN" sz="4000" dirty="0">
                <a:solidFill>
                  <a:srgbClr val="4D5156"/>
                </a:solidFill>
                <a:latin typeface="NikoshBAN" panose="02000000000000000000" pitchFamily="2" charset="0"/>
                <a:cs typeface="NikoshBAN" panose="02000000000000000000" pitchFamily="2" charset="0"/>
              </a:rPr>
              <a:t>(</a:t>
            </a:r>
            <a:r>
              <a:rPr lang="en-US" sz="4000" dirty="0">
                <a:solidFill>
                  <a:srgbClr val="4D5156"/>
                </a:solidFill>
                <a:latin typeface="NikoshBAN" panose="02000000000000000000" pitchFamily="2" charset="0"/>
                <a:cs typeface="NikoshBAN" panose="02000000000000000000" pitchFamily="2" charset="0"/>
              </a:rPr>
              <a:t>Roads) </a:t>
            </a:r>
            <a:r>
              <a:rPr lang="as-IN" sz="4000" dirty="0">
                <a:solidFill>
                  <a:srgbClr val="4D5156"/>
                </a:solidFill>
                <a:latin typeface="NikoshBAN" panose="02000000000000000000" pitchFamily="2" charset="0"/>
                <a:cs typeface="NikoshBAN" panose="02000000000000000000" pitchFamily="2" charset="0"/>
              </a:rPr>
              <a:t>উৎপাদিত কৃষিপণ্য বণ্টন, দু্রত যোগাযোগ ও বাজার ব্যবস্থার উন্নতির জন্য </a:t>
            </a:r>
            <a:r>
              <a:rPr lang="as-IN" sz="4000" b="1" dirty="0">
                <a:solidFill>
                  <a:srgbClr val="5F6368"/>
                </a:solidFill>
                <a:latin typeface="NikoshBAN" panose="02000000000000000000" pitchFamily="2" charset="0"/>
                <a:cs typeface="NikoshBAN" panose="02000000000000000000" pitchFamily="2" charset="0"/>
              </a:rPr>
              <a:t>সড়কপথ</a:t>
            </a:r>
            <a:r>
              <a:rPr lang="as-IN" sz="4000" dirty="0">
                <a:solidFill>
                  <a:srgbClr val="4D5156"/>
                </a:solidFill>
                <a:latin typeface="NikoshBAN" panose="02000000000000000000" pitchFamily="2" charset="0"/>
                <a:cs typeface="NikoshBAN" panose="02000000000000000000" pitchFamily="2" charset="0"/>
              </a:rPr>
              <a:t> অত্যন্ত গুরুত্বপূর্ণ। রেলপথের মাধ্যমে যোগাযোগ সব স্থানে সম্ভাবনা তাই </a:t>
            </a:r>
            <a:r>
              <a:rPr lang="as-IN" sz="4000" b="1" dirty="0">
                <a:solidFill>
                  <a:srgbClr val="5F6368"/>
                </a:solidFill>
                <a:latin typeface="NikoshBAN" panose="02000000000000000000" pitchFamily="2" charset="0"/>
                <a:cs typeface="NikoshBAN" panose="02000000000000000000" pitchFamily="2" charset="0"/>
              </a:rPr>
              <a:t>সড়কপথ</a:t>
            </a:r>
            <a:r>
              <a:rPr lang="as-IN" sz="4000" dirty="0">
                <a:solidFill>
                  <a:srgbClr val="4D5156"/>
                </a:solidFill>
                <a:latin typeface="NikoshBAN" panose="02000000000000000000" pitchFamily="2" charset="0"/>
                <a:cs typeface="NikoshBAN" panose="02000000000000000000" pitchFamily="2" charset="0"/>
              </a:rPr>
              <a:t> থাকা প্রয়োজন।</a:t>
            </a:r>
            <a:endParaRPr lang="en-US" sz="4000" dirty="0">
              <a:latin typeface="NikoshBAN" panose="02000000000000000000" pitchFamily="2" charset="0"/>
              <a:cs typeface="NikoshBAN" panose="02000000000000000000" pitchFamily="2" charset="0"/>
            </a:endParaRPr>
          </a:p>
        </p:txBody>
      </p:sp>
      <p:sp>
        <p:nvSpPr>
          <p:cNvPr id="5" name="Frame 4"/>
          <p:cNvSpPr/>
          <p:nvPr/>
        </p:nvSpPr>
        <p:spPr>
          <a:xfrm>
            <a:off x="0" y="0"/>
            <a:ext cx="12668250" cy="7772399"/>
          </a:xfrm>
          <a:prstGeom prst="frame">
            <a:avLst>
              <a:gd name="adj1" fmla="val 2886"/>
            </a:avLst>
          </a:prstGeom>
          <a:solidFill>
            <a:srgbClr val="FFFF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934332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6284" y="1204202"/>
            <a:ext cx="7893508" cy="707886"/>
          </a:xfrm>
          <a:prstGeom prst="rect">
            <a:avLst/>
          </a:prstGeom>
        </p:spPr>
        <p:txBody>
          <a:bodyPr wrap="none">
            <a:spAutoFit/>
          </a:bodyPr>
          <a:lstStyle/>
          <a:p>
            <a:r>
              <a:rPr lang="bn-BD" sz="4000" dirty="0">
                <a:latin typeface="NikoshBAN" panose="02000000000000000000" pitchFamily="2" charset="0"/>
                <a:cs typeface="NikoshBAN" panose="02000000000000000000" pitchFamily="2" charset="0"/>
              </a:rPr>
              <a:t>বাংলাদেশের যোগাযোগ ও পরিবহণ ব্যবস্থার ধরন </a:t>
            </a:r>
            <a:endParaRPr lang="en-AU" sz="4000" dirty="0">
              <a:latin typeface="NikoshBAN" panose="02000000000000000000" pitchFamily="2" charset="0"/>
              <a:cs typeface="NikoshBAN" panose="02000000000000000000" pitchFamily="2" charset="0"/>
            </a:endParaRPr>
          </a:p>
        </p:txBody>
      </p:sp>
      <p:sp>
        <p:nvSpPr>
          <p:cNvPr id="3" name="Rectangle 2"/>
          <p:cNvSpPr/>
          <p:nvPr/>
        </p:nvSpPr>
        <p:spPr>
          <a:xfrm>
            <a:off x="1502229" y="2507052"/>
            <a:ext cx="10167256" cy="3170099"/>
          </a:xfrm>
          <a:prstGeom prst="rect">
            <a:avLst/>
          </a:prstGeom>
        </p:spPr>
        <p:txBody>
          <a:bodyPr wrap="square">
            <a:spAutoFit/>
          </a:bodyPr>
          <a:lstStyle/>
          <a:p>
            <a:r>
              <a:rPr lang="as-IN" sz="4000" dirty="0">
                <a:solidFill>
                  <a:srgbClr val="4D5156"/>
                </a:solidFill>
                <a:latin typeface="NikoshBAN" panose="02000000000000000000" pitchFamily="2" charset="0"/>
                <a:cs typeface="NikoshBAN" panose="02000000000000000000" pitchFamily="2" charset="0"/>
              </a:rPr>
              <a:t>বাংলাদেশের </a:t>
            </a:r>
            <a:r>
              <a:rPr lang="as-IN" sz="4000" b="1" dirty="0">
                <a:solidFill>
                  <a:srgbClr val="5F6368"/>
                </a:solidFill>
                <a:latin typeface="NikoshBAN" panose="02000000000000000000" pitchFamily="2" charset="0"/>
                <a:cs typeface="NikoshBAN" panose="02000000000000000000" pitchFamily="2" charset="0"/>
              </a:rPr>
              <a:t>সড়ক পথের সুবিধাগুলো</a:t>
            </a:r>
            <a:r>
              <a:rPr lang="as-IN" sz="4000" dirty="0">
                <a:solidFill>
                  <a:srgbClr val="4D5156"/>
                </a:solidFill>
                <a:latin typeface="NikoshBAN" panose="02000000000000000000" pitchFamily="2" charset="0"/>
                <a:cs typeface="NikoshBAN" panose="02000000000000000000" pitchFamily="2" charset="0"/>
              </a:rPr>
              <a:t> কী কী? বাংলাদেশের যোগাযোগ ব্যবস্থা হিসেবে জলপথের অসুবিধাগুলো তুলে ধর। উত্তর বলি. পরিবহন ব্যবস্থা কী? বাংলাদেশের স্থলপথ গুলো কী? বাংলাদেশের সড়কপথের ধরন গুলো কী কী? সড়ক পথের অসুবিধা গুলো কী? পার্বত্য চট্টগ্রামে রেলপথ গড়ে না উঠেনি কেন?</a:t>
            </a:r>
            <a:endParaRPr lang="en-US" sz="4000" dirty="0">
              <a:latin typeface="NikoshBAN" panose="02000000000000000000" pitchFamily="2" charset="0"/>
              <a:cs typeface="NikoshBAN" panose="02000000000000000000" pitchFamily="2" charset="0"/>
            </a:endParaRPr>
          </a:p>
        </p:txBody>
      </p:sp>
      <p:sp>
        <p:nvSpPr>
          <p:cNvPr id="4" name="Frame 3"/>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6677141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7371" y="5464408"/>
            <a:ext cx="8352971" cy="1323439"/>
          </a:xfrm>
          <a:prstGeom prst="rect">
            <a:avLst/>
          </a:prstGeom>
        </p:spPr>
        <p:txBody>
          <a:bodyPr wrap="square">
            <a:spAutoFit/>
          </a:bodyPr>
          <a:lstStyle/>
          <a:p>
            <a:pPr marL="742950" indent="-742950">
              <a:buFont typeface="+mj-lt"/>
              <a:buAutoNum type="arabicPeriod"/>
            </a:pPr>
            <a:r>
              <a:rPr lang="bn-BD" sz="4000" dirty="0">
                <a:latin typeface="NikoshBAN" panose="02000000000000000000" pitchFamily="2" charset="0"/>
                <a:cs typeface="NikoshBAN" panose="02000000000000000000" pitchFamily="2" charset="0"/>
              </a:rPr>
              <a:t>বাংলাদেশের সড়কপথের ধরন গুলো কী কী?</a:t>
            </a:r>
          </a:p>
          <a:p>
            <a:pPr marL="742950" indent="-742950">
              <a:buFont typeface="+mj-lt"/>
              <a:buAutoNum type="arabicPeriod"/>
            </a:pPr>
            <a:r>
              <a:rPr lang="bn-BD" sz="4000" dirty="0">
                <a:latin typeface="NikoshBAN" panose="02000000000000000000" pitchFamily="2" charset="0"/>
                <a:cs typeface="NikoshBAN" panose="02000000000000000000" pitchFamily="2" charset="0"/>
              </a:rPr>
              <a:t>সড়ক পথের অসুবিধা গুলো কী?</a:t>
            </a:r>
            <a:endParaRPr lang="bn-BD"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3022"/>
          <a:stretch/>
        </p:blipFill>
        <p:spPr>
          <a:xfrm>
            <a:off x="2911020" y="1988457"/>
            <a:ext cx="5347607" cy="3352800"/>
          </a:xfrm>
          <a:prstGeom prst="ellipse">
            <a:avLst/>
          </a:prstGeom>
          <a:ln>
            <a:noFill/>
          </a:ln>
          <a:effectLst>
            <a:softEdge rad="112500"/>
          </a:effectLst>
        </p:spPr>
      </p:pic>
      <p:sp>
        <p:nvSpPr>
          <p:cNvPr id="4" name="Frame 3"/>
          <p:cNvSpPr/>
          <p:nvPr/>
        </p:nvSpPr>
        <p:spPr>
          <a:xfrm>
            <a:off x="0" y="0"/>
            <a:ext cx="12668250" cy="7772399"/>
          </a:xfrm>
          <a:prstGeom prst="frame">
            <a:avLst>
              <a:gd name="adj1" fmla="val 2886"/>
            </a:avLst>
          </a:prstGeom>
          <a:solidFill>
            <a:srgbClr val="FFFF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
        <p:nvSpPr>
          <p:cNvPr id="5" name="TextBox 4"/>
          <p:cNvSpPr txBox="1"/>
          <p:nvPr/>
        </p:nvSpPr>
        <p:spPr>
          <a:xfrm>
            <a:off x="4299856" y="1059543"/>
            <a:ext cx="2928257" cy="707886"/>
          </a:xfrm>
          <a:prstGeom prst="rect">
            <a:avLst/>
          </a:prstGeom>
          <a:solidFill>
            <a:srgbClr val="FFFF00"/>
          </a:solidFill>
        </p:spPr>
        <p:txBody>
          <a:bodyPr wrap="square" rtlCol="0">
            <a:prstTxWarp prst="textPlain">
              <a:avLst/>
            </a:prstTxWarp>
            <a:spAutoFit/>
          </a:bodyPr>
          <a:lstStyle/>
          <a:p>
            <a:pPr algn="ct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27391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0114" y="5085285"/>
            <a:ext cx="12112172" cy="707886"/>
          </a:xfrm>
          <a:prstGeom prst="rect">
            <a:avLst/>
          </a:prstGeom>
        </p:spPr>
        <p:txBody>
          <a:bodyPr wrap="square">
            <a:spAutoFit/>
          </a:bodyPr>
          <a:lstStyle/>
          <a:p>
            <a:pPr marL="571500" indent="-571500">
              <a:buFont typeface="Wingdings" panose="05000000000000000000" pitchFamily="2" charset="2"/>
              <a:buChar char="q"/>
            </a:pPr>
            <a:r>
              <a:rPr lang="bn-BD" sz="4000" dirty="0">
                <a:latin typeface="NikoshBAN" panose="02000000000000000000" pitchFamily="2" charset="0"/>
                <a:cs typeface="NikoshBAN" panose="02000000000000000000" pitchFamily="2" charset="0"/>
              </a:rPr>
              <a:t>বাংলাদেশের যোগাযোগ ব্যবস্থা হিসেবে জলপথের অসুবিধাগুলো তুলে ধর।</a:t>
            </a:r>
          </a:p>
        </p:txBody>
      </p:sp>
      <p:sp>
        <p:nvSpPr>
          <p:cNvPr id="7" name="TextBox 6"/>
          <p:cNvSpPr txBox="1"/>
          <p:nvPr/>
        </p:nvSpPr>
        <p:spPr>
          <a:xfrm>
            <a:off x="4764315" y="812800"/>
            <a:ext cx="2057400" cy="707886"/>
          </a:xfrm>
          <a:prstGeom prst="rect">
            <a:avLst/>
          </a:prstGeom>
          <a:solidFill>
            <a:srgbClr val="FFFF00"/>
          </a:solidFill>
        </p:spPr>
        <p:txBody>
          <a:bodyPr wrap="square" rtlCol="0">
            <a:prstTxWarp prst="textPlain">
              <a:avLst/>
            </a:prstTxWarp>
            <a:spAutoFit/>
          </a:bodyPr>
          <a:lstStyle/>
          <a:p>
            <a:pPr algn="ct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057400"/>
            <a:ext cx="3466929" cy="2416557"/>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Frame 8"/>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41565019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739769" y="725715"/>
            <a:ext cx="2017059" cy="824112"/>
          </a:xfrm>
          <a:prstGeom prst="horizontalScroll">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rtlCol="0" anchor="ctr">
            <a:prstTxWarp prst="textPlain">
              <a:avLst/>
            </a:prstTxWarp>
          </a:bodyPr>
          <a:lstStyle/>
          <a:p>
            <a:pPr algn="ctr"/>
            <a:r>
              <a:rPr lang="bn-BD" sz="4000" dirty="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4" name="Round Same Side Corner Rectangle 3"/>
          <p:cNvSpPr/>
          <p:nvPr/>
        </p:nvSpPr>
        <p:spPr>
          <a:xfrm>
            <a:off x="2635624" y="2474259"/>
            <a:ext cx="7597588" cy="4168588"/>
          </a:xfrm>
          <a:prstGeom prst="round2Same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588"/>
          </a:p>
        </p:txBody>
      </p:sp>
      <p:sp>
        <p:nvSpPr>
          <p:cNvPr id="3" name="Rectangle 2"/>
          <p:cNvSpPr/>
          <p:nvPr/>
        </p:nvSpPr>
        <p:spPr>
          <a:xfrm>
            <a:off x="1836057" y="5015507"/>
            <a:ext cx="8425543" cy="1938992"/>
          </a:xfrm>
          <a:prstGeom prst="rect">
            <a:avLst/>
          </a:prstGeom>
        </p:spPr>
        <p:txBody>
          <a:bodyPr wrap="square">
            <a:spAutoFit/>
          </a:bodyPr>
          <a:lstStyle/>
          <a:p>
            <a:pPr marL="742950" indent="-742950">
              <a:buFont typeface="+mj-lt"/>
              <a:buAutoNum type="arabicPeriod"/>
            </a:pPr>
            <a:r>
              <a:rPr lang="bn-BD" sz="4000" dirty="0">
                <a:latin typeface="NikoshBAN" panose="02000000000000000000" pitchFamily="2" charset="0"/>
                <a:cs typeface="NikoshBAN" panose="02000000000000000000" pitchFamily="2" charset="0"/>
              </a:rPr>
              <a:t>পরিবহন ব্যবস্থা কী?</a:t>
            </a:r>
          </a:p>
          <a:p>
            <a:pPr marL="742950" indent="-742950">
              <a:buFont typeface="+mj-lt"/>
              <a:buAutoNum type="arabicPeriod"/>
            </a:pPr>
            <a:r>
              <a:rPr lang="bn-BD" sz="4000" dirty="0" smtClean="0">
                <a:latin typeface="NikoshBAN" panose="02000000000000000000" pitchFamily="2" charset="0"/>
                <a:cs typeface="NikoshBAN" panose="02000000000000000000" pitchFamily="2" charset="0"/>
              </a:rPr>
              <a:t>বাংলাদেশের </a:t>
            </a:r>
            <a:r>
              <a:rPr lang="bn-BD" sz="4000" dirty="0">
                <a:latin typeface="NikoshBAN" panose="02000000000000000000" pitchFamily="2" charset="0"/>
                <a:cs typeface="NikoshBAN" panose="02000000000000000000" pitchFamily="2" charset="0"/>
              </a:rPr>
              <a:t>স্থলপথ গুলো  কী?</a:t>
            </a:r>
          </a:p>
          <a:p>
            <a:pPr marL="742950" indent="-742950">
              <a:buFont typeface="+mj-lt"/>
              <a:buAutoNum type="arabicPeriod"/>
            </a:pPr>
            <a:r>
              <a:rPr lang="bn-BD" sz="4000" dirty="0" smtClean="0">
                <a:latin typeface="NikoshBAN" panose="02000000000000000000" pitchFamily="2" charset="0"/>
                <a:cs typeface="NikoshBAN" panose="02000000000000000000" pitchFamily="2" charset="0"/>
              </a:rPr>
              <a:t>পার্বত্য </a:t>
            </a:r>
            <a:r>
              <a:rPr lang="bn-BD" sz="4000" dirty="0">
                <a:latin typeface="NikoshBAN" panose="02000000000000000000" pitchFamily="2" charset="0"/>
                <a:cs typeface="NikoshBAN" panose="02000000000000000000" pitchFamily="2" charset="0"/>
              </a:rPr>
              <a:t>চট্টগ্রামে রেলপথ গড়ে না উঠেনি কেন?</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829" y="1824490"/>
            <a:ext cx="4054120" cy="27910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rame 6"/>
          <p:cNvSpPr/>
          <p:nvPr/>
        </p:nvSpPr>
        <p:spPr>
          <a:xfrm>
            <a:off x="0" y="0"/>
            <a:ext cx="12668250" cy="7772399"/>
          </a:xfrm>
          <a:prstGeom prst="frame">
            <a:avLst>
              <a:gd name="adj1" fmla="val 2886"/>
            </a:avLst>
          </a:prstGeom>
          <a:solidFill>
            <a:srgbClr val="FFFF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1646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629" y="5390086"/>
            <a:ext cx="9702800" cy="1323439"/>
          </a:xfrm>
          <a:prstGeom prst="rect">
            <a:avLst/>
          </a:prstGeom>
        </p:spPr>
        <p:txBody>
          <a:bodyPr wrap="square">
            <a:spAutoFit/>
          </a:bodyPr>
          <a:lstStyle/>
          <a:p>
            <a:pPr marL="571500" indent="-571500">
              <a:buFont typeface="Wingdings" panose="05000000000000000000" pitchFamily="2" charset="2"/>
              <a:buChar char="q"/>
            </a:pPr>
            <a:r>
              <a:rPr lang="bn-BD" sz="4000" dirty="0">
                <a:latin typeface="NikoshBAN" panose="02000000000000000000" pitchFamily="2" charset="0"/>
                <a:cs typeface="NikoshBAN" panose="02000000000000000000" pitchFamily="2" charset="0"/>
              </a:rPr>
              <a:t>বাংলাদেশের পরিবহন ব্যবস্থা ধরন গুলো ব্যাখ্যা কর।</a:t>
            </a:r>
          </a:p>
          <a:p>
            <a:pPr marL="571500" indent="-571500">
              <a:buFont typeface="Wingdings" panose="05000000000000000000" pitchFamily="2" charset="2"/>
              <a:buChar char="q"/>
            </a:pPr>
            <a:r>
              <a:rPr lang="bn-BD" sz="4000" dirty="0">
                <a:latin typeface="NikoshBAN" panose="02000000000000000000" pitchFamily="2" charset="0"/>
                <a:cs typeface="NikoshBAN" panose="02000000000000000000" pitchFamily="2" charset="0"/>
              </a:rPr>
              <a:t>বাংলাদেশের সড়ক পথের সুবিধাগুলো কী কী?</a:t>
            </a:r>
          </a:p>
        </p:txBody>
      </p:sp>
      <p:sp>
        <p:nvSpPr>
          <p:cNvPr id="5" name="TextBox 4"/>
          <p:cNvSpPr txBox="1"/>
          <p:nvPr/>
        </p:nvSpPr>
        <p:spPr>
          <a:xfrm>
            <a:off x="4169228" y="638628"/>
            <a:ext cx="3200400" cy="838200"/>
          </a:xfrm>
          <a:prstGeom prst="rect">
            <a:avLst/>
          </a:prstGeom>
          <a:noFill/>
        </p:spPr>
        <p:txBody>
          <a:bodyPr wrap="square" rtlCol="0">
            <a:prstTxWarp prst="textPlain">
              <a:avLst/>
            </a:prstTxWarp>
            <a:spAutoFit/>
          </a:bodyPr>
          <a:lstStyle/>
          <a:p>
            <a:pPr algn="ct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বাড়ীর</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কাজ</a:t>
            </a:r>
            <a:r>
              <a:rPr lang="bn-BD"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 </a:t>
            </a:r>
            <a:endPar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pic>
        <p:nvPicPr>
          <p:cNvPr id="6" name="Picture 5" descr="indexsmd.jpg"/>
          <p:cNvPicPr>
            <a:picLocks noChangeAspect="1"/>
          </p:cNvPicPr>
          <p:nvPr/>
        </p:nvPicPr>
        <p:blipFill>
          <a:blip r:embed="rId2" cstate="print"/>
          <a:stretch>
            <a:fillRect/>
          </a:stretch>
        </p:blipFill>
        <p:spPr>
          <a:xfrm>
            <a:off x="3635828" y="1781628"/>
            <a:ext cx="4419600" cy="30457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rame 7"/>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6357207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10" y="771873"/>
            <a:ext cx="10402589" cy="4777225"/>
          </a:xfrm>
          <a:prstGeom prst="rect">
            <a:avLst/>
          </a:prstGeom>
          <a:ln>
            <a:noFill/>
          </a:ln>
          <a:effectLst>
            <a:softEdge rad="112500"/>
          </a:effectLst>
        </p:spPr>
      </p:pic>
      <p:sp>
        <p:nvSpPr>
          <p:cNvPr id="4" name="Frame 3"/>
          <p:cNvSpPr/>
          <p:nvPr/>
        </p:nvSpPr>
        <p:spPr>
          <a:xfrm>
            <a:off x="0" y="0"/>
            <a:ext cx="12668250" cy="7772399"/>
          </a:xfrm>
          <a:prstGeom prst="frame">
            <a:avLst>
              <a:gd name="adj1" fmla="val 2886"/>
            </a:avLst>
          </a:prstGeom>
          <a:solidFill>
            <a:srgbClr val="FFFF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pic>
        <p:nvPicPr>
          <p:cNvPr id="5" name="Title 1"/>
          <p:cNvPicPr>
            <a:picLocks noChangeArrowheads="1"/>
          </p:cNvPicPr>
          <p:nvPr/>
        </p:nvPicPr>
        <p:blipFill>
          <a:blip r:embed="rId3"/>
          <a:srcRect/>
          <a:stretch>
            <a:fillRect/>
          </a:stretch>
        </p:blipFill>
        <p:spPr bwMode="auto">
          <a:xfrm>
            <a:off x="3276600" y="5257800"/>
            <a:ext cx="6705600" cy="1981200"/>
          </a:xfrm>
          <a:prstGeom prst="rect">
            <a:avLst/>
          </a:prstGeom>
          <a:noFill/>
          <a:ln w="9525">
            <a:noFill/>
            <a:miter lim="800000"/>
            <a:headEnd/>
            <a:tailEnd/>
          </a:ln>
        </p:spPr>
      </p:pic>
    </p:spTree>
    <p:extLst>
      <p:ext uri="{BB962C8B-B14F-4D97-AF65-F5344CB8AC3E}">
        <p14:creationId xmlns:p14="http://schemas.microsoft.com/office/powerpoint/2010/main" val="31481466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489" y="526784"/>
            <a:ext cx="2854138" cy="816630"/>
          </a:xfrm>
          <a:noFill/>
          <a:ln>
            <a:noFill/>
          </a:ln>
        </p:spPr>
        <p:style>
          <a:lnRef idx="1">
            <a:schemeClr val="accent2"/>
          </a:lnRef>
          <a:fillRef idx="2">
            <a:schemeClr val="accent2"/>
          </a:fillRef>
          <a:effectRef idx="1">
            <a:schemeClr val="accent2"/>
          </a:effectRef>
          <a:fontRef idx="minor">
            <a:schemeClr val="dk1"/>
          </a:fontRef>
        </p:style>
        <p:txBody>
          <a:bodyPr/>
          <a:lstStyle/>
          <a:p>
            <a:pPr algn="ctr"/>
            <a:r>
              <a:rPr lang="bn-BD" sz="3883"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 পরিচিতি</a:t>
            </a:r>
            <a:endParaRPr lang="en-US" sz="3883"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Rectangle 3"/>
          <p:cNvSpPr/>
          <p:nvPr/>
        </p:nvSpPr>
        <p:spPr>
          <a:xfrm>
            <a:off x="304800" y="4038600"/>
            <a:ext cx="6004560" cy="3073367"/>
          </a:xfrm>
          <a:prstGeom prst="rect">
            <a:avLst/>
          </a:prstGeom>
        </p:spPr>
        <p:txBody>
          <a:bodyPr wrap="square" lIns="117564" tIns="58782" rIns="117564" bIns="58782">
            <a:spAutoFit/>
          </a:bodyPr>
          <a:lstStyle/>
          <a:p>
            <a:pPr algn="ctr" fontAlgn="auto">
              <a:spcBef>
                <a:spcPts val="0"/>
              </a:spcBef>
              <a:spcAft>
                <a:spcPts val="0"/>
              </a:spcAft>
              <a:defRPr/>
            </a:pPr>
            <a:r>
              <a:rPr lang="bn-BD" sz="4000" b="1" dirty="0" smtClean="0">
                <a:latin typeface="NikoshBAN" pitchFamily="2" charset="0"/>
                <a:cs typeface="NikoshBAN" pitchFamily="2" charset="0"/>
              </a:rPr>
              <a:t>মোঃ </a:t>
            </a:r>
            <a:r>
              <a:rPr lang="en-US" sz="4000" b="1" dirty="0" err="1" smtClean="0">
                <a:latin typeface="NikoshBAN" pitchFamily="2" charset="0"/>
                <a:cs typeface="NikoshBAN" pitchFamily="2" charset="0"/>
              </a:rPr>
              <a:t>রাহাতুজ্জামান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পাটোয়ারী</a:t>
            </a:r>
            <a:endParaRPr lang="bn-IN" sz="4000" b="1" dirty="0" smtClean="0">
              <a:latin typeface="NikoshBAN" pitchFamily="2" charset="0"/>
              <a:cs typeface="NikoshBAN" pitchFamily="2" charset="0"/>
            </a:endParaRPr>
          </a:p>
          <a:p>
            <a:pPr algn="ctr" fontAlgn="auto">
              <a:spcBef>
                <a:spcPts val="0"/>
              </a:spcBef>
              <a:spcAft>
                <a:spcPts val="0"/>
              </a:spcAft>
              <a:defRPr/>
            </a:pPr>
            <a:r>
              <a:rPr lang="bn-IN" sz="18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সহকারী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শিক্ষক</a:t>
            </a:r>
            <a:r>
              <a:rPr lang="bn-BD" sz="3200" b="1" dirty="0" smtClean="0">
                <a:latin typeface="NikoshBAN" pitchFamily="2" charset="0"/>
                <a:cs typeface="NikoshBAN" pitchFamily="2" charset="0"/>
              </a:rPr>
              <a:t> </a:t>
            </a:r>
          </a:p>
          <a:p>
            <a:pPr algn="ctr" fontAlgn="auto">
              <a:spcBef>
                <a:spcPts val="0"/>
              </a:spcBef>
              <a:spcAft>
                <a:spcPts val="0"/>
              </a:spcAft>
              <a:defRPr/>
            </a:pPr>
            <a:r>
              <a:rPr lang="en-US" sz="3200" b="1" dirty="0" err="1" smtClean="0">
                <a:latin typeface="NikoshBAN" pitchFamily="2" charset="0"/>
                <a:cs typeface="NikoshBAN" pitchFamily="2" charset="0"/>
              </a:rPr>
              <a:t>দোল্লাই</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নোয়াবপুর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বালিকা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উচ্চ</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বিদ্যালয়</a:t>
            </a:r>
            <a:endParaRPr lang="en-US" sz="3200" b="1" dirty="0" smtClean="0">
              <a:latin typeface="NikoshBAN" pitchFamily="2" charset="0"/>
              <a:cs typeface="NikoshBAN" pitchFamily="2" charset="0"/>
            </a:endParaRPr>
          </a:p>
          <a:p>
            <a:pPr algn="ctr" fontAlgn="auto">
              <a:spcBef>
                <a:spcPts val="0"/>
              </a:spcBef>
              <a:spcAft>
                <a:spcPts val="0"/>
              </a:spcAft>
              <a:defRPr/>
            </a:pPr>
            <a:r>
              <a:rPr lang="en-US" sz="3200" b="1" dirty="0" err="1" smtClean="0">
                <a:latin typeface="NikoshBAN" pitchFamily="2" charset="0"/>
                <a:cs typeface="NikoshBAN" pitchFamily="2" charset="0"/>
              </a:rPr>
              <a:t>চান্দিনা,কুমিল্লা</a:t>
            </a:r>
            <a:r>
              <a:rPr lang="en-US" sz="3200" b="1" dirty="0" smtClean="0">
                <a:latin typeface="NikoshBAN" pitchFamily="2" charset="0"/>
                <a:cs typeface="NikoshBAN" pitchFamily="2" charset="0"/>
              </a:rPr>
              <a:t>।</a:t>
            </a:r>
          </a:p>
          <a:p>
            <a:pPr algn="ctr">
              <a:defRPr/>
            </a:pPr>
            <a:r>
              <a:rPr lang="en-US" sz="3200" b="1" dirty="0" smtClean="0">
                <a:latin typeface="NikoshBAN" pitchFamily="2" charset="0"/>
                <a:cs typeface="NikoshBAN" pitchFamily="2" charset="0"/>
              </a:rPr>
              <a:t>মোবাইল-01712382140</a:t>
            </a:r>
          </a:p>
          <a:p>
            <a:pPr algn="ctr">
              <a:defRPr/>
            </a:pPr>
            <a:r>
              <a:rPr lang="en-US" sz="2400" dirty="0" smtClean="0">
                <a:latin typeface="NikoshBAN" pitchFamily="2" charset="0"/>
                <a:cs typeface="NikoshBAN" pitchFamily="2" charset="0"/>
              </a:rPr>
              <a:t>ই-</a:t>
            </a:r>
            <a:r>
              <a:rPr lang="en-US" sz="2400" dirty="0" err="1" smtClean="0">
                <a:latin typeface="NikoshBAN" pitchFamily="2" charset="0"/>
                <a:cs typeface="NikoshBAN" pitchFamily="2" charset="0"/>
              </a:rPr>
              <a:t>মেইল</a:t>
            </a:r>
            <a:r>
              <a:rPr lang="en-US" sz="2400" dirty="0" smtClean="0">
                <a:latin typeface="NikoshBAN" pitchFamily="2" charset="0"/>
                <a:cs typeface="NikoshBAN" pitchFamily="2" charset="0"/>
              </a:rPr>
              <a:t>-roneydnghs@gmail.com</a:t>
            </a:r>
            <a:endParaRPr lang="en-US" sz="4000" dirty="0" smtClean="0">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524000"/>
            <a:ext cx="2438400" cy="2514600"/>
          </a:xfrm>
          <a:prstGeom prst="rect">
            <a:avLst/>
          </a:prstGeom>
          <a:ln>
            <a:noFill/>
          </a:ln>
          <a:effectLst>
            <a:softEdge rad="112500"/>
          </a:effectLst>
        </p:spPr>
      </p:pic>
      <p:sp>
        <p:nvSpPr>
          <p:cNvPr id="6" name="Frame 5"/>
          <p:cNvSpPr/>
          <p:nvPr/>
        </p:nvSpPr>
        <p:spPr>
          <a:xfrm>
            <a:off x="0" y="0"/>
            <a:ext cx="12668250" cy="7772399"/>
          </a:xfrm>
          <a:prstGeom prst="frame">
            <a:avLst>
              <a:gd name="adj1" fmla="val 2886"/>
            </a:avLst>
          </a:prstGeom>
          <a:solidFill>
            <a:srgbClr val="FFFF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091" y="1446892"/>
            <a:ext cx="2265137" cy="2530022"/>
          </a:xfrm>
          <a:prstGeom prst="rect">
            <a:avLst/>
          </a:prstGeom>
          <a:ln>
            <a:noFill/>
          </a:ln>
          <a:effectLst>
            <a:softEdge rad="112500"/>
          </a:effectLst>
        </p:spPr>
      </p:pic>
      <p:sp>
        <p:nvSpPr>
          <p:cNvPr id="9" name="Rectangle 8"/>
          <p:cNvSpPr/>
          <p:nvPr/>
        </p:nvSpPr>
        <p:spPr>
          <a:xfrm>
            <a:off x="7641771" y="4137654"/>
            <a:ext cx="3137108" cy="3046988"/>
          </a:xfrm>
          <a:prstGeom prst="rect">
            <a:avLst/>
          </a:prstGeom>
        </p:spPr>
        <p:txBody>
          <a:bodyPr wrap="squar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বিষয়ঃ ভূগোল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শ্রেণিঃ নবম ও দশম</a:t>
            </a:r>
          </a:p>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অধ্যায়ঃ দ্বিতীয়</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পাঠঃ পরিবহণ ও যোগাযোগ</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AU"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সময়ঃ ৫০ মিনিট</a:t>
            </a:r>
            <a:endParaRPr lang="bn-BD"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5285856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513" y="2107544"/>
            <a:ext cx="4950487" cy="2471445"/>
          </a:xfrm>
          <a:prstGeom prst="rect">
            <a:avLst/>
          </a:prstGeom>
          <a:ln w="5715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481" y="2131423"/>
            <a:ext cx="4707634" cy="2565059"/>
          </a:xfrm>
          <a:prstGeom prst="rect">
            <a:avLst/>
          </a:prstGeom>
          <a:ln w="57150">
            <a:solidFill>
              <a:schemeClr val="tx1"/>
            </a:solidFill>
          </a:ln>
        </p:spPr>
      </p:pic>
      <p:sp>
        <p:nvSpPr>
          <p:cNvPr id="7" name="TextBox 6"/>
          <p:cNvSpPr txBox="1"/>
          <p:nvPr/>
        </p:nvSpPr>
        <p:spPr>
          <a:xfrm>
            <a:off x="2743201" y="3998754"/>
            <a:ext cx="3185289" cy="769441"/>
          </a:xfrm>
          <a:prstGeom prst="rect">
            <a:avLst/>
          </a:prstGeom>
          <a:noFill/>
        </p:spPr>
        <p:txBody>
          <a:bodyPr wrap="square" rtlCol="0">
            <a:spAutoFit/>
          </a:bodyPr>
          <a:lstStyle/>
          <a:p>
            <a:r>
              <a:rPr lang="bn-BD" sz="4400" dirty="0" smtClean="0">
                <a:solidFill>
                  <a:srgbClr val="FFFF00"/>
                </a:solidFill>
              </a:rPr>
              <a:t>সড়ক পথ</a:t>
            </a:r>
            <a:endParaRPr lang="en-AU" sz="4400" dirty="0">
              <a:solidFill>
                <a:srgbClr val="FFFF00"/>
              </a:solidFill>
            </a:endParaRPr>
          </a:p>
        </p:txBody>
      </p:sp>
      <p:sp>
        <p:nvSpPr>
          <p:cNvPr id="9" name="TextBox 8"/>
          <p:cNvSpPr txBox="1"/>
          <p:nvPr/>
        </p:nvSpPr>
        <p:spPr>
          <a:xfrm>
            <a:off x="8055429" y="3918261"/>
            <a:ext cx="2222654" cy="830997"/>
          </a:xfrm>
          <a:prstGeom prst="rect">
            <a:avLst/>
          </a:prstGeom>
          <a:noFill/>
        </p:spPr>
        <p:txBody>
          <a:bodyPr wrap="square" rtlCol="0">
            <a:spAutoFit/>
          </a:bodyPr>
          <a:lstStyle/>
          <a:p>
            <a:r>
              <a:rPr lang="bn-BD" sz="4800" dirty="0" smtClean="0">
                <a:solidFill>
                  <a:srgbClr val="FFFF00"/>
                </a:solidFill>
              </a:rPr>
              <a:t>নৌপথ</a:t>
            </a:r>
            <a:endParaRPr lang="en-AU" sz="4800" dirty="0">
              <a:solidFill>
                <a:srgbClr val="FFFF00"/>
              </a:solidFill>
            </a:endParaRPr>
          </a:p>
        </p:txBody>
      </p:sp>
      <p:sp>
        <p:nvSpPr>
          <p:cNvPr id="11" name="TextBox 10"/>
          <p:cNvSpPr txBox="1"/>
          <p:nvPr/>
        </p:nvSpPr>
        <p:spPr>
          <a:xfrm>
            <a:off x="3016738" y="5689600"/>
            <a:ext cx="7114234"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বাংলাদেশের পরিবহণ ও যোগাযোগ ব্যবস্থা</a:t>
            </a:r>
            <a:endParaRPr lang="en-AU"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914400" y="838200"/>
            <a:ext cx="5791200" cy="769441"/>
          </a:xfrm>
          <a:prstGeom prst="rect">
            <a:avLst/>
          </a:prstGeom>
          <a:noFill/>
        </p:spPr>
        <p:txBody>
          <a:bodyPr wrap="square" rtlCol="0">
            <a:spAutoFit/>
          </a:bodyPr>
          <a:lstStyle/>
          <a:p>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চলো</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কিছু</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দেখি</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বলি</a:t>
            </a:r>
            <a:endParaRPr lang="en-US" sz="44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Frame 9"/>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2941957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741" y="2374200"/>
            <a:ext cx="5168201" cy="2756934"/>
          </a:xfrm>
          <a:prstGeom prst="rect">
            <a:avLst/>
          </a:prstGeom>
          <a:ln w="57150">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71" y="2388714"/>
            <a:ext cx="5087469" cy="2720316"/>
          </a:xfrm>
          <a:prstGeom prst="rect">
            <a:avLst/>
          </a:prstGeom>
          <a:ln w="57150">
            <a:solidFill>
              <a:schemeClr val="tx1"/>
            </a:solidFill>
          </a:ln>
        </p:spPr>
      </p:pic>
      <p:sp>
        <p:nvSpPr>
          <p:cNvPr id="11" name="TextBox 10"/>
          <p:cNvSpPr txBox="1"/>
          <p:nvPr/>
        </p:nvSpPr>
        <p:spPr>
          <a:xfrm>
            <a:off x="3175279" y="4170624"/>
            <a:ext cx="2403230" cy="923330"/>
          </a:xfrm>
          <a:prstGeom prst="rect">
            <a:avLst/>
          </a:prstGeom>
          <a:noFill/>
        </p:spPr>
        <p:txBody>
          <a:bodyPr wrap="square" rtlCol="0">
            <a:spAutoFit/>
          </a:bodyPr>
          <a:lstStyle/>
          <a:p>
            <a:r>
              <a:rPr lang="bn-BD" sz="5400" dirty="0" smtClean="0">
                <a:solidFill>
                  <a:srgbClr val="FFFF00"/>
                </a:solidFill>
                <a:latin typeface="NikoshBAN" panose="02000000000000000000" pitchFamily="2" charset="0"/>
                <a:cs typeface="NikoshBAN" panose="02000000000000000000" pitchFamily="2" charset="0"/>
              </a:rPr>
              <a:t>রেলপথ</a:t>
            </a:r>
            <a:endParaRPr lang="en-AU" sz="5400" dirty="0">
              <a:solidFill>
                <a:srgbClr val="FFFF00"/>
              </a:solidFill>
              <a:latin typeface="NikoshBAN" panose="02000000000000000000" pitchFamily="2" charset="0"/>
              <a:cs typeface="NikoshBAN" panose="02000000000000000000" pitchFamily="2" charset="0"/>
            </a:endParaRPr>
          </a:p>
        </p:txBody>
      </p:sp>
      <p:sp>
        <p:nvSpPr>
          <p:cNvPr id="13" name="TextBox 12"/>
          <p:cNvSpPr txBox="1"/>
          <p:nvPr/>
        </p:nvSpPr>
        <p:spPr>
          <a:xfrm>
            <a:off x="8002396" y="4504453"/>
            <a:ext cx="2848708" cy="646331"/>
          </a:xfrm>
          <a:prstGeom prst="rect">
            <a:avLst/>
          </a:prstGeom>
          <a:noFill/>
        </p:spPr>
        <p:txBody>
          <a:bodyPr wrap="square" rtlCol="0">
            <a:spAutoFit/>
          </a:bodyPr>
          <a:lstStyle/>
          <a:p>
            <a:r>
              <a:rPr lang="bn-BD" sz="3600" dirty="0" smtClean="0">
                <a:solidFill>
                  <a:srgbClr val="FFFF00"/>
                </a:solidFill>
                <a:latin typeface="NikoshBAN" panose="02000000000000000000" pitchFamily="2" charset="0"/>
                <a:cs typeface="NikoshBAN" panose="02000000000000000000" pitchFamily="2" charset="0"/>
              </a:rPr>
              <a:t>আকাশ পথ</a:t>
            </a:r>
            <a:endParaRPr lang="en-AU" sz="3600" dirty="0">
              <a:solidFill>
                <a:srgbClr val="FFFF00"/>
              </a:solidFill>
              <a:latin typeface="NikoshBAN" panose="02000000000000000000" pitchFamily="2" charset="0"/>
              <a:cs typeface="NikoshBAN" panose="02000000000000000000" pitchFamily="2" charset="0"/>
            </a:endParaRPr>
          </a:p>
        </p:txBody>
      </p:sp>
      <p:sp>
        <p:nvSpPr>
          <p:cNvPr id="8" name="TextBox 7"/>
          <p:cNvSpPr txBox="1"/>
          <p:nvPr/>
        </p:nvSpPr>
        <p:spPr>
          <a:xfrm>
            <a:off x="914400" y="838200"/>
            <a:ext cx="5791200" cy="769441"/>
          </a:xfrm>
          <a:prstGeom prst="rect">
            <a:avLst/>
          </a:prstGeom>
          <a:noFill/>
        </p:spPr>
        <p:txBody>
          <a:bodyPr wrap="square" rtlCol="0">
            <a:spAutoFit/>
          </a:bodyPr>
          <a:lstStyle/>
          <a:p>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চলো</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কিছু</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দেখি</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বলি</a:t>
            </a:r>
            <a:endParaRPr lang="en-US" sz="44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Frame 9"/>
          <p:cNvSpPr/>
          <p:nvPr/>
        </p:nvSpPr>
        <p:spPr>
          <a:xfrm>
            <a:off x="0" y="0"/>
            <a:ext cx="12668250" cy="7772399"/>
          </a:xfrm>
          <a:prstGeom prst="frame">
            <a:avLst>
              <a:gd name="adj1" fmla="val 2886"/>
            </a:avLst>
          </a:prstGeom>
          <a:solidFill>
            <a:srgbClr val="FFFF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
        <p:nvSpPr>
          <p:cNvPr id="12" name="TextBox 11"/>
          <p:cNvSpPr txBox="1"/>
          <p:nvPr/>
        </p:nvSpPr>
        <p:spPr>
          <a:xfrm>
            <a:off x="3016738" y="5689600"/>
            <a:ext cx="7114234"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বাংলাদেশের পরিবহণ ও যোগাযোগ ব্যবস্থা</a:t>
            </a:r>
            <a:endParaRPr lang="en-AU"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5657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6338" y="1532966"/>
            <a:ext cx="6051176" cy="336695"/>
          </a:xfrm>
          <a:prstGeom prst="rect">
            <a:avLst/>
          </a:prstGeom>
          <a:noFill/>
        </p:spPr>
        <p:txBody>
          <a:bodyPr wrap="square" rtlCol="0">
            <a:spAutoFit/>
          </a:bodyPr>
          <a:lstStyle/>
          <a:p>
            <a:endParaRPr lang="en-US" sz="1588" dirty="0"/>
          </a:p>
        </p:txBody>
      </p:sp>
      <p:sp>
        <p:nvSpPr>
          <p:cNvPr id="4" name="Snip Diagonal Corner Rectangle 3"/>
          <p:cNvSpPr/>
          <p:nvPr/>
        </p:nvSpPr>
        <p:spPr>
          <a:xfrm>
            <a:off x="1684726" y="6096001"/>
            <a:ext cx="8867160" cy="1175657"/>
          </a:xfrm>
          <a:prstGeom prst="snip2DiagRect">
            <a:avLst/>
          </a:prstGeom>
          <a:noFill/>
          <a:ln>
            <a:noFill/>
          </a:ln>
        </p:spPr>
        <p:style>
          <a:lnRef idx="1">
            <a:schemeClr val="accent4"/>
          </a:lnRef>
          <a:fillRef idx="2">
            <a:schemeClr val="accent4"/>
          </a:fillRef>
          <a:effectRef idx="1">
            <a:schemeClr val="accent4"/>
          </a:effectRef>
          <a:fontRef idx="minor">
            <a:schemeClr val="dk1"/>
          </a:fontRef>
        </p:style>
        <p:txBody>
          <a:bodyPr rtlCol="0" anchor="b"/>
          <a:lstStyle/>
          <a:p>
            <a:pPr algn="ctr"/>
            <a:endParaRPr lang="bn-BD" sz="3177" u="sng" dirty="0">
              <a:solidFill>
                <a:srgbClr val="002060"/>
              </a:solidFill>
              <a:effectLst>
                <a:glow rad="228600">
                  <a:schemeClr val="accent4">
                    <a:satMod val="175000"/>
                    <a:alpha val="40000"/>
                  </a:schemeClr>
                </a:glow>
                <a:outerShdw blurRad="38100" dist="38100" dir="2700000" algn="tl">
                  <a:srgbClr val="000000">
                    <a:alpha val="43137"/>
                  </a:srgbClr>
                </a:outerShdw>
              </a:effectLst>
            </a:endParaRPr>
          </a:p>
          <a:p>
            <a:pPr algn="ctr"/>
            <a:endParaRPr lang="en-US" sz="4800" dirty="0" smtClean="0">
              <a:effectLst>
                <a:glow rad="228600">
                  <a:schemeClr val="accent4">
                    <a:satMod val="175000"/>
                    <a:alpha val="40000"/>
                  </a:schemeClr>
                </a:glow>
              </a:effectLst>
              <a:latin typeface="NikoshBAN" pitchFamily="2" charset="0"/>
              <a:cs typeface="NikoshBAN" pitchFamily="2" charset="0"/>
            </a:endParaRPr>
          </a:p>
          <a:p>
            <a:pPr algn="ctr"/>
            <a:endParaRPr lang="en-US" sz="4800" dirty="0">
              <a:effectLst>
                <a:glow rad="228600">
                  <a:schemeClr val="accent4">
                    <a:satMod val="175000"/>
                    <a:alpha val="40000"/>
                  </a:schemeClr>
                </a:glow>
              </a:effectLst>
              <a:latin typeface="NikoshBAN" pitchFamily="2" charset="0"/>
              <a:cs typeface="NikoshBAN" pitchFamily="2" charset="0"/>
            </a:endParaRPr>
          </a:p>
          <a:p>
            <a:pPr algn="ctr"/>
            <a:endParaRPr lang="en-US" sz="4800" dirty="0" smtClean="0">
              <a:effectLst>
                <a:glow rad="228600">
                  <a:schemeClr val="accent4">
                    <a:satMod val="175000"/>
                    <a:alpha val="40000"/>
                  </a:schemeClr>
                </a:glow>
              </a:effectLst>
              <a:latin typeface="NikoshBAN" pitchFamily="2" charset="0"/>
              <a:cs typeface="NikoshBAN" pitchFamily="2" charset="0"/>
            </a:endParaRPr>
          </a:p>
          <a:p>
            <a:pPr algn="ctr"/>
            <a:r>
              <a:rPr lang="bn-BD" sz="4800" dirty="0" smtClean="0">
                <a:effectLst>
                  <a:glow rad="228600">
                    <a:schemeClr val="accent4">
                      <a:satMod val="175000"/>
                      <a:alpha val="40000"/>
                    </a:schemeClr>
                  </a:glow>
                </a:effectLst>
                <a:latin typeface="NikoshBAN" pitchFamily="2" charset="0"/>
                <a:cs typeface="NikoshBAN" pitchFamily="2" charset="0"/>
              </a:rPr>
              <a:t>আজকের </a:t>
            </a:r>
            <a:r>
              <a:rPr lang="bn-BD" sz="4800" dirty="0">
                <a:effectLst>
                  <a:glow rad="228600">
                    <a:schemeClr val="accent4">
                      <a:satMod val="175000"/>
                      <a:alpha val="40000"/>
                    </a:schemeClr>
                  </a:glow>
                </a:effectLst>
                <a:latin typeface="NikoshBAN" pitchFamily="2" charset="0"/>
                <a:cs typeface="NikoshBAN" pitchFamily="2" charset="0"/>
              </a:rPr>
              <a:t>পাঠ</a:t>
            </a:r>
            <a:r>
              <a:rPr lang="en-US" sz="4800" dirty="0">
                <a:effectLst>
                  <a:glow rad="228600">
                    <a:schemeClr val="accent4">
                      <a:satMod val="175000"/>
                      <a:alpha val="40000"/>
                    </a:schemeClr>
                  </a:glow>
                </a:effectLst>
                <a:latin typeface="NikoshBAN" pitchFamily="2" charset="0"/>
                <a:cs typeface="NikoshBAN" pitchFamily="2" charset="0"/>
              </a:rPr>
              <a:t> </a:t>
            </a:r>
          </a:p>
          <a:p>
            <a:pPr algn="ctr"/>
            <a:r>
              <a:rPr lang="bn-BD" sz="7200" dirty="0">
                <a:solidFill>
                  <a:srgbClr val="002060"/>
                </a:solidFill>
                <a:effectLst>
                  <a:glow rad="228600">
                    <a:schemeClr val="accent4">
                      <a:satMod val="175000"/>
                      <a:alpha val="40000"/>
                    </a:schemeClr>
                  </a:glow>
                  <a:outerShdw blurRad="38100" dist="38100" dir="2700000" algn="tl">
                    <a:srgbClr val="000000">
                      <a:alpha val="43137"/>
                    </a:srgbClr>
                  </a:outerShdw>
                </a:effectLst>
                <a:latin typeface="NikoshBAN" pitchFamily="2" charset="0"/>
                <a:cs typeface="NikoshBAN" pitchFamily="2" charset="0"/>
              </a:rPr>
              <a:t>পরিবহন ও যোগাযোগ ব্যবস্থা</a:t>
            </a:r>
            <a:endParaRPr lang="en-US" sz="1588" dirty="0">
              <a:effectLst>
                <a:glow rad="228600">
                  <a:schemeClr val="accent4">
                    <a:satMod val="175000"/>
                    <a:alpha val="40000"/>
                  </a:schemeClr>
                </a:glow>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21777"/>
          <a:stretch/>
        </p:blipFill>
        <p:spPr>
          <a:xfrm>
            <a:off x="595086" y="957942"/>
            <a:ext cx="5965371" cy="4339772"/>
          </a:xfrm>
          <a:prstGeom prst="rect">
            <a:avLst/>
          </a:prstGeom>
          <a:ln>
            <a:noFill/>
          </a:ln>
          <a:effectLst>
            <a:softEdge rad="112500"/>
          </a:effec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792686" y="1016000"/>
            <a:ext cx="5370285" cy="4252685"/>
          </a:xfrm>
          <a:prstGeom prst="rect">
            <a:avLst/>
          </a:prstGeom>
          <a:ln>
            <a:noFill/>
          </a:ln>
          <a:effectLst>
            <a:softEdge rad="112500"/>
          </a:effectLst>
        </p:spPr>
      </p:pic>
      <p:sp>
        <p:nvSpPr>
          <p:cNvPr id="6" name="Frame 5"/>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34737947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2234" y="1526222"/>
            <a:ext cx="2498738"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4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AU" sz="4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320549" y="3811428"/>
            <a:ext cx="10142099" cy="1569660"/>
          </a:xfrm>
          <a:prstGeom prst="rect">
            <a:avLst/>
          </a:prstGeom>
          <a:noFill/>
        </p:spPr>
        <p:txBody>
          <a:bodyPr wrap="square" rtlCol="0">
            <a:spAutoFit/>
          </a:bodyPr>
          <a:lstStyle/>
          <a:p>
            <a:pPr marL="600075" indent="-600075">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বাংলাদেশের পরিবহন ও যোগাযোগ ব্যবস্থা সম্পর্কে জানতে পারবে।</a:t>
            </a:r>
          </a:p>
          <a:p>
            <a:pPr marL="600075" indent="-600075">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পরিবহন ব্যবস্থার ওপর ভৌগলিক পরিবেশের প্রভাব ব্যাখা করতে পারবে।</a:t>
            </a:r>
          </a:p>
          <a:p>
            <a:pPr marL="600075" indent="-600075">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বাংলাদেশের উন্নয়নে যোগাযোগ ব্যবস্থার প্রভাব বিশ্লেষণ করতে পারবে।</a:t>
            </a:r>
            <a:endParaRPr lang="en-AU" sz="3200" dirty="0">
              <a:latin typeface="NikoshBAN" panose="02000000000000000000" pitchFamily="2" charset="0"/>
              <a:cs typeface="NikoshBAN" panose="02000000000000000000" pitchFamily="2" charset="0"/>
            </a:endParaRPr>
          </a:p>
        </p:txBody>
      </p:sp>
      <p:sp>
        <p:nvSpPr>
          <p:cNvPr id="5" name="TextBox 4"/>
          <p:cNvSpPr txBox="1"/>
          <p:nvPr/>
        </p:nvSpPr>
        <p:spPr>
          <a:xfrm>
            <a:off x="1320548" y="2530965"/>
            <a:ext cx="4644824" cy="674031"/>
          </a:xfrm>
          <a:prstGeom prst="rect">
            <a:avLst/>
          </a:prstGeom>
          <a:noFill/>
        </p:spPr>
        <p:txBody>
          <a:bodyPr wrap="square" rtlCol="0">
            <a:spAutoFit/>
          </a:bodyPr>
          <a:lstStyle/>
          <a:p>
            <a:r>
              <a:rPr lang="bn-BD" sz="3780" dirty="0">
                <a:latin typeface="NikoshBAN" panose="02000000000000000000" pitchFamily="2" charset="0"/>
                <a:cs typeface="NikoshBAN" panose="02000000000000000000" pitchFamily="2" charset="0"/>
              </a:rPr>
              <a:t>এ পাঠ শেষে শিক্ষার্থীরা------</a:t>
            </a:r>
            <a:endParaRPr lang="en-AU" sz="3780" dirty="0">
              <a:latin typeface="NikoshBAN" panose="02000000000000000000" pitchFamily="2" charset="0"/>
              <a:cs typeface="NikoshBAN" panose="02000000000000000000" pitchFamily="2" charset="0"/>
            </a:endParaRPr>
          </a:p>
        </p:txBody>
      </p:sp>
      <p:sp>
        <p:nvSpPr>
          <p:cNvPr id="6" name="Frame 5"/>
          <p:cNvSpPr/>
          <p:nvPr/>
        </p:nvSpPr>
        <p:spPr>
          <a:xfrm>
            <a:off x="0" y="0"/>
            <a:ext cx="12668250" cy="7772399"/>
          </a:xfrm>
          <a:prstGeom prst="frame">
            <a:avLst>
              <a:gd name="adj1" fmla="val 2886"/>
            </a:avLst>
          </a:prstGeom>
          <a:solidFill>
            <a:srgbClr val="FFFF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4942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3310113" y="433294"/>
            <a:ext cx="4977545" cy="941294"/>
          </a:xfrm>
          <a:prstGeom prst="snip2Diag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s-IN" sz="3600" b="1" dirty="0">
                <a:solidFill>
                  <a:srgbClr val="5F6368"/>
                </a:solidFill>
                <a:latin typeface="NikoshBAN" panose="02000000000000000000" pitchFamily="2" charset="0"/>
                <a:cs typeface="NikoshBAN" panose="02000000000000000000" pitchFamily="2" charset="0"/>
              </a:rPr>
              <a:t>পরিবহন ব্যবস্থা</a:t>
            </a:r>
            <a:r>
              <a:rPr lang="bn-BD" sz="3530" dirty="0" smtClean="0">
                <a:latin typeface="NikoshBAN" pitchFamily="2" charset="0"/>
                <a:cs typeface="NikoshBAN" pitchFamily="2" charset="0"/>
              </a:rPr>
              <a:t> </a:t>
            </a:r>
            <a:r>
              <a:rPr lang="bn-BD" sz="3530" dirty="0">
                <a:latin typeface="NikoshBAN" pitchFamily="2" charset="0"/>
                <a:cs typeface="NikoshBAN" pitchFamily="2" charset="0"/>
              </a:rPr>
              <a:t>কাকে বলে?</a:t>
            </a:r>
            <a:endParaRPr lang="en-US" sz="3530" dirty="0">
              <a:latin typeface="NikoshBAN" pitchFamily="2" charset="0"/>
              <a:cs typeface="NikoshBAN" pitchFamily="2" charset="0"/>
            </a:endParaRPr>
          </a:p>
        </p:txBody>
      </p:sp>
      <p:sp>
        <p:nvSpPr>
          <p:cNvPr id="5" name="Rectangle 4"/>
          <p:cNvSpPr/>
          <p:nvPr/>
        </p:nvSpPr>
        <p:spPr>
          <a:xfrm>
            <a:off x="1052285" y="4862816"/>
            <a:ext cx="10805885" cy="2062103"/>
          </a:xfrm>
          <a:prstGeom prst="rect">
            <a:avLst/>
          </a:prstGeom>
        </p:spPr>
        <p:txBody>
          <a:bodyPr wrap="square">
            <a:spAutoFit/>
          </a:bodyPr>
          <a:lstStyle/>
          <a:p>
            <a:r>
              <a:rPr lang="as-IN" sz="3200" b="1" dirty="0">
                <a:solidFill>
                  <a:srgbClr val="5F6368"/>
                </a:solidFill>
                <a:latin typeface="NikoshBAN" panose="02000000000000000000" pitchFamily="2" charset="0"/>
                <a:cs typeface="NikoshBAN" panose="02000000000000000000" pitchFamily="2" charset="0"/>
              </a:rPr>
              <a:t>পরিবহন ব্যবস্থা</a:t>
            </a:r>
            <a:r>
              <a:rPr lang="as-IN" sz="3200" dirty="0">
                <a:solidFill>
                  <a:srgbClr val="4D5156"/>
                </a:solidFill>
                <a:latin typeface="NikoshBAN" panose="02000000000000000000" pitchFamily="2" charset="0"/>
                <a:cs typeface="NikoshBAN" panose="02000000000000000000" pitchFamily="2" charset="0"/>
              </a:rPr>
              <a:t> হল এমন এক ধরনের </a:t>
            </a:r>
            <a:r>
              <a:rPr lang="as-IN" sz="3200" b="1" dirty="0">
                <a:solidFill>
                  <a:srgbClr val="5F6368"/>
                </a:solidFill>
                <a:latin typeface="NikoshBAN" panose="02000000000000000000" pitchFamily="2" charset="0"/>
                <a:cs typeface="NikoshBAN" panose="02000000000000000000" pitchFamily="2" charset="0"/>
              </a:rPr>
              <a:t>ব্যবস্থা</a:t>
            </a:r>
            <a:r>
              <a:rPr lang="as-IN" sz="3200" dirty="0">
                <a:solidFill>
                  <a:srgbClr val="4D5156"/>
                </a:solidFill>
                <a:latin typeface="NikoshBAN" panose="02000000000000000000" pitchFamily="2" charset="0"/>
                <a:cs typeface="NikoshBAN" panose="02000000000000000000" pitchFamily="2" charset="0"/>
              </a:rPr>
              <a:t> যার মাধ্যমে আমরা এক জায়গা থেকে অন্য জায়গায় যাত্রা করি অথবা কোন জিনিসকে এক জায়গা থেকে অন্য জায়গায় স্থানান্তর করি। অর্থাৎ কোন ব্যক্তি বা বস্তুর স্থান পরিবর্তনের জন্য যে </a:t>
            </a:r>
            <a:r>
              <a:rPr lang="as-IN" sz="3200" b="1" dirty="0">
                <a:solidFill>
                  <a:srgbClr val="5F6368"/>
                </a:solidFill>
                <a:latin typeface="NikoshBAN" panose="02000000000000000000" pitchFamily="2" charset="0"/>
                <a:cs typeface="NikoshBAN" panose="02000000000000000000" pitchFamily="2" charset="0"/>
              </a:rPr>
              <a:t>ব্যবস্থা</a:t>
            </a:r>
            <a:r>
              <a:rPr lang="as-IN" sz="3200" dirty="0">
                <a:solidFill>
                  <a:srgbClr val="4D5156"/>
                </a:solidFill>
                <a:latin typeface="NikoshBAN" panose="02000000000000000000" pitchFamily="2" charset="0"/>
                <a:cs typeface="NikoshBAN" panose="02000000000000000000" pitchFamily="2" charset="0"/>
              </a:rPr>
              <a:t> বিদ্যমান তাকে </a:t>
            </a:r>
            <a:r>
              <a:rPr lang="as-IN" sz="3200" b="1" dirty="0">
                <a:solidFill>
                  <a:srgbClr val="5F6368"/>
                </a:solidFill>
                <a:latin typeface="NikoshBAN" panose="02000000000000000000" pitchFamily="2" charset="0"/>
                <a:cs typeface="NikoshBAN" panose="02000000000000000000" pitchFamily="2" charset="0"/>
              </a:rPr>
              <a:t>পরিবহন ব্যবস্থা</a:t>
            </a:r>
            <a:r>
              <a:rPr lang="as-IN" sz="3200" dirty="0">
                <a:solidFill>
                  <a:srgbClr val="4D5156"/>
                </a:solidFill>
                <a:latin typeface="NikoshBAN" panose="02000000000000000000" pitchFamily="2" charset="0"/>
                <a:cs typeface="NikoshBAN" panose="02000000000000000000" pitchFamily="2" charset="0"/>
              </a:rPr>
              <a:t> বলা হয়ে </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969" y="1650319"/>
            <a:ext cx="4604431" cy="2820081"/>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752" y="1640115"/>
            <a:ext cx="4609648" cy="2743199"/>
          </a:xfrm>
          <a:prstGeom prst="rect">
            <a:avLst/>
          </a:prstGeom>
          <a:ln>
            <a:noFill/>
          </a:ln>
          <a:effectLst>
            <a:softEdge rad="112500"/>
          </a:effectLst>
        </p:spPr>
      </p:pic>
      <p:sp>
        <p:nvSpPr>
          <p:cNvPr id="6" name="Frame 5"/>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302903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313" y="2180005"/>
            <a:ext cx="10943771" cy="4524315"/>
          </a:xfrm>
          <a:prstGeom prst="rect">
            <a:avLst/>
          </a:prstGeom>
        </p:spPr>
        <p:txBody>
          <a:bodyPr wrap="square">
            <a:spAutoFit/>
          </a:bodyPr>
          <a:lstStyle/>
          <a:p>
            <a:r>
              <a:rPr lang="as-IN" sz="3600" dirty="0" smtClean="0">
                <a:solidFill>
                  <a:srgbClr val="000000"/>
                </a:solidFill>
                <a:latin typeface="NikoshBAN" panose="02000000000000000000" pitchFamily="2" charset="0"/>
                <a:cs typeface="NikoshBAN" panose="02000000000000000000" pitchFamily="2" charset="0"/>
              </a:rPr>
              <a:t>- </a:t>
            </a:r>
            <a:r>
              <a:rPr lang="as-IN" sz="3600" dirty="0">
                <a:solidFill>
                  <a:srgbClr val="000000"/>
                </a:solidFill>
                <a:latin typeface="NikoshBAN" panose="02000000000000000000" pitchFamily="2" charset="0"/>
                <a:cs typeface="NikoshBAN" panose="02000000000000000000" pitchFamily="2" charset="0"/>
              </a:rPr>
              <a:t>পরিবহন ব্যবস্থা হল এমন এক ধরনের ব্যবস্থা যার মাধ্যমে আমরা এক জায়গা থেকে অন্য জায়গায় যাত্রা করি অথবা কোন জিনিসকে এক জায়গা থেকে অন্য জায়গায় স্থানান্তর করি। অর্থাৎ কোন ব্যক্তি বা বস্তুর স্থান পরিবর্তনের জন্য যে ব্যবস্থা বিদ্যমান তাকে পরিবহন ব্যবস্থা বলা হয়ে থাকে।</a:t>
            </a:r>
          </a:p>
          <a:p>
            <a:r>
              <a:rPr lang="as-IN" sz="3600" dirty="0">
                <a:solidFill>
                  <a:srgbClr val="000000"/>
                </a:solidFill>
                <a:latin typeface="NikoshBAN" panose="02000000000000000000" pitchFamily="2" charset="0"/>
                <a:cs typeface="NikoshBAN" panose="02000000000000000000" pitchFamily="2" charset="0"/>
              </a:rPr>
              <a:t>অন্যদিকে,</a:t>
            </a:r>
          </a:p>
          <a:p>
            <a:r>
              <a:rPr lang="as-IN" sz="3600" dirty="0">
                <a:solidFill>
                  <a:srgbClr val="000000"/>
                </a:solidFill>
                <a:latin typeface="NikoshBAN" panose="02000000000000000000" pitchFamily="2" charset="0"/>
                <a:cs typeface="NikoshBAN" panose="02000000000000000000" pitchFamily="2" charset="0"/>
              </a:rPr>
              <a:t>- যোগাযোগ ব্যবস্থা হল কোন বার্তার আদান প্রদানের ব্যবস্থা। অর্থাৎ যে ব্যবস্থার মাধ্যমে আমরা কোন বার্তাকে এক স্থান থেকে অন্য স্থানে পৌছাই,তাকেই বলা হয়ে থাকে যোগাযোগ ব্যবস্থা।</a:t>
            </a:r>
            <a:endParaRPr lang="as-IN" sz="3600" b="0" i="0" dirty="0">
              <a:solidFill>
                <a:srgbClr val="000000"/>
              </a:solidFill>
              <a:effectLst/>
              <a:latin typeface="NikoshBAN" panose="02000000000000000000" pitchFamily="2" charset="0"/>
              <a:cs typeface="NikoshBAN" panose="02000000000000000000" pitchFamily="2" charset="0"/>
            </a:endParaRPr>
          </a:p>
        </p:txBody>
      </p:sp>
      <p:sp>
        <p:nvSpPr>
          <p:cNvPr id="3" name="Rectangle 2"/>
          <p:cNvSpPr/>
          <p:nvPr/>
        </p:nvSpPr>
        <p:spPr>
          <a:xfrm>
            <a:off x="2224187" y="899401"/>
            <a:ext cx="7358105" cy="707886"/>
          </a:xfrm>
          <a:prstGeom prst="rect">
            <a:avLst/>
          </a:prstGeom>
        </p:spPr>
        <p:txBody>
          <a:bodyPr wrap="none">
            <a:spAutoFit/>
          </a:bodyPr>
          <a:lstStyle/>
          <a:p>
            <a:r>
              <a:rPr lang="as-IN" sz="4000" dirty="0">
                <a:solidFill>
                  <a:srgbClr val="000000"/>
                </a:solidFill>
                <a:latin typeface="NikoshBAN" panose="02000000000000000000" pitchFamily="2" charset="0"/>
                <a:cs typeface="NikoshBAN" panose="02000000000000000000" pitchFamily="2" charset="0"/>
              </a:rPr>
              <a:t>পরিবহন ও যোগাযোগ ব্যবস্থার মধ্যে পার্থক্য </a:t>
            </a:r>
            <a:r>
              <a:rPr lang="as-IN" sz="4000" dirty="0" smtClean="0">
                <a:solidFill>
                  <a:srgbClr val="000000"/>
                </a:solidFill>
                <a:latin typeface="NikoshBAN" panose="02000000000000000000" pitchFamily="2" charset="0"/>
                <a:cs typeface="NikoshBAN" panose="02000000000000000000" pitchFamily="2" charset="0"/>
              </a:rPr>
              <a:t> </a:t>
            </a:r>
            <a:r>
              <a:rPr lang="as-IN" sz="4000" dirty="0">
                <a:solidFill>
                  <a:srgbClr val="000000"/>
                </a:solidFill>
                <a:latin typeface="NikoshBAN" panose="02000000000000000000" pitchFamily="2" charset="0"/>
                <a:cs typeface="NikoshBAN" panose="02000000000000000000" pitchFamily="2" charset="0"/>
              </a:rPr>
              <a:t>-</a:t>
            </a:r>
            <a:endParaRPr lang="as-IN" sz="4000" dirty="0">
              <a:solidFill>
                <a:srgbClr val="000000"/>
              </a:solidFill>
              <a:latin typeface="NikoshBAN" panose="02000000000000000000" pitchFamily="2" charset="0"/>
              <a:cs typeface="NikoshBAN" panose="02000000000000000000" pitchFamily="2" charset="0"/>
            </a:endParaRPr>
          </a:p>
        </p:txBody>
      </p:sp>
      <p:sp>
        <p:nvSpPr>
          <p:cNvPr id="4" name="Frame 3"/>
          <p:cNvSpPr/>
          <p:nvPr/>
        </p:nvSpPr>
        <p:spPr>
          <a:xfrm>
            <a:off x="0" y="0"/>
            <a:ext cx="12668250" cy="7772399"/>
          </a:xfrm>
          <a:prstGeom prst="frame">
            <a:avLst>
              <a:gd name="adj1" fmla="val 2886"/>
            </a:avLst>
          </a:prstGeom>
          <a:solidFill>
            <a:srgbClr val="FFFF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3716730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49886" y="5172065"/>
            <a:ext cx="3969657" cy="1815882"/>
          </a:xfrm>
          <a:prstGeom prst="rect">
            <a:avLst/>
          </a:prstGeom>
        </p:spPr>
        <p:txBody>
          <a:bodyPr wrap="square">
            <a:spAutoFit/>
          </a:bodyPr>
          <a:lstStyle/>
          <a:p>
            <a:pPr marL="457200" indent="-457200">
              <a:buFont typeface="Wingdings" panose="05000000000000000000" pitchFamily="2" charset="2"/>
              <a:buChar char="q"/>
            </a:pP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স্থানীয়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পরিবহণ ব্যবস্থা</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3"/>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3"/>
              </a:rPr>
              <a:t>গণ পরিবহন ব্যবস্থা</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as-IN" sz="28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4"/>
              </a:rPr>
              <a:t>দূরপাল্লার </a:t>
            </a:r>
            <a:r>
              <a:rPr lang="as-IN" sz="28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4"/>
              </a:rPr>
              <a:t>পরিবহন ব্যবস্থা</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5"/>
              </a:rPr>
              <a:t> রেল</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3"/>
              </a:rPr>
              <a:t> পরিবহন ব্যবস্থা</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Rectangle 1"/>
          <p:cNvSpPr/>
          <p:nvPr/>
        </p:nvSpPr>
        <p:spPr>
          <a:xfrm>
            <a:off x="1128040" y="5253689"/>
            <a:ext cx="5612434" cy="707886"/>
          </a:xfrm>
          <a:prstGeom prst="rect">
            <a:avLst/>
          </a:prstGeom>
        </p:spPr>
        <p:txBody>
          <a:bodyPr wrap="none">
            <a:spAutoFit/>
          </a:bodyPr>
          <a:lstStyle/>
          <a:p>
            <a:pPr marL="742950" indent="-742950">
              <a:buFont typeface="+mj-lt"/>
              <a:buAutoNum type="arabicPeriod"/>
            </a:pPr>
            <a:r>
              <a:rPr lang="en-US" sz="4000" b="1" dirty="0" err="1" smtClean="0">
                <a:solidFill>
                  <a:srgbClr val="5F6368"/>
                </a:solidFill>
                <a:latin typeface="NikoshBAN" panose="02000000000000000000" pitchFamily="2" charset="0"/>
                <a:cs typeface="NikoshBAN" panose="02000000000000000000" pitchFamily="2" charset="0"/>
              </a:rPr>
              <a:t>বিভিন্ন</a:t>
            </a:r>
            <a:r>
              <a:rPr lang="en-US" sz="4000" b="1" dirty="0" smtClean="0">
                <a:solidFill>
                  <a:srgbClr val="5F6368"/>
                </a:solidFill>
                <a:latin typeface="NikoshBAN" panose="02000000000000000000" pitchFamily="2" charset="0"/>
                <a:cs typeface="NikoshBAN" panose="02000000000000000000" pitchFamily="2" charset="0"/>
              </a:rPr>
              <a:t> </a:t>
            </a:r>
            <a:r>
              <a:rPr lang="en-US" sz="4000" b="1" dirty="0" err="1" smtClean="0">
                <a:solidFill>
                  <a:srgbClr val="5F6368"/>
                </a:solidFill>
                <a:latin typeface="NikoshBAN" panose="02000000000000000000" pitchFamily="2" charset="0"/>
                <a:cs typeface="NikoshBAN" panose="02000000000000000000" pitchFamily="2" charset="0"/>
              </a:rPr>
              <a:t>ধরনের</a:t>
            </a:r>
            <a:r>
              <a:rPr lang="en-US" sz="4000" b="1" dirty="0" smtClean="0">
                <a:solidFill>
                  <a:srgbClr val="5F6368"/>
                </a:solidFill>
                <a:latin typeface="NikoshBAN" panose="02000000000000000000" pitchFamily="2" charset="0"/>
                <a:cs typeface="NikoshBAN" panose="02000000000000000000" pitchFamily="2" charset="0"/>
              </a:rPr>
              <a:t> </a:t>
            </a:r>
            <a:r>
              <a:rPr lang="as-IN" sz="4000" b="1" dirty="0" smtClean="0">
                <a:solidFill>
                  <a:srgbClr val="5F6368"/>
                </a:solidFill>
                <a:latin typeface="NikoshBAN" panose="02000000000000000000" pitchFamily="2" charset="0"/>
                <a:cs typeface="NikoshBAN" panose="02000000000000000000" pitchFamily="2" charset="0"/>
              </a:rPr>
              <a:t>পরিবহন </a:t>
            </a:r>
            <a:r>
              <a:rPr lang="as-IN" sz="4000" b="1" dirty="0">
                <a:solidFill>
                  <a:srgbClr val="5F6368"/>
                </a:solidFill>
                <a:latin typeface="NikoshBAN" panose="02000000000000000000" pitchFamily="2" charset="0"/>
                <a:cs typeface="NikoshBAN" panose="02000000000000000000" pitchFamily="2" charset="0"/>
              </a:rPr>
              <a:t>ব্যবস্থা</a:t>
            </a:r>
            <a:endParaRPr lang="en-US" sz="4000" dirty="0"/>
          </a:p>
        </p:txBody>
      </p:sp>
      <p:sp>
        <p:nvSpPr>
          <p:cNvPr id="4" name="TextBox 3"/>
          <p:cNvSpPr txBox="1"/>
          <p:nvPr/>
        </p:nvSpPr>
        <p:spPr>
          <a:xfrm>
            <a:off x="2362200" y="533400"/>
            <a:ext cx="2438401" cy="707886"/>
          </a:xfrm>
          <a:prstGeom prst="rect">
            <a:avLst/>
          </a:prstGeom>
          <a:noFill/>
        </p:spPr>
        <p:txBody>
          <a:bodyPr wrap="square" rtlCol="0">
            <a:prstTxWarp prst="textPlain">
              <a:avLst/>
            </a:prstTxWarp>
            <a:spAutoFit/>
          </a:bodyPr>
          <a:lstStyle/>
          <a:p>
            <a:pPr algn="ct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একক</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কাজ</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 </a:t>
            </a:r>
            <a:endPar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pic>
        <p:nvPicPr>
          <p:cNvPr id="5" name="Picture 2" descr="C:\Users\Roney\Desktop\UPLOAD CONTENT\download (1).jpg"/>
          <p:cNvPicPr>
            <a:picLocks noChangeAspect="1" noChangeArrowheads="1"/>
          </p:cNvPicPr>
          <p:nvPr/>
        </p:nvPicPr>
        <p:blipFill>
          <a:blip r:embed="rId6" cstate="print"/>
          <a:srcRect/>
          <a:stretch>
            <a:fillRect/>
          </a:stretch>
        </p:blipFill>
        <p:spPr bwMode="auto">
          <a:xfrm>
            <a:off x="4800600" y="1371600"/>
            <a:ext cx="3657600" cy="3545305"/>
          </a:xfrm>
          <a:prstGeom prst="rect">
            <a:avLst/>
          </a:prstGeom>
          <a:ln>
            <a:noFill/>
          </a:ln>
          <a:effectLst>
            <a:softEdge rad="112500"/>
          </a:effectLst>
        </p:spPr>
      </p:pic>
      <p:sp>
        <p:nvSpPr>
          <p:cNvPr id="6" name="Frame 5"/>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19096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281</Words>
  <Application>Microsoft Office PowerPoint</Application>
  <PresentationFormat>Custom</PresentationFormat>
  <Paragraphs>60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NikoshBAN</vt:lpstr>
      <vt:lpstr>Vrinda</vt:lpstr>
      <vt:lpstr>Wingdings</vt:lpstr>
      <vt:lpstr>Office Theme</vt:lpstr>
      <vt:lpstr>PowerPoint Presentation</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NAYEM NIHAD NCC</cp:lastModifiedBy>
  <cp:revision>27</cp:revision>
  <dcterms:created xsi:type="dcterms:W3CDTF">2020-07-31T10:24:53Z</dcterms:created>
  <dcterms:modified xsi:type="dcterms:W3CDTF">2020-07-31T16:16:23Z</dcterms:modified>
</cp:coreProperties>
</file>