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4" r:id="rId3"/>
    <p:sldId id="264" r:id="rId4"/>
    <p:sldId id="268" r:id="rId5"/>
    <p:sldId id="265" r:id="rId6"/>
    <p:sldId id="271" r:id="rId7"/>
    <p:sldId id="258" r:id="rId8"/>
    <p:sldId id="259" r:id="rId9"/>
    <p:sldId id="275" r:id="rId10"/>
    <p:sldId id="272" r:id="rId11"/>
    <p:sldId id="273" r:id="rId12"/>
    <p:sldId id="261" r:id="rId13"/>
    <p:sldId id="262" r:id="rId14"/>
    <p:sldId id="263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08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6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15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72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34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95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92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672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60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243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72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460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76E1-3B7E-4670-AC51-02F918E404D1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2671-154A-4132-998B-3BA9AA8978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80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1085" y="130626"/>
            <a:ext cx="2061029" cy="92333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9981" y="331761"/>
            <a:ext cx="2366590" cy="3004772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1885" y="1727200"/>
            <a:ext cx="4557485" cy="52322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মো</a:t>
            </a:r>
            <a:r>
              <a:rPr lang="en-US" sz="2800" dirty="0" smtClean="0"/>
              <a:t>: </a:t>
            </a:r>
            <a:r>
              <a:rPr lang="en-US" sz="2800" dirty="0" err="1" smtClean="0"/>
              <a:t>আফছার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আলী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আকন্দ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1886" y="2467426"/>
            <a:ext cx="2075543" cy="400110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সহকারি</a:t>
            </a:r>
            <a:r>
              <a:rPr lang="en-US" sz="2000" dirty="0" smtClean="0"/>
              <a:t>   </a:t>
            </a:r>
            <a:r>
              <a:rPr lang="en-US" sz="2000" dirty="0" err="1" smtClean="0"/>
              <a:t>শিক্ষক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1886" y="3222168"/>
            <a:ext cx="5544458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রাণীরহাট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স্কুল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এন্ড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কারিগরি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কলেজ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1886" y="4223646"/>
            <a:ext cx="2481944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শাজাহানপুর</a:t>
            </a:r>
            <a:r>
              <a:rPr lang="en-US" sz="2000" dirty="0" smtClean="0"/>
              <a:t>, </a:t>
            </a:r>
            <a:r>
              <a:rPr lang="en-US" sz="2000" dirty="0" err="1" smtClean="0"/>
              <a:t>বগুড়া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102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80000" y="87084"/>
            <a:ext cx="2409372" cy="5225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এসিডের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ধর্ম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8628" y="856351"/>
            <a:ext cx="11045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৩। </a:t>
            </a:r>
            <a:r>
              <a:rPr lang="en-US" dirty="0" err="1" smtClean="0"/>
              <a:t>এসিড</a:t>
            </a:r>
            <a:r>
              <a:rPr lang="en-US" dirty="0" smtClean="0"/>
              <a:t> </a:t>
            </a:r>
            <a:r>
              <a:rPr lang="en-US" dirty="0" err="1" smtClean="0"/>
              <a:t>ধাতুর</a:t>
            </a:r>
            <a:r>
              <a:rPr lang="en-US" dirty="0" smtClean="0"/>
              <a:t> </a:t>
            </a:r>
            <a:r>
              <a:rPr lang="en-US" dirty="0" err="1" smtClean="0"/>
              <a:t>অক্সাইড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হাইড্রোক্সাইডের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বিক্রিয়া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লবণ</a:t>
            </a:r>
            <a:r>
              <a:rPr lang="en-US" dirty="0" smtClean="0"/>
              <a:t> ও </a:t>
            </a:r>
            <a:r>
              <a:rPr lang="en-US" dirty="0" err="1" smtClean="0"/>
              <a:t>পানি</a:t>
            </a:r>
            <a:r>
              <a:rPr lang="en-US" dirty="0" smtClean="0"/>
              <a:t> </a:t>
            </a:r>
            <a:r>
              <a:rPr lang="en-US" dirty="0" err="1" smtClean="0"/>
              <a:t>উৎপন্ন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এসিড</a:t>
            </a:r>
            <a:r>
              <a:rPr lang="en-US" dirty="0" smtClean="0"/>
              <a:t> + </a:t>
            </a:r>
            <a:r>
              <a:rPr lang="en-US" dirty="0" err="1" smtClean="0"/>
              <a:t>ধাতুর</a:t>
            </a:r>
            <a:r>
              <a:rPr lang="en-US" dirty="0" smtClean="0"/>
              <a:t>   </a:t>
            </a:r>
            <a:r>
              <a:rPr lang="en-US" dirty="0" err="1" smtClean="0"/>
              <a:t>অক্সাইড</a:t>
            </a:r>
            <a:r>
              <a:rPr lang="en-US" dirty="0" smtClean="0"/>
              <a:t>/</a:t>
            </a:r>
            <a:r>
              <a:rPr lang="en-US" dirty="0" err="1" smtClean="0"/>
              <a:t>হাইড্রোক্সাইড</a:t>
            </a:r>
            <a:r>
              <a:rPr lang="en-US" dirty="0" smtClean="0"/>
              <a:t> 			</a:t>
            </a:r>
            <a:r>
              <a:rPr lang="en-US" dirty="0" err="1" smtClean="0"/>
              <a:t>লবণ</a:t>
            </a:r>
            <a:r>
              <a:rPr lang="en-US" dirty="0" smtClean="0"/>
              <a:t>    +   </a:t>
            </a:r>
            <a:r>
              <a:rPr lang="en-US" dirty="0" err="1" smtClean="0"/>
              <a:t>পানি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৪। </a:t>
            </a:r>
            <a:r>
              <a:rPr lang="en-US" dirty="0" err="1" smtClean="0"/>
              <a:t>এসিড</a:t>
            </a:r>
            <a:r>
              <a:rPr lang="en-US" dirty="0" smtClean="0"/>
              <a:t> </a:t>
            </a:r>
            <a:r>
              <a:rPr lang="en-US" dirty="0" err="1" smtClean="0"/>
              <a:t>সক্রিয়</a:t>
            </a:r>
            <a:r>
              <a:rPr lang="en-US" dirty="0" smtClean="0"/>
              <a:t> </a:t>
            </a:r>
            <a:r>
              <a:rPr lang="en-US" dirty="0" err="1" smtClean="0"/>
              <a:t>ধাতুর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বিক্রিয়া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লবণ</a:t>
            </a:r>
            <a:r>
              <a:rPr lang="en-US" dirty="0" smtClean="0"/>
              <a:t> ও </a:t>
            </a:r>
            <a:r>
              <a:rPr lang="en-US" dirty="0" err="1" smtClean="0"/>
              <a:t>হাইড্রোজেন</a:t>
            </a:r>
            <a:r>
              <a:rPr lang="en-US" dirty="0" smtClean="0"/>
              <a:t> </a:t>
            </a:r>
            <a:r>
              <a:rPr lang="en-US" dirty="0" err="1" smtClean="0"/>
              <a:t>গ্যাস</a:t>
            </a:r>
            <a:r>
              <a:rPr lang="en-US" dirty="0" smtClean="0"/>
              <a:t> </a:t>
            </a:r>
            <a:r>
              <a:rPr lang="en-US" dirty="0" err="1" smtClean="0"/>
              <a:t>উৎপন্ন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এসিড</a:t>
            </a:r>
            <a:r>
              <a:rPr lang="en-US" dirty="0" smtClean="0"/>
              <a:t>   +  </a:t>
            </a:r>
            <a:r>
              <a:rPr lang="en-US" dirty="0" err="1" smtClean="0"/>
              <a:t>সক্রিয়</a:t>
            </a:r>
            <a:r>
              <a:rPr lang="en-US" dirty="0" smtClean="0"/>
              <a:t>  </a:t>
            </a:r>
            <a:r>
              <a:rPr lang="en-US" dirty="0" err="1" smtClean="0"/>
              <a:t>ধাতু</a:t>
            </a:r>
            <a:r>
              <a:rPr lang="en-US" dirty="0" smtClean="0"/>
              <a:t>   			</a:t>
            </a:r>
            <a:r>
              <a:rPr lang="en-US" dirty="0" err="1" smtClean="0"/>
              <a:t>লবণ</a:t>
            </a:r>
            <a:r>
              <a:rPr lang="en-US" dirty="0" smtClean="0"/>
              <a:t>    +   </a:t>
            </a:r>
            <a:r>
              <a:rPr lang="en-US" dirty="0" err="1" smtClean="0"/>
              <a:t>হাইড্রোজেন</a:t>
            </a:r>
            <a:r>
              <a:rPr lang="en-US" dirty="0" smtClean="0"/>
              <a:t> </a:t>
            </a:r>
            <a:r>
              <a:rPr lang="en-US" dirty="0" err="1" smtClean="0"/>
              <a:t>গ্যাস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৫। </a:t>
            </a:r>
            <a:r>
              <a:rPr lang="en-US" dirty="0" err="1" smtClean="0"/>
              <a:t>এসিড</a:t>
            </a:r>
            <a:r>
              <a:rPr lang="en-US" dirty="0" smtClean="0"/>
              <a:t> </a:t>
            </a:r>
            <a:r>
              <a:rPr lang="en-US" dirty="0" err="1" smtClean="0"/>
              <a:t>ধাতব</a:t>
            </a:r>
            <a:r>
              <a:rPr lang="en-US" dirty="0" smtClean="0"/>
              <a:t> </a:t>
            </a:r>
            <a:r>
              <a:rPr lang="en-US" dirty="0" err="1" smtClean="0"/>
              <a:t>কার্বনেটের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বিক্রিয়া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কার্বন</a:t>
            </a:r>
            <a:r>
              <a:rPr lang="en-US" dirty="0" smtClean="0"/>
              <a:t> </a:t>
            </a:r>
            <a:r>
              <a:rPr lang="en-US" dirty="0" err="1" smtClean="0"/>
              <a:t>ডাই</a:t>
            </a:r>
            <a:r>
              <a:rPr lang="en-US" dirty="0" smtClean="0"/>
              <a:t> </a:t>
            </a:r>
            <a:r>
              <a:rPr lang="en-US" dirty="0" err="1" smtClean="0"/>
              <a:t>অক্সাইড</a:t>
            </a:r>
            <a:r>
              <a:rPr lang="en-US" dirty="0" smtClean="0"/>
              <a:t> </a:t>
            </a:r>
            <a:r>
              <a:rPr lang="en-US" dirty="0" err="1" smtClean="0"/>
              <a:t>উৎপন্ন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এসিড</a:t>
            </a:r>
            <a:r>
              <a:rPr lang="en-US" dirty="0" smtClean="0"/>
              <a:t>    +   </a:t>
            </a:r>
            <a:r>
              <a:rPr lang="en-US" dirty="0" err="1" smtClean="0"/>
              <a:t>ধাতব</a:t>
            </a:r>
            <a:r>
              <a:rPr lang="en-US" dirty="0" smtClean="0"/>
              <a:t>   </a:t>
            </a:r>
            <a:r>
              <a:rPr lang="en-US" dirty="0" err="1" smtClean="0"/>
              <a:t>কার্বনেট</a:t>
            </a:r>
            <a:r>
              <a:rPr lang="en-US" dirty="0" smtClean="0"/>
              <a:t>  			</a:t>
            </a:r>
            <a:r>
              <a:rPr lang="en-US" dirty="0" err="1" smtClean="0"/>
              <a:t>কার্বন</a:t>
            </a:r>
            <a:r>
              <a:rPr lang="en-US" dirty="0" smtClean="0"/>
              <a:t> </a:t>
            </a:r>
            <a:r>
              <a:rPr lang="en-US" dirty="0" err="1" smtClean="0"/>
              <a:t>ডাই</a:t>
            </a:r>
            <a:r>
              <a:rPr lang="en-US" dirty="0" smtClean="0"/>
              <a:t> </a:t>
            </a:r>
            <a:r>
              <a:rPr lang="en-US" dirty="0" err="1" smtClean="0"/>
              <a:t>অক্সাইড</a:t>
            </a:r>
            <a:r>
              <a:rPr lang="en-US" dirty="0" smtClean="0"/>
              <a:t> </a:t>
            </a:r>
            <a:r>
              <a:rPr lang="en-US" dirty="0" err="1" smtClean="0"/>
              <a:t>গ্যাস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৬। </a:t>
            </a:r>
            <a:r>
              <a:rPr lang="en-US" dirty="0" err="1" smtClean="0"/>
              <a:t>এসিডের</a:t>
            </a:r>
            <a:r>
              <a:rPr lang="en-US" dirty="0" smtClean="0"/>
              <a:t> </a:t>
            </a:r>
            <a:r>
              <a:rPr lang="en-US" dirty="0" err="1" smtClean="0"/>
              <a:t>জলীয়</a:t>
            </a:r>
            <a:r>
              <a:rPr lang="en-US" dirty="0" smtClean="0"/>
              <a:t> </a:t>
            </a:r>
            <a:r>
              <a:rPr lang="en-US" dirty="0" err="1" smtClean="0"/>
              <a:t>দ্রবন</a:t>
            </a:r>
            <a:r>
              <a:rPr lang="en-US" dirty="0" smtClean="0"/>
              <a:t> </a:t>
            </a:r>
            <a:r>
              <a:rPr lang="en-US" dirty="0" err="1" smtClean="0"/>
              <a:t>বিদ্যু</a:t>
            </a:r>
            <a:r>
              <a:rPr lang="en-US" dirty="0" smtClean="0"/>
              <a:t>ৎ </a:t>
            </a:r>
            <a:r>
              <a:rPr lang="en-US" dirty="0" err="1" smtClean="0"/>
              <a:t>পরিবহন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</a:t>
            </a:r>
          </a:p>
          <a:p>
            <a:endParaRPr lang="en-US" dirty="0" smtClean="0"/>
          </a:p>
          <a:p>
            <a:r>
              <a:rPr lang="en-US" dirty="0" smtClean="0"/>
              <a:t>৭।  </a:t>
            </a:r>
            <a:r>
              <a:rPr lang="en-US" dirty="0" err="1" smtClean="0"/>
              <a:t>এসিডের</a:t>
            </a:r>
            <a:r>
              <a:rPr lang="en-US" dirty="0" smtClean="0"/>
              <a:t> </a:t>
            </a:r>
            <a:r>
              <a:rPr lang="en-US" dirty="0" err="1" smtClean="0"/>
              <a:t>ক্ষয়কারী</a:t>
            </a:r>
            <a:r>
              <a:rPr lang="en-US" dirty="0" smtClean="0"/>
              <a:t> </a:t>
            </a:r>
            <a:r>
              <a:rPr lang="en-US" dirty="0" err="1" smtClean="0"/>
              <a:t>ধর্ম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।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31544" y="1814261"/>
            <a:ext cx="1698172" cy="14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107542" y="2989921"/>
            <a:ext cx="1698172" cy="14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281714" y="4049465"/>
            <a:ext cx="1698172" cy="14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1" y="391885"/>
            <a:ext cx="918754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চুনের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সাথে</a:t>
            </a:r>
            <a:r>
              <a:rPr lang="en-US" sz="2400" dirty="0" smtClean="0"/>
              <a:t>  </a:t>
            </a:r>
            <a:r>
              <a:rPr lang="en-US" sz="2400" dirty="0" err="1" smtClean="0"/>
              <a:t>কার্বন</a:t>
            </a:r>
            <a:r>
              <a:rPr lang="en-US" sz="2400" dirty="0" smtClean="0"/>
              <a:t> </a:t>
            </a:r>
            <a:r>
              <a:rPr lang="en-US" sz="2400" dirty="0" err="1" smtClean="0"/>
              <a:t>ডাই</a:t>
            </a:r>
            <a:r>
              <a:rPr lang="en-US" sz="2400" dirty="0" smtClean="0"/>
              <a:t> </a:t>
            </a:r>
            <a:r>
              <a:rPr lang="en-US" sz="2400" dirty="0" err="1" smtClean="0"/>
              <a:t>অক্সাইড</a:t>
            </a:r>
            <a:r>
              <a:rPr lang="en-US" sz="2400" dirty="0" smtClean="0"/>
              <a:t>  </a:t>
            </a:r>
            <a:r>
              <a:rPr lang="en-US" sz="2400" dirty="0" err="1" smtClean="0"/>
              <a:t>এর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বিক্রিয়া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7715" y="1683657"/>
            <a:ext cx="7387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১। </a:t>
            </a:r>
            <a:r>
              <a:rPr lang="en-US" sz="2000" dirty="0" err="1" smtClean="0"/>
              <a:t>বিক্রিয়া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অদ্রবনীয়</a:t>
            </a:r>
            <a:r>
              <a:rPr lang="en-US" sz="2000" dirty="0" smtClean="0"/>
              <a:t> CaCO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হওয়ায়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চুনের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ঘোলা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17716" y="2278743"/>
            <a:ext cx="268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Ca(HO)</a:t>
            </a:r>
            <a:r>
              <a:rPr lang="en-US" sz="2000" baseline="-25000" dirty="0" smtClean="0"/>
              <a:t>2         </a:t>
            </a:r>
            <a:r>
              <a:rPr lang="en-US" sz="2000" dirty="0" smtClean="0"/>
              <a:t> +        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                        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3178629" y="2423886"/>
            <a:ext cx="1349828" cy="18288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18745" y="2278743"/>
            <a:ext cx="2960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CaCO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          (</a:t>
            </a:r>
            <a:r>
              <a:rPr lang="en-US" sz="2000" dirty="0" err="1" smtClean="0"/>
              <a:t>অদ্রবনীয়</a:t>
            </a:r>
            <a:r>
              <a:rPr lang="en-US" sz="2000" dirty="0" smtClean="0"/>
              <a:t>)                      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7715" y="3106057"/>
            <a:ext cx="1139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২।  </a:t>
            </a:r>
            <a:r>
              <a:rPr lang="en-US" sz="2000" dirty="0" err="1" smtClean="0"/>
              <a:t>উক্ত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অদ্রবনীয়</a:t>
            </a:r>
            <a:r>
              <a:rPr lang="en-US" sz="2000" dirty="0" smtClean="0"/>
              <a:t> CaCO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 এ   </a:t>
            </a:r>
            <a:r>
              <a:rPr lang="en-US" sz="2000" dirty="0" err="1" smtClean="0"/>
              <a:t>অতিরিক্ত</a:t>
            </a:r>
            <a:r>
              <a:rPr lang="en-US" sz="2000" dirty="0" smtClean="0"/>
              <a:t> CO</a:t>
            </a:r>
            <a:r>
              <a:rPr lang="en-US" sz="2000" baseline="-25000" dirty="0" smtClean="0"/>
              <a:t>2   </a:t>
            </a:r>
            <a:r>
              <a:rPr lang="en-US" sz="2000" dirty="0" smtClean="0"/>
              <a:t>  </a:t>
            </a:r>
            <a:r>
              <a:rPr lang="en-US" sz="2000" dirty="0" err="1" smtClean="0"/>
              <a:t>গ্যাস</a:t>
            </a:r>
            <a:r>
              <a:rPr lang="en-US" sz="2000" dirty="0" smtClean="0"/>
              <a:t>  </a:t>
            </a:r>
            <a:r>
              <a:rPr lang="en-US" sz="2000" dirty="0" err="1" smtClean="0"/>
              <a:t>চালনা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করলে</a:t>
            </a:r>
            <a:r>
              <a:rPr lang="en-US" sz="2000" dirty="0" smtClean="0"/>
              <a:t>  </a:t>
            </a:r>
            <a:r>
              <a:rPr lang="en-US" sz="2000" dirty="0" err="1" smtClean="0"/>
              <a:t>সেটি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স্বচ্ছ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।   </a:t>
            </a:r>
            <a:r>
              <a:rPr lang="en-US" sz="2000" dirty="0" err="1" smtClean="0"/>
              <a:t>কারণ</a:t>
            </a:r>
            <a:r>
              <a:rPr lang="en-US" sz="2000" dirty="0" smtClean="0"/>
              <a:t> </a:t>
            </a:r>
            <a:r>
              <a:rPr lang="en-US" sz="2000" dirty="0" err="1" smtClean="0"/>
              <a:t>এখানে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দ্রবনীয়</a:t>
            </a:r>
            <a:r>
              <a:rPr lang="en-US" sz="2000" dirty="0" smtClean="0"/>
              <a:t>  </a:t>
            </a:r>
            <a:r>
              <a:rPr lang="en-US" sz="2000" dirty="0" err="1" smtClean="0"/>
              <a:t>ক্যালসিয়াম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বাই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কার্বনেট</a:t>
            </a:r>
            <a:r>
              <a:rPr lang="en-US" sz="2000" dirty="0" smtClean="0"/>
              <a:t>  </a:t>
            </a:r>
            <a:r>
              <a:rPr lang="en-US" sz="2000" dirty="0" err="1" smtClean="0"/>
              <a:t>উৎপন্ন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 </a:t>
            </a:r>
            <a:r>
              <a:rPr lang="en-US" sz="2000" dirty="0" err="1" smtClean="0"/>
              <a:t>ফলে</a:t>
            </a:r>
            <a:r>
              <a:rPr lang="en-US" sz="2000" dirty="0" smtClean="0"/>
              <a:t>  </a:t>
            </a:r>
            <a:r>
              <a:rPr lang="en-US" sz="2000" dirty="0" err="1" smtClean="0"/>
              <a:t>চুনের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স্বচ্ছ</a:t>
            </a:r>
            <a:r>
              <a:rPr lang="en-US" sz="2000" dirty="0" smtClean="0"/>
              <a:t> </a:t>
            </a:r>
            <a:r>
              <a:rPr lang="en-US" sz="2000" dirty="0" err="1" smtClean="0"/>
              <a:t>হয়ে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7716" y="4165600"/>
            <a:ext cx="2685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CaCO</a:t>
            </a:r>
            <a:r>
              <a:rPr lang="en-US" sz="2000" baseline="-25000" dirty="0" smtClean="0"/>
              <a:t>3         </a:t>
            </a:r>
            <a:r>
              <a:rPr lang="en-US" sz="2000" dirty="0" smtClean="0"/>
              <a:t> +        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                        </a:t>
            </a:r>
            <a:endParaRPr lang="en-US" sz="2000" dirty="0"/>
          </a:p>
        </p:txBody>
      </p:sp>
      <p:sp>
        <p:nvSpPr>
          <p:cNvPr id="11" name="Right Arrow 10"/>
          <p:cNvSpPr/>
          <p:nvPr/>
        </p:nvSpPr>
        <p:spPr>
          <a:xfrm>
            <a:off x="3178629" y="4310743"/>
            <a:ext cx="1349828" cy="18288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18744" y="4165600"/>
            <a:ext cx="2917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Ca(HCO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         (</a:t>
            </a:r>
            <a:r>
              <a:rPr lang="en-US" sz="2000" dirty="0" err="1" smtClean="0"/>
              <a:t>দ্রবনীয়</a:t>
            </a:r>
            <a:r>
              <a:rPr lang="en-US" sz="2000" dirty="0" smtClean="0"/>
              <a:t>)                      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211" y="404949"/>
            <a:ext cx="37751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AutoNum type="arabicParenR"/>
            </a:pP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6925" y="404949"/>
            <a:ext cx="4963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211" y="3409406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ল্যাকটিক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AutoNum type="arabicParenR"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ড্রিংক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কমলালেবুতে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তেতুল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টারটারিক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AutoNum type="arabicParenR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6925" y="3252652"/>
            <a:ext cx="55255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বিুদ্য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হাইড্রোজেন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হাইড্রোজেন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হাইড্রোজেন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‍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7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9040" y="418011"/>
            <a:ext cx="397110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8983" y="1946366"/>
            <a:ext cx="7876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অপকারি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লিটমাস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কার্বনেটের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799" y="378823"/>
            <a:ext cx="3049451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994" y="4243049"/>
            <a:ext cx="11437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654" y="1672340"/>
            <a:ext cx="2667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296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0629" y="418011"/>
            <a:ext cx="2438400" cy="1107996"/>
          </a:xfrm>
          <a:prstGeom prst="rect">
            <a:avLst/>
          </a:prstGeom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852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256" y="1698171"/>
            <a:ext cx="3940629" cy="4807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7721600" y="1915410"/>
            <a:ext cx="4470400" cy="3875314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আজকের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</a:t>
            </a:r>
            <a:r>
              <a:rPr lang="en-US" sz="2400" dirty="0" smtClean="0"/>
              <a:t>  এ </a:t>
            </a:r>
            <a:r>
              <a:rPr lang="en-US" sz="2400" dirty="0" err="1" smtClean="0"/>
              <a:t>পযর্ন্ত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আবার</a:t>
            </a:r>
            <a:r>
              <a:rPr lang="en-US" sz="2400" dirty="0" smtClean="0"/>
              <a:t>    </a:t>
            </a:r>
            <a:r>
              <a:rPr lang="en-US" sz="2400" dirty="0" err="1" smtClean="0"/>
              <a:t>দে</a:t>
            </a:r>
            <a:r>
              <a:rPr lang="en-US" sz="2400" dirty="0" smtClean="0"/>
              <a:t> </a:t>
            </a:r>
            <a:r>
              <a:rPr lang="en-US" sz="2400" dirty="0" err="1" smtClean="0"/>
              <a:t>খা</a:t>
            </a:r>
            <a:r>
              <a:rPr lang="en-US" sz="2400" dirty="0" smtClean="0"/>
              <a:t>   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914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864" y="3387271"/>
            <a:ext cx="2874736" cy="2667000"/>
          </a:xfrm>
          <a:prstGeom prst="rect">
            <a:avLst/>
          </a:prstGeom>
        </p:spPr>
      </p:pic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619" y="3486831"/>
            <a:ext cx="2977923" cy="3019425"/>
          </a:xfrm>
          <a:prstGeom prst="rect">
            <a:avLst/>
          </a:prstGeom>
        </p:spPr>
      </p:pic>
      <p:pic>
        <p:nvPicPr>
          <p:cNvPr id="5" name="Picture 4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64" y="815747"/>
            <a:ext cx="3038321" cy="2014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1554" y="300446"/>
            <a:ext cx="35530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9" y="1417306"/>
            <a:ext cx="1923775" cy="1676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435" y="1296690"/>
            <a:ext cx="3037072" cy="2200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55" y="4441501"/>
            <a:ext cx="2284603" cy="1645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975" y="4441501"/>
            <a:ext cx="1731584" cy="1882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377" y="4905910"/>
            <a:ext cx="1067657" cy="195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9585" y="1131443"/>
            <a:ext cx="1692898" cy="14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40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7703" y="875211"/>
            <a:ext cx="73674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6"/>
                </a:solidFill>
              </a:rPr>
              <a:t>ধন্যবাদ</a:t>
            </a:r>
            <a:r>
              <a:rPr lang="en-US" sz="4400" b="1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পাঠের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বিষয়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b="1" dirty="0" err="1" smtClean="0">
                <a:solidFill>
                  <a:srgbClr val="C00000"/>
                </a:solidFill>
              </a:rPr>
              <a:t>এসিড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5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4537" y="352697"/>
            <a:ext cx="5930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046" y="1828800"/>
            <a:ext cx="8934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১। </a:t>
            </a:r>
            <a:r>
              <a:rPr lang="en-US" sz="2800" dirty="0"/>
              <a:t> </a:t>
            </a:r>
            <a:r>
              <a:rPr lang="en-US" sz="2800" dirty="0" err="1" smtClean="0"/>
              <a:t>এসিডের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সংজ্ঞা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২। </a:t>
            </a:r>
            <a:r>
              <a:rPr lang="en-US" sz="2800" dirty="0" err="1" smtClean="0"/>
              <a:t>এসিডের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প্রকারভেদ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৩। </a:t>
            </a:r>
            <a:r>
              <a:rPr lang="en-US" sz="2800" dirty="0" err="1" smtClean="0"/>
              <a:t>এসিডের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বৈশিষ্ট্য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৪। </a:t>
            </a:r>
            <a:r>
              <a:rPr lang="en-US" sz="2800" dirty="0" err="1" smtClean="0"/>
              <a:t>এসিডের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বিক্রিয়াসমূহ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৫। </a:t>
            </a:r>
            <a:r>
              <a:rPr lang="en-US" sz="2800" dirty="0" err="1" smtClean="0"/>
              <a:t>দৈনিক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ব্যবহার্য্য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পারবে</a:t>
            </a:r>
            <a:r>
              <a:rPr lang="en-US" sz="2800" dirty="0" smtClean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34480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528" y="537046"/>
            <a:ext cx="145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HCl</a:t>
            </a:r>
            <a:r>
              <a:rPr lang="en-US" sz="2800" dirty="0" smtClean="0"/>
              <a:t> (</a:t>
            </a:r>
            <a:r>
              <a:rPr lang="en-US" sz="2800" dirty="0" err="1" smtClean="0"/>
              <a:t>aq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70267" y="537046"/>
            <a:ext cx="132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 </a:t>
            </a:r>
            <a:r>
              <a:rPr lang="en-US" sz="2800" baseline="30000" dirty="0" smtClean="0"/>
              <a:t>+ 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60892" y="769275"/>
            <a:ext cx="1509486" cy="1588"/>
          </a:xfrm>
          <a:prstGeom prst="straightConnector1">
            <a:avLst/>
          </a:prstGeom>
          <a:ln w="44450" cmpd="sng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Plus 5"/>
          <p:cNvSpPr/>
          <p:nvPr/>
        </p:nvSpPr>
        <p:spPr>
          <a:xfrm>
            <a:off x="7561909" y="522535"/>
            <a:ext cx="457200" cy="4572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24644" y="551561"/>
            <a:ext cx="1248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Cl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- 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352787" y="130652"/>
            <a:ext cx="11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(l)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8010" y="1352720"/>
            <a:ext cx="11260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অ্যাসিডঃ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অ্যাসিড এক ধর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রাসায়নিক পদার্থ যা পানিতে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 আয়ন বা প্রোটন (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="1" baseline="4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করে।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হাইড্রোক্লোরিক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কার্বনিক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baseline="30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 flipH="1">
            <a:off x="201700" y="2503637"/>
            <a:ext cx="2540087" cy="436260"/>
          </a:xfrm>
          <a:prstGeom prst="wedgeRectCallout">
            <a:avLst>
              <a:gd name="adj1" fmla="val -81674"/>
              <a:gd name="adj2" fmla="val 334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ফসফোরিক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এসিড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97944" y="2442691"/>
            <a:ext cx="1463040" cy="457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PO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sp>
        <p:nvSpPr>
          <p:cNvPr id="21" name="Rectangular Callout 20"/>
          <p:cNvSpPr/>
          <p:nvPr/>
        </p:nvSpPr>
        <p:spPr>
          <a:xfrm>
            <a:off x="6220606" y="2403327"/>
            <a:ext cx="2366682" cy="436260"/>
          </a:xfrm>
          <a:prstGeom prst="wedgeRectCallout">
            <a:avLst>
              <a:gd name="adj1" fmla="val 106359"/>
              <a:gd name="adj2" fmla="val 37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সালফিউরিক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এসিড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883540" y="2384622"/>
            <a:ext cx="1645920" cy="548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SO</a:t>
            </a:r>
            <a:r>
              <a:rPr lang="en-US" sz="4000" baseline="-25000" dirty="0" smtClean="0"/>
              <a:t>4</a:t>
            </a:r>
            <a:endParaRPr lang="en-US" sz="4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404734" y="3675554"/>
            <a:ext cx="2258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COOH (</a:t>
            </a:r>
            <a:r>
              <a:rPr lang="en-US" sz="2800" dirty="0" err="1" smtClean="0"/>
              <a:t>aq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522667" y="3675554"/>
            <a:ext cx="1320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 </a:t>
            </a:r>
            <a:r>
              <a:rPr lang="en-US" sz="2800" baseline="30000" dirty="0" smtClean="0"/>
              <a:t>+ 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6" name="Plus 25"/>
          <p:cNvSpPr/>
          <p:nvPr/>
        </p:nvSpPr>
        <p:spPr>
          <a:xfrm>
            <a:off x="7714309" y="3661043"/>
            <a:ext cx="457200" cy="4572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977043" y="3690069"/>
            <a:ext cx="234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COO </a:t>
            </a:r>
            <a:r>
              <a:rPr lang="en-US" sz="2800" baseline="30000" dirty="0" smtClean="0"/>
              <a:t>- 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505187" y="3269160"/>
            <a:ext cx="1175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(l)</a:t>
            </a:r>
            <a:endParaRPr lang="en-US" sz="2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3113292" y="3907783"/>
            <a:ext cx="1509486" cy="166480"/>
            <a:chOff x="3113292" y="4459315"/>
            <a:chExt cx="1509486" cy="16648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3113292" y="4459315"/>
              <a:ext cx="1509486" cy="1588"/>
            </a:xfrm>
            <a:prstGeom prst="straightConnector1">
              <a:avLst/>
            </a:prstGeom>
            <a:ln w="44450" cmpd="sng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113292" y="4624207"/>
              <a:ext cx="1509486" cy="1588"/>
            </a:xfrm>
            <a:prstGeom prst="straightConnector1">
              <a:avLst/>
            </a:prstGeom>
            <a:ln w="44450" cmpd="sng">
              <a:headEnd type="triangl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35429" y="4252686"/>
            <a:ext cx="2119085" cy="4499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এসিটিক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এসিড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/>
      <p:bldP spid="8" grpId="0"/>
      <p:bldP spid="9" grpId="0"/>
      <p:bldP spid="15" grpId="0" animBg="1"/>
      <p:bldP spid="17" grpId="0" animBg="1"/>
      <p:bldP spid="21" grpId="0" animBg="1"/>
      <p:bldP spid="22" grpId="0" animBg="1"/>
      <p:bldP spid="23" grpId="0"/>
      <p:bldP spid="24" grpId="0"/>
      <p:bldP spid="26" grpId="0" animBg="1"/>
      <p:bldP spid="27" grpId="0"/>
      <p:bldP spid="28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2334" y="167484"/>
            <a:ext cx="344773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baseline="30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9752" y="1033584"/>
            <a:ext cx="4210708" cy="469908"/>
          </a:xfrm>
          <a:custGeom>
            <a:avLst/>
            <a:gdLst>
              <a:gd name="connsiteX0" fmla="*/ 0 w 2876815"/>
              <a:gd name="connsiteY0" fmla="*/ 0 h 469908"/>
              <a:gd name="connsiteX1" fmla="*/ 2876815 w 2876815"/>
              <a:gd name="connsiteY1" fmla="*/ 0 h 469908"/>
              <a:gd name="connsiteX2" fmla="*/ 2876815 w 2876815"/>
              <a:gd name="connsiteY2" fmla="*/ 469908 h 469908"/>
              <a:gd name="connsiteX3" fmla="*/ 0 w 2876815"/>
              <a:gd name="connsiteY3" fmla="*/ 469908 h 469908"/>
              <a:gd name="connsiteX4" fmla="*/ 0 w 2876815"/>
              <a:gd name="connsiteY4" fmla="*/ 0 h 46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815" h="469908">
                <a:moveTo>
                  <a:pt x="0" y="0"/>
                </a:moveTo>
                <a:lnTo>
                  <a:pt x="2876815" y="0"/>
                </a:lnTo>
                <a:lnTo>
                  <a:pt x="2876815" y="469908"/>
                </a:lnTo>
                <a:lnTo>
                  <a:pt x="0" y="469908"/>
                </a:lnTo>
                <a:lnTo>
                  <a:pt x="0" y="0"/>
                </a:lnTo>
                <a:close/>
              </a:path>
            </a:pathLst>
          </a:custGeom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kern="1200" dirty="0" smtClean="0">
                <a:solidFill>
                  <a:schemeClr val="tx1"/>
                </a:solidFill>
              </a:rPr>
              <a:t>: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9772" y="1917115"/>
            <a:ext cx="2147330" cy="1745563"/>
          </a:xfrm>
          <a:custGeom>
            <a:avLst/>
            <a:gdLst>
              <a:gd name="connsiteX0" fmla="*/ 0 w 3576785"/>
              <a:gd name="connsiteY0" fmla="*/ 0 h 730859"/>
              <a:gd name="connsiteX1" fmla="*/ 3576785 w 3576785"/>
              <a:gd name="connsiteY1" fmla="*/ 0 h 730859"/>
              <a:gd name="connsiteX2" fmla="*/ 3576785 w 3576785"/>
              <a:gd name="connsiteY2" fmla="*/ 730859 h 730859"/>
              <a:gd name="connsiteX3" fmla="*/ 0 w 3576785"/>
              <a:gd name="connsiteY3" fmla="*/ 730859 h 730859"/>
              <a:gd name="connsiteX4" fmla="*/ 0 w 3576785"/>
              <a:gd name="connsiteY4" fmla="*/ 0 h 73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785" h="730859">
                <a:moveTo>
                  <a:pt x="0" y="0"/>
                </a:moveTo>
                <a:lnTo>
                  <a:pt x="3576785" y="0"/>
                </a:lnTo>
                <a:lnTo>
                  <a:pt x="3576785" y="730859"/>
                </a:lnTo>
                <a:lnTo>
                  <a:pt x="0" y="730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514350" lvl="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bn-IN" sz="28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</a:t>
            </a:r>
            <a:r>
              <a:rPr lang="en-US" sz="28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8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টারটারিক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সাইট্রিক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ম্যালিক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0305" y="3920031"/>
            <a:ext cx="415773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b="1" baseline="30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28828" y="4624416"/>
            <a:ext cx="6488408" cy="2053704"/>
            <a:chOff x="2998848" y="4632667"/>
            <a:chExt cx="5777476" cy="188965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998848" y="4632667"/>
                  <a:ext cx="5777476" cy="1889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𝑯𝑪𝒍</m:t>
                      </m:r>
                    </m:oMath>
                  </a14:m>
                  <a:r>
                    <a:rPr lang="en-US" sz="2000" b="1" dirty="0" smtClean="0"/>
                    <a:t/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𝑪𝒍</m:t>
                          </m:r>
                        </m:e>
                        <m:sup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</m:oMath>
                  </a14:m>
                  <a:endParaRPr lang="en-US" sz="2000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                                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𝒂𝒒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1" dirty="0">
                      <a:solidFill>
                        <a:srgbClr val="FF0000"/>
                      </a:solidFill>
                    </a:rPr>
                    <a:t>+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𝒂𝒒</m:t>
                      </m:r>
                      <m:r>
                        <a:rPr lang="en-US" sz="20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b="1" dirty="0"/>
                </a:p>
                <a:p>
                  <a:endParaRPr lang="en-US" sz="2000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b="1" dirty="0" smtClean="0"/>
                    <a:t>+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d>
                        <m:d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</m:oMath>
                  </a14:m>
                  <a:endParaRPr lang="en-US" sz="2000" b="1" dirty="0" smtClean="0"/>
                </a:p>
                <a:p>
                  <a:endParaRPr lang="en-US" sz="2000" b="1" dirty="0" smtClean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𝑶𝑶𝑯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                                  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 b="1" dirty="0"/>
                    <a:t>+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𝑪𝑯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sSup>
                        <m:sSup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𝑪𝑶𝑶</m:t>
                          </m:r>
                        </m:e>
                        <m:sup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2000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dirty="0">
                              <a:latin typeface="Cambria Math" panose="02040503050406030204" pitchFamily="18" charset="0"/>
                            </a:rPr>
                            <m:t>𝒂𝒒</m:t>
                          </m:r>
                        </m:e>
                      </m:d>
                    </m:oMath>
                  </a14:m>
                  <a:endParaRPr lang="en-US" sz="2000" b="1" dirty="0" smtClean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8848" y="4632667"/>
                  <a:ext cx="5777476" cy="1889656"/>
                </a:xfrm>
                <a:prstGeom prst="rect">
                  <a:avLst/>
                </a:prstGeom>
                <a:blipFill>
                  <a:blip r:embed="rId2"/>
                  <a:stretch>
                    <a:fillRect l="-94" b="-8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>
            <a:xfrm flipV="1">
              <a:off x="3656872" y="4799648"/>
              <a:ext cx="963759" cy="480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915779" y="5141004"/>
              <a:ext cx="1381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4264695" y="6380072"/>
              <a:ext cx="14365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4253064" y="6254016"/>
              <a:ext cx="1381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930060" y="5779102"/>
              <a:ext cx="14365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930060" y="5653046"/>
              <a:ext cx="1381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6570617" y="1033584"/>
            <a:ext cx="52251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অজৈব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633150" y="1857156"/>
            <a:ext cx="2147330" cy="1745563"/>
          </a:xfrm>
          <a:custGeom>
            <a:avLst/>
            <a:gdLst>
              <a:gd name="connsiteX0" fmla="*/ 0 w 3576785"/>
              <a:gd name="connsiteY0" fmla="*/ 0 h 730859"/>
              <a:gd name="connsiteX1" fmla="*/ 3576785 w 3576785"/>
              <a:gd name="connsiteY1" fmla="*/ 0 h 730859"/>
              <a:gd name="connsiteX2" fmla="*/ 3576785 w 3576785"/>
              <a:gd name="connsiteY2" fmla="*/ 730859 h 730859"/>
              <a:gd name="connsiteX3" fmla="*/ 0 w 3576785"/>
              <a:gd name="connsiteY3" fmla="*/ 730859 h 730859"/>
              <a:gd name="connsiteX4" fmla="*/ 0 w 3576785"/>
              <a:gd name="connsiteY4" fmla="*/ 0 h 73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6785" h="730859">
                <a:moveTo>
                  <a:pt x="0" y="0"/>
                </a:moveTo>
                <a:lnTo>
                  <a:pt x="3576785" y="0"/>
                </a:lnTo>
                <a:lnTo>
                  <a:pt x="3576785" y="730859"/>
                </a:lnTo>
                <a:lnTo>
                  <a:pt x="0" y="73085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marL="514350" lvl="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28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</a:t>
            </a:r>
            <a:r>
              <a:rPr lang="en-US" sz="28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endParaRPr lang="en-US" sz="2800" b="1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HCl</a:t>
            </a:r>
            <a:endParaRPr lang="en-US" sz="2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="1" baseline="-25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lvl="0" indent="-51435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78986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2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909825" y="618470"/>
            <a:ext cx="5450404" cy="469908"/>
          </a:xfrm>
          <a:custGeom>
            <a:avLst/>
            <a:gdLst>
              <a:gd name="connsiteX0" fmla="*/ 0 w 2876815"/>
              <a:gd name="connsiteY0" fmla="*/ 0 h 469908"/>
              <a:gd name="connsiteX1" fmla="*/ 2876815 w 2876815"/>
              <a:gd name="connsiteY1" fmla="*/ 0 h 469908"/>
              <a:gd name="connsiteX2" fmla="*/ 2876815 w 2876815"/>
              <a:gd name="connsiteY2" fmla="*/ 469908 h 469908"/>
              <a:gd name="connsiteX3" fmla="*/ 0 w 2876815"/>
              <a:gd name="connsiteY3" fmla="*/ 469908 h 469908"/>
              <a:gd name="connsiteX4" fmla="*/ 0 w 2876815"/>
              <a:gd name="connsiteY4" fmla="*/ 0 h 46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815" h="469908">
                <a:moveTo>
                  <a:pt x="0" y="0"/>
                </a:moveTo>
                <a:lnTo>
                  <a:pt x="2876815" y="0"/>
                </a:lnTo>
                <a:lnTo>
                  <a:pt x="2876815" y="469908"/>
                </a:lnTo>
                <a:lnTo>
                  <a:pt x="0" y="4699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(খ) </a:t>
            </a:r>
            <a:r>
              <a:rPr lang="en-US" sz="2400" dirty="0" err="1" smtClean="0">
                <a:solidFill>
                  <a:schemeClr val="tx1"/>
                </a:solidFill>
              </a:rPr>
              <a:t>বিয়োজিত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অবস্থা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</a:rPr>
              <a:t>অনুযায়ী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</a:rPr>
              <a:t>দুই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</a:rPr>
              <a:t>ধরনের</a:t>
            </a:r>
            <a:r>
              <a:rPr lang="en-US" sz="2400" kern="1200" dirty="0" smtClean="0">
                <a:solidFill>
                  <a:schemeClr val="tx1"/>
                </a:solidFill>
              </a:rPr>
              <a:t>: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15963" y="2614566"/>
            <a:ext cx="11258174" cy="1069160"/>
          </a:xfrm>
          <a:custGeom>
            <a:avLst/>
            <a:gdLst>
              <a:gd name="connsiteX0" fmla="*/ 0 w 3116527"/>
              <a:gd name="connsiteY0" fmla="*/ 0 h 618616"/>
              <a:gd name="connsiteX1" fmla="*/ 3116527 w 3116527"/>
              <a:gd name="connsiteY1" fmla="*/ 0 h 618616"/>
              <a:gd name="connsiteX2" fmla="*/ 3116527 w 3116527"/>
              <a:gd name="connsiteY2" fmla="*/ 618616 h 618616"/>
              <a:gd name="connsiteX3" fmla="*/ 0 w 3116527"/>
              <a:gd name="connsiteY3" fmla="*/ 618616 h 618616"/>
              <a:gd name="connsiteX4" fmla="*/ 0 w 3116527"/>
              <a:gd name="connsiteY4" fmla="*/ 0 h 61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6527" h="618616">
                <a:moveTo>
                  <a:pt x="0" y="0"/>
                </a:moveTo>
                <a:lnTo>
                  <a:pt x="3116527" y="0"/>
                </a:lnTo>
                <a:lnTo>
                  <a:pt x="3116527" y="618616"/>
                </a:lnTo>
                <a:lnTo>
                  <a:pt x="0" y="6186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28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bn-IN" sz="28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সম্পূর্ণরুপে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মৃদু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সাইট্রিক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উভয়দিক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07403" y="1454052"/>
            <a:ext cx="11258174" cy="794840"/>
          </a:xfrm>
          <a:custGeom>
            <a:avLst/>
            <a:gdLst>
              <a:gd name="connsiteX0" fmla="*/ 0 w 3116527"/>
              <a:gd name="connsiteY0" fmla="*/ 0 h 618616"/>
              <a:gd name="connsiteX1" fmla="*/ 3116527 w 3116527"/>
              <a:gd name="connsiteY1" fmla="*/ 0 h 618616"/>
              <a:gd name="connsiteX2" fmla="*/ 3116527 w 3116527"/>
              <a:gd name="connsiteY2" fmla="*/ 618616 h 618616"/>
              <a:gd name="connsiteX3" fmla="*/ 0 w 3116527"/>
              <a:gd name="connsiteY3" fmla="*/ 618616 h 618616"/>
              <a:gd name="connsiteX4" fmla="*/ 0 w 3116527"/>
              <a:gd name="connsiteY4" fmla="*/ 0 h 61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6527" h="618616">
                <a:moveTo>
                  <a:pt x="0" y="0"/>
                </a:moveTo>
                <a:lnTo>
                  <a:pt x="3116527" y="0"/>
                </a:lnTo>
                <a:lnTo>
                  <a:pt x="3116527" y="618616"/>
                </a:lnTo>
                <a:lnTo>
                  <a:pt x="0" y="6186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bn-IN" sz="24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bn-IN" sz="24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সম্পূর্ণরুপে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হাইড্রোক্লোরিক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বুঝাতে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একটিমাত্র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491812" y="4158505"/>
            <a:ext cx="6717501" cy="469908"/>
          </a:xfrm>
          <a:custGeom>
            <a:avLst/>
            <a:gdLst>
              <a:gd name="connsiteX0" fmla="*/ 0 w 2876815"/>
              <a:gd name="connsiteY0" fmla="*/ 0 h 469908"/>
              <a:gd name="connsiteX1" fmla="*/ 2876815 w 2876815"/>
              <a:gd name="connsiteY1" fmla="*/ 0 h 469908"/>
              <a:gd name="connsiteX2" fmla="*/ 2876815 w 2876815"/>
              <a:gd name="connsiteY2" fmla="*/ 469908 h 469908"/>
              <a:gd name="connsiteX3" fmla="*/ 0 w 2876815"/>
              <a:gd name="connsiteY3" fmla="*/ 469908 h 469908"/>
              <a:gd name="connsiteX4" fmla="*/ 0 w 2876815"/>
              <a:gd name="connsiteY4" fmla="*/ 0 h 46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6815" h="469908">
                <a:moveTo>
                  <a:pt x="0" y="0"/>
                </a:moveTo>
                <a:lnTo>
                  <a:pt x="2876815" y="0"/>
                </a:lnTo>
                <a:lnTo>
                  <a:pt x="2876815" y="469908"/>
                </a:lnTo>
                <a:lnTo>
                  <a:pt x="0" y="4699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(গ) </a:t>
            </a:r>
            <a:r>
              <a:rPr lang="en-US" sz="2400" dirty="0" err="1" smtClean="0">
                <a:solidFill>
                  <a:schemeClr val="tx1"/>
                </a:solidFill>
              </a:rPr>
              <a:t>এসিডে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পানির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পরিমান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</a:rPr>
              <a:t>অনুযায়ী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</a:rPr>
              <a:t>দুই</a:t>
            </a:r>
            <a:r>
              <a:rPr lang="en-US" sz="2400" kern="1200" dirty="0" smtClean="0">
                <a:solidFill>
                  <a:schemeClr val="tx1"/>
                </a:solidFill>
              </a:rPr>
              <a:t> </a:t>
            </a:r>
            <a:r>
              <a:rPr lang="en-US" sz="2400" kern="1200" dirty="0" err="1" smtClean="0">
                <a:solidFill>
                  <a:schemeClr val="tx1"/>
                </a:solidFill>
              </a:rPr>
              <a:t>ধরনের</a:t>
            </a:r>
            <a:r>
              <a:rPr lang="en-US" sz="2400" kern="1200" dirty="0" smtClean="0">
                <a:solidFill>
                  <a:schemeClr val="tx1"/>
                </a:solidFill>
              </a:rPr>
              <a:t>: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07403" y="4837332"/>
            <a:ext cx="11258174" cy="794840"/>
          </a:xfrm>
          <a:custGeom>
            <a:avLst/>
            <a:gdLst>
              <a:gd name="connsiteX0" fmla="*/ 0 w 3116527"/>
              <a:gd name="connsiteY0" fmla="*/ 0 h 618616"/>
              <a:gd name="connsiteX1" fmla="*/ 3116527 w 3116527"/>
              <a:gd name="connsiteY1" fmla="*/ 0 h 618616"/>
              <a:gd name="connsiteX2" fmla="*/ 3116527 w 3116527"/>
              <a:gd name="connsiteY2" fmla="*/ 618616 h 618616"/>
              <a:gd name="connsiteX3" fmla="*/ 0 w 3116527"/>
              <a:gd name="connsiteY3" fmla="*/ 618616 h 618616"/>
              <a:gd name="connsiteX4" fmla="*/ 0 w 3116527"/>
              <a:gd name="connsiteY4" fmla="*/ 0 h 61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6527" h="618616">
                <a:moveTo>
                  <a:pt x="0" y="0"/>
                </a:moveTo>
                <a:lnTo>
                  <a:pt x="3116527" y="0"/>
                </a:lnTo>
                <a:lnTo>
                  <a:pt x="3116527" y="618616"/>
                </a:lnTo>
                <a:lnTo>
                  <a:pt x="0" y="6186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bn-IN" sz="24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দ্রবনে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solidFill>
                <a:srgbClr val="00206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34533" y="5782019"/>
            <a:ext cx="11258174" cy="794840"/>
          </a:xfrm>
          <a:custGeom>
            <a:avLst/>
            <a:gdLst>
              <a:gd name="connsiteX0" fmla="*/ 0 w 3116527"/>
              <a:gd name="connsiteY0" fmla="*/ 0 h 618616"/>
              <a:gd name="connsiteX1" fmla="*/ 3116527 w 3116527"/>
              <a:gd name="connsiteY1" fmla="*/ 0 h 618616"/>
              <a:gd name="connsiteX2" fmla="*/ 3116527 w 3116527"/>
              <a:gd name="connsiteY2" fmla="*/ 618616 h 618616"/>
              <a:gd name="connsiteX3" fmla="*/ 0 w 3116527"/>
              <a:gd name="connsiteY3" fmla="*/ 618616 h 618616"/>
              <a:gd name="connsiteX4" fmla="*/ 0 w 3116527"/>
              <a:gd name="connsiteY4" fmla="*/ 0 h 61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6527" h="618616">
                <a:moveTo>
                  <a:pt x="0" y="0"/>
                </a:moveTo>
                <a:lnTo>
                  <a:pt x="3116527" y="0"/>
                </a:lnTo>
                <a:lnTo>
                  <a:pt x="3116527" y="618616"/>
                </a:lnTo>
                <a:lnTo>
                  <a:pt x="0" y="61861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লঘু</a:t>
            </a:r>
            <a:r>
              <a:rPr lang="bn-IN" sz="2400" b="1" kern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দ্রবনে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US" sz="24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লঘু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89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428343" y="2467428"/>
            <a:ext cx="1756228" cy="2612572"/>
            <a:chOff x="5428343" y="2467428"/>
            <a:chExt cx="1190171" cy="1161143"/>
          </a:xfrm>
        </p:grpSpPr>
        <p:sp>
          <p:nvSpPr>
            <p:cNvPr id="2" name="Can 1"/>
            <p:cNvSpPr/>
            <p:nvPr/>
          </p:nvSpPr>
          <p:spPr>
            <a:xfrm>
              <a:off x="5428343" y="2946400"/>
              <a:ext cx="1190171" cy="682171"/>
            </a:xfrm>
            <a:prstGeom prst="can">
              <a:avLst>
                <a:gd name="adj" fmla="val 2850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an 13"/>
            <p:cNvSpPr/>
            <p:nvPr/>
          </p:nvSpPr>
          <p:spPr>
            <a:xfrm>
              <a:off x="5428343" y="2467428"/>
              <a:ext cx="1190171" cy="682171"/>
            </a:xfrm>
            <a:prstGeom prst="can">
              <a:avLst>
                <a:gd name="adj" fmla="val 2850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21824" y="3062510"/>
            <a:ext cx="667657" cy="1785257"/>
            <a:chOff x="8244114" y="1596571"/>
            <a:chExt cx="667657" cy="2090058"/>
          </a:xfrm>
        </p:grpSpPr>
        <p:sp>
          <p:nvSpPr>
            <p:cNvPr id="16" name="Rectangle 15"/>
            <p:cNvSpPr/>
            <p:nvPr/>
          </p:nvSpPr>
          <p:spPr>
            <a:xfrm>
              <a:off x="8244114" y="1596571"/>
              <a:ext cx="667657" cy="104502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44114" y="2641600"/>
              <a:ext cx="667657" cy="104502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8418286" y="2409371"/>
            <a:ext cx="711200" cy="25254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35" y="452892"/>
            <a:ext cx="2628900" cy="25515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72000" y="174171"/>
            <a:ext cx="2423886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/>
              <a:t>এসিডের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ধর্ম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730187" y="972457"/>
            <a:ext cx="332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১। </a:t>
            </a:r>
            <a:r>
              <a:rPr lang="en-US" sz="2400" dirty="0" err="1" smtClean="0"/>
              <a:t>এসিড</a:t>
            </a:r>
            <a:r>
              <a:rPr lang="en-US" sz="2400" dirty="0" smtClean="0"/>
              <a:t> </a:t>
            </a:r>
            <a:r>
              <a:rPr lang="en-US" sz="2400" dirty="0" err="1" smtClean="0"/>
              <a:t>টক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স্বাধযুক্ত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9318171" y="2409371"/>
            <a:ext cx="711200" cy="2525486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76343" y="5297714"/>
            <a:ext cx="190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লিটমাস</a:t>
            </a:r>
            <a:r>
              <a:rPr lang="en-US" dirty="0" smtClean="0"/>
              <a:t> </a:t>
            </a:r>
            <a:r>
              <a:rPr lang="en-US" dirty="0" err="1" smtClean="0"/>
              <a:t>পেপার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50858" y="5326742"/>
            <a:ext cx="1030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এসিড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06416" y="6052457"/>
            <a:ext cx="888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২। </a:t>
            </a:r>
            <a:r>
              <a:rPr lang="en-US" sz="2400" dirty="0" err="1" smtClean="0"/>
              <a:t>এসিড</a:t>
            </a:r>
            <a:r>
              <a:rPr lang="en-US" sz="2400" dirty="0" smtClean="0"/>
              <a:t> </a:t>
            </a:r>
            <a:r>
              <a:rPr lang="en-US" sz="2400" dirty="0" err="1" smtClean="0"/>
              <a:t>নীললিটমাস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পেপারকে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লাল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লিটমাস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পেপারে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পরিণত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/>
      <p:bldP spid="28" grpId="0" animBg="1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670</Words>
  <Application>Microsoft Office PowerPoint</Application>
  <PresentationFormat>Custom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RTC</cp:lastModifiedBy>
  <cp:revision>96</cp:revision>
  <dcterms:created xsi:type="dcterms:W3CDTF">2019-07-18T13:46:34Z</dcterms:created>
  <dcterms:modified xsi:type="dcterms:W3CDTF">2020-07-31T04:57:00Z</dcterms:modified>
</cp:coreProperties>
</file>