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75" r:id="rId6"/>
    <p:sldId id="260" r:id="rId7"/>
    <p:sldId id="261" r:id="rId8"/>
    <p:sldId id="263" r:id="rId9"/>
    <p:sldId id="262" r:id="rId10"/>
    <p:sldId id="264" r:id="rId11"/>
    <p:sldId id="267" r:id="rId12"/>
    <p:sldId id="269" r:id="rId13"/>
    <p:sldId id="265" r:id="rId14"/>
    <p:sldId id="266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5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264D65-6BC2-4EE7-941C-60D2967FAEA1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76A11-0F52-4B48-8133-F2F4EA99FB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0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76A11-0F52-4B48-8133-F2F4EA99FB7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23625" y="990600"/>
            <a:ext cx="7241342" cy="19856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Thank you everybody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073118">
            <a:off x="2732814" y="2259268"/>
            <a:ext cx="3622965" cy="3622965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0" y="1143000"/>
            <a:ext cx="15368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Book Antiqua" pitchFamily="18" charset="0"/>
              </a:rPr>
              <a:t>Article</a:t>
            </a:r>
            <a:endParaRPr lang="en-US" sz="3200" b="1" dirty="0">
              <a:latin typeface="Book Antiqua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245426" y="1662834"/>
            <a:ext cx="5000170" cy="1461366"/>
            <a:chOff x="2180772" y="2765286"/>
            <a:chExt cx="5000170" cy="1461366"/>
          </a:xfrm>
        </p:grpSpPr>
        <p:grpSp>
          <p:nvGrpSpPr>
            <p:cNvPr id="7" name="Group 13"/>
            <p:cNvGrpSpPr/>
            <p:nvPr/>
          </p:nvGrpSpPr>
          <p:grpSpPr>
            <a:xfrm>
              <a:off x="4495800" y="2765286"/>
              <a:ext cx="152400" cy="736284"/>
              <a:chOff x="4495800" y="2765286"/>
              <a:chExt cx="152400" cy="736284"/>
            </a:xfrm>
          </p:grpSpPr>
          <p:sp>
            <p:nvSpPr>
              <p:cNvPr id="15" name="Isosceles Triangle 14"/>
              <p:cNvSpPr/>
              <p:nvPr/>
            </p:nvSpPr>
            <p:spPr>
              <a:xfrm rot="10800000">
                <a:off x="4495800" y="3272970"/>
                <a:ext cx="152400" cy="22860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4557486" y="2765286"/>
                <a:ext cx="14514" cy="507684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Connector 7"/>
            <p:cNvCxnSpPr/>
            <p:nvPr/>
          </p:nvCxnSpPr>
          <p:spPr>
            <a:xfrm>
              <a:off x="2224314" y="3505200"/>
              <a:ext cx="48768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9" name="Group 16"/>
            <p:cNvGrpSpPr/>
            <p:nvPr/>
          </p:nvGrpSpPr>
          <p:grpSpPr>
            <a:xfrm>
              <a:off x="2180772" y="3490368"/>
              <a:ext cx="152400" cy="736284"/>
              <a:chOff x="4510314" y="2736258"/>
              <a:chExt cx="152400" cy="736284"/>
            </a:xfrm>
          </p:grpSpPr>
          <p:sp>
            <p:nvSpPr>
              <p:cNvPr id="13" name="Isosceles Triangle 12"/>
              <p:cNvSpPr/>
              <p:nvPr/>
            </p:nvSpPr>
            <p:spPr>
              <a:xfrm rot="10800000">
                <a:off x="4510314" y="3243942"/>
                <a:ext cx="152400" cy="22860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4557486" y="2736258"/>
                <a:ext cx="14514" cy="507684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19"/>
            <p:cNvGrpSpPr/>
            <p:nvPr/>
          </p:nvGrpSpPr>
          <p:grpSpPr>
            <a:xfrm>
              <a:off x="7028542" y="3487057"/>
              <a:ext cx="152400" cy="707256"/>
              <a:chOff x="4524828" y="2750772"/>
              <a:chExt cx="152400" cy="707256"/>
            </a:xfrm>
          </p:grpSpPr>
          <p:sp>
            <p:nvSpPr>
              <p:cNvPr id="11" name="Isosceles Triangle 10"/>
              <p:cNvSpPr/>
              <p:nvPr/>
            </p:nvSpPr>
            <p:spPr>
              <a:xfrm rot="10800000">
                <a:off x="4524828" y="3229428"/>
                <a:ext cx="152400" cy="22860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>
                <a:off x="4586514" y="2750772"/>
                <a:ext cx="14514" cy="507684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7" name="Rectangle 16"/>
          <p:cNvSpPr/>
          <p:nvPr/>
        </p:nvSpPr>
        <p:spPr>
          <a:xfrm>
            <a:off x="1447800" y="3200400"/>
            <a:ext cx="304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Book Antiqua" pitchFamily="18" charset="0"/>
              </a:rPr>
              <a:t>Definite Article</a:t>
            </a:r>
            <a:endParaRPr lang="en-US" sz="2800" dirty="0"/>
          </a:p>
        </p:txBody>
      </p:sp>
      <p:sp>
        <p:nvSpPr>
          <p:cNvPr id="18" name="Rectangle 17"/>
          <p:cNvSpPr/>
          <p:nvPr/>
        </p:nvSpPr>
        <p:spPr>
          <a:xfrm>
            <a:off x="5867400" y="3124200"/>
            <a:ext cx="3124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Book Antiqua" pitchFamily="18" charset="0"/>
              </a:rPr>
              <a:t>I</a:t>
            </a:r>
            <a:r>
              <a:rPr lang="en-US" sz="2800" b="1" dirty="0" smtClean="0">
                <a:latin typeface="Book Antiqua" pitchFamily="18" charset="0"/>
              </a:rPr>
              <a:t>ndefinite Article</a:t>
            </a:r>
            <a:endParaRPr lang="en-US" sz="1400" dirty="0"/>
          </a:p>
        </p:txBody>
      </p:sp>
      <p:sp>
        <p:nvSpPr>
          <p:cNvPr id="22" name="Rectangle 21"/>
          <p:cNvSpPr/>
          <p:nvPr/>
        </p:nvSpPr>
        <p:spPr>
          <a:xfrm>
            <a:off x="5029200" y="5029200"/>
            <a:ext cx="3810000" cy="830997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Indefinite article is used to generalize a noun.</a:t>
            </a:r>
            <a:endParaRPr lang="en-US" sz="2400" b="1" dirty="0"/>
          </a:p>
        </p:txBody>
      </p:sp>
      <p:sp>
        <p:nvSpPr>
          <p:cNvPr id="23" name="Rectangle 22"/>
          <p:cNvSpPr/>
          <p:nvPr/>
        </p:nvSpPr>
        <p:spPr>
          <a:xfrm>
            <a:off x="533400" y="5029200"/>
            <a:ext cx="3581400" cy="830997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Definite article is used to particularize a noun</a:t>
            </a:r>
            <a:endParaRPr lang="en-US" sz="24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7086600" y="3581400"/>
            <a:ext cx="152400" cy="707256"/>
            <a:chOff x="7180942" y="3624943"/>
            <a:chExt cx="152400" cy="707256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7242628" y="3624943"/>
              <a:ext cx="14514" cy="50768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Isosceles Triangle 25"/>
            <p:cNvSpPr/>
            <p:nvPr/>
          </p:nvSpPr>
          <p:spPr>
            <a:xfrm rot="10800000">
              <a:off x="7180942" y="4103599"/>
              <a:ext cx="152400" cy="228600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133600" y="3581400"/>
            <a:ext cx="228600" cy="707256"/>
            <a:chOff x="7180942" y="3624943"/>
            <a:chExt cx="152400" cy="707256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7242628" y="3624943"/>
              <a:ext cx="14514" cy="50768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Isosceles Triangle 30"/>
            <p:cNvSpPr/>
            <p:nvPr/>
          </p:nvSpPr>
          <p:spPr>
            <a:xfrm rot="10800000">
              <a:off x="7180942" y="4103599"/>
              <a:ext cx="152400" cy="228600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6656778" y="4419600"/>
            <a:ext cx="1066800" cy="461665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Book Antiqua" pitchFamily="18" charset="0"/>
              </a:rPr>
              <a:t>A, An</a:t>
            </a:r>
            <a:endParaRPr lang="en-US" sz="2400" b="1" dirty="0">
              <a:latin typeface="Book Antiqua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600200" y="4388822"/>
            <a:ext cx="1295400" cy="52322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Book Antiqua" pitchFamily="18" charset="0"/>
              </a:rPr>
              <a:t>The</a:t>
            </a:r>
            <a:endParaRPr lang="en-US" sz="2800" b="1" dirty="0">
              <a:latin typeface="Book Antiqua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  <p:bldP spid="18" grpId="0"/>
      <p:bldP spid="22" grpId="0" animBg="1"/>
      <p:bldP spid="23" grpId="0" animBg="1"/>
      <p:bldP spid="28" grpId="0" animBg="1"/>
      <p:bldP spid="3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533400"/>
            <a:ext cx="6934200" cy="138499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Book Antiqua" pitchFamily="18" charset="0"/>
              </a:rPr>
              <a:t>If we find a consonant as the first letter of   the word , that means (b, c, d, f, g, h, j, k, l, m, n, p, q, r, s, t, v, w, x, y &amp; z)</a:t>
            </a:r>
            <a:endParaRPr lang="en-US" sz="2800" dirty="0"/>
          </a:p>
        </p:txBody>
      </p:sp>
      <p:sp>
        <p:nvSpPr>
          <p:cNvPr id="6" name="Up Arrow Callout 5"/>
          <p:cNvSpPr/>
          <p:nvPr/>
        </p:nvSpPr>
        <p:spPr>
          <a:xfrm>
            <a:off x="2286000" y="1905000"/>
            <a:ext cx="4191000" cy="1524000"/>
          </a:xfrm>
          <a:prstGeom prst="upArrowCallou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You have to </a:t>
            </a:r>
            <a:r>
              <a:rPr lang="en-US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put‘a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’ before the word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.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3581400"/>
            <a:ext cx="6858000" cy="954107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latin typeface="Book Antiqua" pitchFamily="18" charset="0"/>
              </a:rPr>
              <a:t>If we find a vowel as the first letter of   the word , that means (a, e, i, o, u)</a:t>
            </a:r>
            <a:endParaRPr lang="en-US" sz="2800" b="1" dirty="0">
              <a:latin typeface="Book Antiqua" pitchFamily="18" charset="0"/>
            </a:endParaRPr>
          </a:p>
        </p:txBody>
      </p:sp>
      <p:sp>
        <p:nvSpPr>
          <p:cNvPr id="8" name="Up Arrow Callout 7"/>
          <p:cNvSpPr/>
          <p:nvPr/>
        </p:nvSpPr>
        <p:spPr>
          <a:xfrm>
            <a:off x="2438400" y="4648200"/>
            <a:ext cx="3886200" cy="1600200"/>
          </a:xfrm>
          <a:prstGeom prst="upArrow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You have to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put‘an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’ before the word</a:t>
            </a:r>
            <a:r>
              <a:rPr lang="en-US" sz="2400" b="1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  <a:endParaRPr lang="en-US" sz="24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53400" cy="381000"/>
          </a:xfrm>
          <a:ln w="38100"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Book Antiqua" pitchFamily="18" charset="0"/>
              </a:rPr>
              <a:t/>
            </a:r>
            <a:br>
              <a:rPr lang="en-US" b="1" dirty="0" smtClean="0">
                <a:latin typeface="Book Antiqua" pitchFamily="18" charset="0"/>
              </a:rPr>
            </a:b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</a:rPr>
              <a:t>Some common used articles</a:t>
            </a:r>
            <a:r>
              <a:rPr lang="en-US" b="1" dirty="0" smtClean="0">
                <a:latin typeface="Book Antiqua" pitchFamily="18" charset="0"/>
              </a:rPr>
              <a:t/>
            </a:r>
            <a:br>
              <a:rPr lang="en-US" b="1" dirty="0" smtClean="0">
                <a:latin typeface="Book Antiqua" pitchFamily="18" charset="0"/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524000"/>
            <a:ext cx="4040188" cy="533400"/>
          </a:xfrm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Consonant letter–before  “A”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16797097"/>
              </p:ext>
            </p:extLst>
          </p:nvPr>
        </p:nvGraphicFramePr>
        <p:xfrm>
          <a:off x="762000" y="2133601"/>
          <a:ext cx="3124200" cy="4202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</a:tblGrid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A </a:t>
                      </a:r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pen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1854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 A </a:t>
                      </a:r>
                      <a:r>
                        <a:rPr lang="en-US" sz="2000" dirty="0" smtClean="0"/>
                        <a:t>cow</a:t>
                      </a:r>
                      <a:endParaRPr lang="en-US" sz="20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1854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 cat </a:t>
                      </a:r>
                      <a:endParaRPr lang="en-US" sz="20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1854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   A tiger</a:t>
                      </a:r>
                      <a:endParaRPr lang="en-US" sz="20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1854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 </a:t>
                      </a:r>
                      <a:r>
                        <a:rPr lang="en-US" sz="2000" dirty="0" smtClean="0"/>
                        <a:t>laptop</a:t>
                      </a:r>
                      <a:endParaRPr lang="en-US" sz="20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1854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   A book</a:t>
                      </a:r>
                      <a:endParaRPr lang="en-US" sz="20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4867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 flag</a:t>
                      </a:r>
                      <a:endParaRPr lang="en-US" sz="20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9569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 </a:t>
                      </a:r>
                      <a:r>
                        <a:rPr lang="en-US" sz="2000" dirty="0" smtClean="0"/>
                        <a:t>dog</a:t>
                      </a:r>
                      <a:endParaRPr lang="en-US" sz="20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0456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   A horse</a:t>
                      </a:r>
                      <a:endParaRPr lang="en-US" sz="20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1854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  A chair</a:t>
                      </a:r>
                      <a:endParaRPr lang="en-US" sz="20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1524000"/>
            <a:ext cx="3505200" cy="533400"/>
          </a:xfrm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Vowel letter-before- “An”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875216376"/>
              </p:ext>
            </p:extLst>
          </p:nvPr>
        </p:nvGraphicFramePr>
        <p:xfrm>
          <a:off x="5334000" y="2286000"/>
          <a:ext cx="3048000" cy="4152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4038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An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apple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 egg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 eye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 arm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icecream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 inkpot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 ox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 umbrella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</a:t>
                      </a:r>
                      <a:r>
                        <a:rPr lang="en-US" baseline="0" dirty="0" smtClean="0"/>
                        <a:t> owl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 elephant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5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ak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352800"/>
            <a:ext cx="3124200" cy="1857342"/>
          </a:xfrm>
          <a:prstGeom prst="rect">
            <a:avLst/>
          </a:prstGeom>
        </p:spPr>
      </p:pic>
      <p:pic>
        <p:nvPicPr>
          <p:cNvPr id="4" name="Picture 3" descr="eur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7701" y="533400"/>
            <a:ext cx="2912899" cy="1981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838200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He is  </a:t>
            </a:r>
            <a:r>
              <a:rPr lang="en-US" sz="4000" u="sng" dirty="0" smtClean="0"/>
              <a:t>a </a:t>
            </a:r>
            <a:r>
              <a:rPr lang="en-US" sz="4000" dirty="0" smtClean="0"/>
              <a:t>  </a:t>
            </a:r>
            <a:r>
              <a:rPr lang="en-US" sz="4000" u="sng" dirty="0" smtClean="0">
                <a:solidFill>
                  <a:schemeClr val="accent2">
                    <a:lumMod val="50000"/>
                  </a:schemeClr>
                </a:solidFill>
              </a:rPr>
              <a:t>E</a:t>
            </a:r>
            <a:r>
              <a:rPr lang="en-US" sz="4000" dirty="0" smtClean="0"/>
              <a:t>uropean 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581400" y="3733800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 have </a:t>
            </a:r>
            <a:r>
              <a:rPr lang="en-US" sz="3600" u="sng" dirty="0" smtClean="0"/>
              <a:t> a </a:t>
            </a:r>
            <a:r>
              <a:rPr lang="en-US" sz="3600" dirty="0" smtClean="0"/>
              <a:t>  </a:t>
            </a:r>
            <a:r>
              <a:rPr lang="en-US" sz="3600" u="sng" dirty="0" smtClean="0">
                <a:solidFill>
                  <a:schemeClr val="accent6">
                    <a:lumMod val="50000"/>
                  </a:schemeClr>
                </a:solidFill>
              </a:rPr>
              <a:t>o</a:t>
            </a:r>
            <a:r>
              <a:rPr lang="en-US" sz="3600" dirty="0" smtClean="0"/>
              <a:t>ne taka note.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6096000"/>
            <a:ext cx="6019800" cy="5232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is used before the sound –</a:t>
            </a:r>
            <a:r>
              <a:rPr lang="bn-IN" sz="2800" dirty="0" smtClean="0"/>
              <a:t>ইউ,</a:t>
            </a:r>
            <a:r>
              <a:rPr lang="en-US" sz="2800" dirty="0" smtClean="0"/>
              <a:t> </a:t>
            </a:r>
            <a:r>
              <a:rPr lang="bn-IN" sz="2800" dirty="0" smtClean="0"/>
              <a:t>ওয়া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914400"/>
          <a:ext cx="5943600" cy="5453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3600"/>
              </a:tblGrid>
              <a:tr h="90170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</a:t>
                      </a:r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        </a:t>
                      </a:r>
                      <a:r>
                        <a:rPr lang="en-US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Follow</a:t>
                      </a:r>
                      <a:r>
                        <a:rPr lang="en-US" sz="28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 some</a:t>
                      </a:r>
                      <a:r>
                        <a:rPr lang="en-US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examples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                     </a:t>
                      </a:r>
                      <a:r>
                        <a:rPr lang="en-US" sz="2800" b="1" dirty="0" smtClean="0">
                          <a:latin typeface="Book Antiqua" pitchFamily="18" charset="0"/>
                        </a:rPr>
                        <a:t>a one-eyed deer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Book Antiqua" pitchFamily="18" charset="0"/>
                        </a:rPr>
                        <a:t>                     a union </a:t>
                      </a:r>
                    </a:p>
                    <a:p>
                      <a:endParaRPr lang="en-US" sz="28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Book Antiqua" pitchFamily="18" charset="0"/>
                        </a:rPr>
                        <a:t>                     a university 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Book Antiqua" pitchFamily="18" charset="0"/>
                        </a:rPr>
                        <a:t>                                 </a:t>
                      </a:r>
                      <a:r>
                        <a:rPr lang="en-US" sz="2800" b="1" dirty="0" smtClean="0">
                          <a:latin typeface="Book Antiqua" pitchFamily="18" charset="0"/>
                        </a:rPr>
                        <a:t>a useful book</a:t>
                      </a:r>
                      <a:endParaRPr lang="en-US" sz="1800" b="1" dirty="0" smtClean="0">
                        <a:latin typeface="Book Antiqua" pitchFamily="18" charset="0"/>
                      </a:endParaRP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Book Antiqua" pitchFamily="18" charset="0"/>
                        </a:rPr>
                        <a:t>                     a unique</a:t>
                      </a:r>
                      <a:r>
                        <a:rPr lang="en-US" sz="2800" b="1" baseline="0" dirty="0" smtClean="0">
                          <a:latin typeface="Book Antiqua" pitchFamily="18" charset="0"/>
                        </a:rPr>
                        <a:t> scene</a:t>
                      </a:r>
                      <a:endParaRPr lang="en-US" sz="2800" b="1" dirty="0" smtClean="0">
                        <a:latin typeface="Book Antiqua" pitchFamily="18" charset="0"/>
                      </a:endParaRP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c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4867" y="3075920"/>
            <a:ext cx="2269533" cy="2514600"/>
          </a:xfrm>
          <a:prstGeom prst="rect">
            <a:avLst/>
          </a:prstGeom>
        </p:spPr>
      </p:pic>
      <p:pic>
        <p:nvPicPr>
          <p:cNvPr id="3" name="Picture 2" descr="images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609600"/>
            <a:ext cx="2847975" cy="1905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00400" y="106680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She is </a:t>
            </a:r>
            <a:r>
              <a:rPr lang="en-US" sz="2800" b="1" i="1" u="sng" dirty="0" smtClean="0"/>
              <a:t>an</a:t>
            </a:r>
            <a:r>
              <a:rPr lang="en-US" sz="2800" dirty="0" smtClean="0"/>
              <a:t> </a:t>
            </a:r>
            <a:r>
              <a:rPr lang="bn-IN" sz="2800" dirty="0" smtClean="0"/>
              <a:t> 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h</a:t>
            </a:r>
            <a:r>
              <a:rPr lang="en-US" sz="2800" dirty="0" smtClean="0"/>
              <a:t>onest women 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95275" y="4058461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          Dr. </a:t>
            </a:r>
            <a:r>
              <a:rPr lang="en-US" sz="2800" dirty="0" err="1" smtClean="0"/>
              <a:t>Karim</a:t>
            </a:r>
            <a:r>
              <a:rPr lang="en-US" sz="2800" dirty="0" smtClean="0"/>
              <a:t> is </a:t>
            </a:r>
            <a:r>
              <a:rPr lang="en-US" sz="2800" b="1" i="1" u="sng" dirty="0" smtClean="0"/>
              <a:t>an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M</a:t>
            </a:r>
            <a:r>
              <a:rPr lang="en-US" sz="2800" b="1" dirty="0" smtClean="0"/>
              <a:t>.</a:t>
            </a:r>
            <a:r>
              <a:rPr lang="en-US" sz="2800" dirty="0" smtClean="0"/>
              <a:t>B.B.S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57200" y="5943600"/>
            <a:ext cx="8077200" cy="523220"/>
          </a:xfrm>
          <a:prstGeom prst="rect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Book Antiqua" pitchFamily="18" charset="0"/>
              </a:rPr>
              <a:t>‘An’ is used before the sound of-</a:t>
            </a:r>
            <a:r>
              <a:rPr lang="bn-IN" sz="2800" b="1" dirty="0" smtClean="0">
                <a:latin typeface="Book Antiqua" pitchFamily="18" charset="0"/>
              </a:rPr>
              <a:t> অ , আ , এ </a:t>
            </a:r>
            <a:endParaRPr lang="en-US" sz="2800" b="1" dirty="0">
              <a:latin typeface="Book Antiqua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131865"/>
              </p:ext>
            </p:extLst>
          </p:nvPr>
        </p:nvGraphicFramePr>
        <p:xfrm>
          <a:off x="762000" y="228600"/>
          <a:ext cx="7924800" cy="624839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924800"/>
              </a:tblGrid>
              <a:tr h="872055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ook Antiqua" pitchFamily="18" charset="0"/>
                        </a:rPr>
                        <a:t>Follow some examples</a:t>
                      </a:r>
                      <a:endParaRPr lang="en-US" sz="3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ook Antiqua" pitchFamily="18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68049">
                <a:tc>
                  <a:txBody>
                    <a:bodyPr/>
                    <a:lstStyle/>
                    <a:p>
                      <a:pPr marL="0" indent="1482725" algn="l"/>
                      <a:r>
                        <a:rPr lang="en-US" sz="3600" b="1" dirty="0" smtClean="0">
                          <a:latin typeface="Book Antiqua" pitchFamily="18" charset="0"/>
                        </a:rPr>
                        <a:t>an hour ( ‘h’ silent)</a:t>
                      </a:r>
                      <a:endParaRPr lang="en-US" sz="3600" b="1" dirty="0">
                        <a:latin typeface="Book Antiqua" pitchFamily="18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68049">
                <a:tc>
                  <a:txBody>
                    <a:bodyPr/>
                    <a:lstStyle/>
                    <a:p>
                      <a:pPr marL="0" marR="0" indent="1482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Book Antiqua" pitchFamily="18" charset="0"/>
                        </a:rPr>
                        <a:t>an honest ( ‘h’ silent) </a:t>
                      </a:r>
                      <a:endParaRPr lang="en-US" sz="3600" b="1" dirty="0">
                        <a:latin typeface="Book Antiqua" pitchFamily="18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68049">
                <a:tc>
                  <a:txBody>
                    <a:bodyPr/>
                    <a:lstStyle/>
                    <a:p>
                      <a:pPr marL="0" marR="0" indent="14351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Book Antiqua" pitchFamily="18" charset="0"/>
                        </a:rPr>
                        <a:t>an M.A.</a:t>
                      </a:r>
                      <a:endParaRPr lang="en-US" sz="3600" b="1" dirty="0">
                        <a:latin typeface="Book Antiqua" pitchFamily="18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68049">
                <a:tc>
                  <a:txBody>
                    <a:bodyPr/>
                    <a:lstStyle/>
                    <a:p>
                      <a:pPr marL="0" marR="0" indent="14351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Book Antiqua" pitchFamily="18" charset="0"/>
                        </a:rPr>
                        <a:t>an M.P.</a:t>
                      </a:r>
                      <a:endParaRPr lang="en-US" sz="3600" b="1" dirty="0">
                        <a:latin typeface="Book Antiqua" pitchFamily="18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68049">
                <a:tc>
                  <a:txBody>
                    <a:bodyPr/>
                    <a:lstStyle/>
                    <a:p>
                      <a:pPr marL="0" marR="0" indent="14351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Book Antiqua" pitchFamily="18" charset="0"/>
                        </a:rPr>
                        <a:t>an L.L.B.</a:t>
                      </a:r>
                      <a:endParaRPr lang="en-US" sz="3600" b="1" dirty="0">
                        <a:latin typeface="Book Antiqua" pitchFamily="18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68049">
                <a:tc>
                  <a:txBody>
                    <a:bodyPr/>
                    <a:lstStyle/>
                    <a:p>
                      <a:pPr marL="0" marR="0" indent="14827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Book Antiqua" pitchFamily="18" charset="0"/>
                        </a:rPr>
                        <a:t>an M.L.A.</a:t>
                      </a:r>
                      <a:endParaRPr lang="en-US" sz="3600" b="1" dirty="0">
                        <a:latin typeface="Book Antiqua" pitchFamily="18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68049">
                <a:tc>
                  <a:txBody>
                    <a:bodyPr/>
                    <a:lstStyle/>
                    <a:p>
                      <a:pPr marL="0" marR="0" indent="14351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Book Antiqua" pitchFamily="18" charset="0"/>
                        </a:rPr>
                        <a:t>an S.D.O.</a:t>
                      </a:r>
                      <a:endParaRPr lang="en-US" sz="3600" b="1" dirty="0">
                        <a:latin typeface="Book Antiqua" pitchFamily="18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0800" y="533400"/>
            <a:ext cx="365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Book Antiqua" pitchFamily="18" charset="0"/>
              </a:rPr>
              <a:t>Evaluation</a:t>
            </a:r>
            <a:endParaRPr lang="en-US" sz="3200" b="1" dirty="0">
              <a:latin typeface="Book Antiqua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200" y="1905000"/>
            <a:ext cx="7467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latin typeface="Book Antiqua" pitchFamily="18" charset="0"/>
              </a:rPr>
              <a:t>Fill in the blanks with appropriate  article-</a:t>
            </a:r>
          </a:p>
          <a:p>
            <a:pPr marL="342900" indent="-342900" algn="just">
              <a:buFont typeface="+mj-lt"/>
              <a:buAutoNum type="arabicPeriod"/>
            </a:pPr>
            <a:endParaRPr lang="bn-IN" sz="2800" b="1" dirty="0" smtClean="0">
              <a:latin typeface="Book Antiqua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2800" b="1" dirty="0" err="1" smtClean="0">
                <a:latin typeface="Book Antiqua" pitchFamily="18" charset="0"/>
              </a:rPr>
              <a:t>Tarek</a:t>
            </a:r>
            <a:r>
              <a:rPr lang="en-US" sz="2800" b="1" dirty="0" smtClean="0">
                <a:latin typeface="Book Antiqua" pitchFamily="18" charset="0"/>
              </a:rPr>
              <a:t> is        </a:t>
            </a:r>
            <a:r>
              <a:rPr lang="en-US" sz="2800" b="1" dirty="0" smtClean="0">
                <a:latin typeface="Book Antiqua" pitchFamily="18" charset="0"/>
              </a:rPr>
              <a:t>brilliant boy.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b="1" dirty="0" smtClean="0">
                <a:latin typeface="Book Antiqua" pitchFamily="18" charset="0"/>
              </a:rPr>
              <a:t>He showed      </a:t>
            </a:r>
            <a:r>
              <a:rPr lang="en-US" sz="2800" b="1" dirty="0" smtClean="0">
                <a:latin typeface="Book Antiqua" pitchFamily="18" charset="0"/>
              </a:rPr>
              <a:t>excellent performance.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800" b="1" dirty="0" smtClean="0">
                <a:latin typeface="Book Antiqua" pitchFamily="18" charset="0"/>
              </a:rPr>
              <a:t>The tiger is       ferocious animal.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800" b="1" dirty="0" smtClean="0">
                <a:latin typeface="Book Antiqua" pitchFamily="18" charset="0"/>
              </a:rPr>
              <a:t>Rahim is          </a:t>
            </a:r>
            <a:r>
              <a:rPr lang="en-US" sz="2800" b="1" dirty="0" smtClean="0">
                <a:latin typeface="Book Antiqua" pitchFamily="18" charset="0"/>
              </a:rPr>
              <a:t>university student.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800" b="1" dirty="0" smtClean="0">
                <a:latin typeface="Book Antiqua" pitchFamily="18" charset="0"/>
              </a:rPr>
              <a:t>It takes            hour to go there.</a:t>
            </a:r>
            <a:endParaRPr lang="bn-IN" sz="2800" b="1" dirty="0" smtClean="0">
              <a:latin typeface="Book Antiqua" pitchFamily="18" charset="0"/>
            </a:endParaRPr>
          </a:p>
          <a:p>
            <a:pPr marL="342900" indent="-342900" algn="just"/>
            <a:r>
              <a:rPr lang="en-US" sz="2800" b="1" dirty="0">
                <a:latin typeface="Book Antiqua" pitchFamily="18" charset="0"/>
              </a:rPr>
              <a:t>6</a:t>
            </a:r>
            <a:r>
              <a:rPr lang="en-US" sz="2800" b="1" dirty="0" smtClean="0">
                <a:latin typeface="Book Antiqua" pitchFamily="18" charset="0"/>
              </a:rPr>
              <a:t>.I have          mobile phone.</a:t>
            </a:r>
          </a:p>
          <a:p>
            <a:pPr marL="342900" indent="-342900" algn="just"/>
            <a:endParaRPr lang="en-US" sz="2800" b="1" dirty="0" smtClean="0">
              <a:latin typeface="Book Antiqua" pitchFamily="18" charset="0"/>
            </a:endParaRPr>
          </a:p>
        </p:txBody>
      </p:sp>
      <p:sp>
        <p:nvSpPr>
          <p:cNvPr id="4" name="Minus 3"/>
          <p:cNvSpPr/>
          <p:nvPr/>
        </p:nvSpPr>
        <p:spPr>
          <a:xfrm>
            <a:off x="3006436" y="4794168"/>
            <a:ext cx="609600" cy="762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inus 4"/>
          <p:cNvSpPr/>
          <p:nvPr/>
        </p:nvSpPr>
        <p:spPr>
          <a:xfrm>
            <a:off x="3616036" y="3550919"/>
            <a:ext cx="68580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Minus 9"/>
          <p:cNvSpPr/>
          <p:nvPr/>
        </p:nvSpPr>
        <p:spPr>
          <a:xfrm>
            <a:off x="3162300" y="4343400"/>
            <a:ext cx="609600" cy="762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inus 13"/>
          <p:cNvSpPr/>
          <p:nvPr/>
        </p:nvSpPr>
        <p:spPr>
          <a:xfrm>
            <a:off x="2640281" y="5207330"/>
            <a:ext cx="609600" cy="762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Minus 14"/>
          <p:cNvSpPr/>
          <p:nvPr/>
        </p:nvSpPr>
        <p:spPr>
          <a:xfrm>
            <a:off x="3505200" y="3962400"/>
            <a:ext cx="609600" cy="762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Minus 15"/>
          <p:cNvSpPr/>
          <p:nvPr/>
        </p:nvSpPr>
        <p:spPr>
          <a:xfrm>
            <a:off x="2781300" y="3124200"/>
            <a:ext cx="68580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10" grpId="0" animBg="1"/>
      <p:bldP spid="14" grpId="0" animBg="1"/>
      <p:bldP spid="15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Home Work</a:t>
            </a:r>
            <a:endParaRPr lang="en-US" b="1" dirty="0"/>
          </a:p>
        </p:txBody>
      </p:sp>
      <p:sp>
        <p:nvSpPr>
          <p:cNvPr id="3" name="Rounded Rectangle 2"/>
          <p:cNvSpPr/>
          <p:nvPr/>
        </p:nvSpPr>
        <p:spPr>
          <a:xfrm>
            <a:off x="457200" y="1828800"/>
            <a:ext cx="8229600" cy="48006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b="1" dirty="0" smtClean="0">
                <a:latin typeface="Book Antiqua" pitchFamily="18" charset="0"/>
              </a:rPr>
              <a:t>Fill in the  blanks with a/an.</a:t>
            </a:r>
          </a:p>
          <a:p>
            <a:pPr algn="just"/>
            <a:r>
              <a:rPr lang="en-US" sz="3600" b="1" dirty="0" smtClean="0">
                <a:latin typeface="Book Antiqua" pitchFamily="18" charset="0"/>
              </a:rPr>
              <a:t>Osman is _____  meritorious student.  He studies in ____ renowned college. There is </a:t>
            </a:r>
            <a:r>
              <a:rPr lang="en-US" sz="3600" b="1" dirty="0">
                <a:latin typeface="Book Antiqua" pitchFamily="18" charset="0"/>
              </a:rPr>
              <a:t>_____</a:t>
            </a:r>
            <a:r>
              <a:rPr lang="en-US" sz="3600" b="1" dirty="0" smtClean="0">
                <a:latin typeface="Book Antiqua" pitchFamily="18" charset="0"/>
              </a:rPr>
              <a:t> expert principal in the college. He is ____ honest man. The college has achieved ____ unique position in regard of result.</a:t>
            </a:r>
            <a:endParaRPr lang="en-US" sz="3600" b="1" dirty="0">
              <a:latin typeface="Book Antiqua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400" y="533400"/>
            <a:ext cx="518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0070C0"/>
                </a:solidFill>
              </a:rPr>
              <a:t>welcome</a:t>
            </a:r>
            <a:endParaRPr lang="en-US" sz="9600" b="1" dirty="0">
              <a:solidFill>
                <a:srgbClr val="0070C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77050">
            <a:off x="2861189" y="2331623"/>
            <a:ext cx="3874989" cy="387498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947208"/>
            <a:ext cx="5715000" cy="193899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</a:t>
            </a:r>
            <a:r>
              <a:rPr lang="en-US" sz="2400" dirty="0" err="1" smtClean="0"/>
              <a:t>Shaiful</a:t>
            </a:r>
            <a:r>
              <a:rPr lang="en-US" sz="2400" dirty="0" smtClean="0"/>
              <a:t> </a:t>
            </a:r>
            <a:r>
              <a:rPr lang="en-US" sz="2400" dirty="0" err="1" smtClean="0"/>
              <a:t>Haque</a:t>
            </a:r>
            <a:endParaRPr lang="en-US" sz="2400" dirty="0" smtClean="0"/>
          </a:p>
          <a:p>
            <a:r>
              <a:rPr lang="en-US" sz="2400" dirty="0" smtClean="0"/>
              <a:t> Assistant Teacher </a:t>
            </a:r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Sonargaon</a:t>
            </a:r>
            <a:r>
              <a:rPr lang="en-US" sz="2400" dirty="0" smtClean="0"/>
              <a:t> High School</a:t>
            </a:r>
          </a:p>
          <a:p>
            <a:r>
              <a:rPr lang="en-US" sz="2400" dirty="0" err="1" smtClean="0"/>
              <a:t>Rangunia,chittagong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3962400"/>
            <a:ext cx="5715000" cy="15696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Class – Seven</a:t>
            </a:r>
          </a:p>
          <a:p>
            <a:r>
              <a:rPr lang="en-US" sz="2400" dirty="0" smtClean="0"/>
              <a:t> Subject- English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paper</a:t>
            </a:r>
          </a:p>
          <a:p>
            <a:r>
              <a:rPr lang="en-US" sz="2400" dirty="0" smtClean="0"/>
              <a:t> Lesson- Article </a:t>
            </a:r>
          </a:p>
          <a:p>
            <a:endParaRPr lang="en-US" sz="2400" dirty="0"/>
          </a:p>
        </p:txBody>
      </p:sp>
      <p:sp>
        <p:nvSpPr>
          <p:cNvPr id="5" name="Half Frame 4"/>
          <p:cNvSpPr/>
          <p:nvPr/>
        </p:nvSpPr>
        <p:spPr>
          <a:xfrm rot="5400000">
            <a:off x="8191500" y="38100"/>
            <a:ext cx="990600" cy="91440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Half Frame 5"/>
          <p:cNvSpPr/>
          <p:nvPr/>
        </p:nvSpPr>
        <p:spPr>
          <a:xfrm rot="10800000">
            <a:off x="8232229" y="5946228"/>
            <a:ext cx="911771" cy="91177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495300"/>
            <a:ext cx="7772400" cy="7078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/>
              <a:t>Identity of the teacher and the class</a:t>
            </a:r>
            <a:endParaRPr lang="en-US" sz="40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495800" y="10668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This is </a:t>
            </a:r>
            <a:r>
              <a:rPr lang="en-US" sz="3600" b="1" i="1" u="sng" dirty="0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ball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41148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This </a:t>
            </a:r>
            <a:r>
              <a:rPr lang="en-US" sz="3200" b="1" dirty="0" smtClean="0"/>
              <a:t>is </a:t>
            </a:r>
            <a:r>
              <a:rPr lang="en-US" sz="3200" b="1" i="1" u="sng" dirty="0" smtClean="0"/>
              <a:t>a</a:t>
            </a:r>
            <a:r>
              <a:rPr lang="en-US" sz="3200" b="1" dirty="0" smtClean="0"/>
              <a:t> </a:t>
            </a:r>
            <a:r>
              <a:rPr lang="en-US" sz="3200" b="1" dirty="0" smtClean="0"/>
              <a:t>ship</a:t>
            </a:r>
            <a:endParaRPr lang="en-US" sz="3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13" y="609600"/>
            <a:ext cx="2905125" cy="269316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3056512"/>
            <a:ext cx="4762500" cy="32861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234" y="457200"/>
            <a:ext cx="2412891" cy="2590800"/>
          </a:xfrm>
          <a:prstGeom prst="rect">
            <a:avLst/>
          </a:prstGeom>
          <a:ln w="57150">
            <a:noFill/>
          </a:ln>
        </p:spPr>
      </p:pic>
      <p:pic>
        <p:nvPicPr>
          <p:cNvPr id="4" name="Picture 3" descr="orang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3176954"/>
            <a:ext cx="2914650" cy="26904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0" y="4763869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It is </a:t>
            </a:r>
            <a:r>
              <a:rPr lang="en-US" sz="3600" i="1" u="sng" dirty="0" smtClean="0"/>
              <a:t>an</a:t>
            </a:r>
            <a:r>
              <a:rPr lang="en-US" sz="3600" dirty="0" smtClean="0"/>
              <a:t> orange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505200" y="9906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This is </a:t>
            </a:r>
            <a:r>
              <a:rPr lang="en-US" sz="3600" i="1" u="sng" dirty="0" smtClean="0"/>
              <a:t>an</a:t>
            </a:r>
            <a:r>
              <a:rPr lang="en-US" sz="3600" dirty="0" smtClean="0"/>
              <a:t>  umbrella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238" y="214312"/>
            <a:ext cx="3290888" cy="32908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" y="6096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This is a shirt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43338"/>
            <a:ext cx="4134408" cy="26336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53000" y="44196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This is a bat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41505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qu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670" y="381000"/>
            <a:ext cx="3203972" cy="2362200"/>
          </a:xfrm>
          <a:prstGeom prst="rect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</p:pic>
      <p:pic>
        <p:nvPicPr>
          <p:cNvPr id="6" name="Picture 5" descr="mon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0" y="3106271"/>
            <a:ext cx="2743200" cy="3065929"/>
          </a:xfrm>
          <a:prstGeom prst="rect">
            <a:avLst/>
          </a:prstGeom>
          <a:ln w="57150">
            <a:solidFill>
              <a:srgbClr val="00206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3505200" y="533400"/>
            <a:ext cx="541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We should recite</a:t>
            </a:r>
            <a:r>
              <a:rPr lang="en-US" sz="2800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i="1" u="sng" dirty="0" smtClean="0">
                <a:solidFill>
                  <a:schemeClr val="accent5">
                    <a:lumMod val="75000"/>
                  </a:schemeClr>
                </a:solidFill>
              </a:rPr>
              <a:t>the</a:t>
            </a:r>
            <a:r>
              <a:rPr lang="en-US" sz="2800" b="1" i="1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Holy Quran daily.</a:t>
            </a:r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267200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u="sng" dirty="0" smtClean="0">
                <a:solidFill>
                  <a:schemeClr val="accent2">
                    <a:lumMod val="50000"/>
                  </a:schemeClr>
                </a:solidFill>
              </a:rPr>
              <a:t>The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  Moon gives us light at night.</a:t>
            </a:r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0" y="50292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</a:rPr>
              <a:t>Article</a:t>
            </a:r>
            <a:endParaRPr lang="en-US" sz="4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762000" y="457200"/>
            <a:ext cx="6934200" cy="43434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Can you guess what are the underlines about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3400" y="381000"/>
            <a:ext cx="78486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          </a:t>
            </a:r>
            <a:r>
              <a:rPr lang="en-US" sz="4000" dirty="0" smtClean="0"/>
              <a:t>Learning Outcomes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2438400"/>
            <a:ext cx="7848600" cy="31085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By the end of the lesson We will be able to-</a:t>
            </a:r>
          </a:p>
          <a:p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 define article.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 use article a and an properly.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/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sosceles Triangle 4"/>
          <p:cNvSpPr/>
          <p:nvPr/>
        </p:nvSpPr>
        <p:spPr>
          <a:xfrm>
            <a:off x="1600200" y="1524000"/>
            <a:ext cx="5943600" cy="304800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Hexagon 6"/>
          <p:cNvSpPr/>
          <p:nvPr/>
        </p:nvSpPr>
        <p:spPr>
          <a:xfrm>
            <a:off x="3733800" y="304800"/>
            <a:ext cx="1752600" cy="1143000"/>
          </a:xfrm>
          <a:prstGeom prst="hexag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267200" y="5334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</a:t>
            </a:r>
            <a:endParaRPr lang="en-US" sz="2800" dirty="0"/>
          </a:p>
        </p:txBody>
      </p:sp>
      <p:sp>
        <p:nvSpPr>
          <p:cNvPr id="9" name="Hexagon 8"/>
          <p:cNvSpPr/>
          <p:nvPr/>
        </p:nvSpPr>
        <p:spPr>
          <a:xfrm>
            <a:off x="152400" y="3962400"/>
            <a:ext cx="1447800" cy="1219200"/>
          </a:xfrm>
          <a:prstGeom prst="hexag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exagon 9"/>
          <p:cNvSpPr/>
          <p:nvPr/>
        </p:nvSpPr>
        <p:spPr>
          <a:xfrm>
            <a:off x="7543800" y="3962400"/>
            <a:ext cx="1447800" cy="1219200"/>
          </a:xfrm>
          <a:prstGeom prst="hexag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09600" y="41910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7848600" y="42672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An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3352800" y="2895600"/>
            <a:ext cx="27432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are called</a:t>
            </a:r>
          </a:p>
          <a:p>
            <a:r>
              <a:rPr lang="en-US" sz="3600" dirty="0" smtClean="0"/>
              <a:t>      Article</a:t>
            </a:r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/>
      <p:bldP spid="9" grpId="0" animBg="1"/>
      <p:bldP spid="10" grpId="0" animBg="1"/>
      <p:bldP spid="11" grpId="0"/>
      <p:bldP spid="12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</TotalTime>
  <Words>503</Words>
  <Application>Microsoft Office PowerPoint</Application>
  <PresentationFormat>On-screen Show (4:3)</PresentationFormat>
  <Paragraphs>100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Some common used articles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 Work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Success</dc:creator>
  <cp:lastModifiedBy>My</cp:lastModifiedBy>
  <cp:revision>128</cp:revision>
  <dcterms:created xsi:type="dcterms:W3CDTF">2006-08-16T00:00:00Z</dcterms:created>
  <dcterms:modified xsi:type="dcterms:W3CDTF">2020-07-30T19:29:16Z</dcterms:modified>
</cp:coreProperties>
</file>