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1"/>
  </p:notesMasterIdLst>
  <p:sldIdLst>
    <p:sldId id="280" r:id="rId2"/>
    <p:sldId id="266" r:id="rId3"/>
    <p:sldId id="276" r:id="rId4"/>
    <p:sldId id="277" r:id="rId5"/>
    <p:sldId id="260" r:id="rId6"/>
    <p:sldId id="257" r:id="rId7"/>
    <p:sldId id="282" r:id="rId8"/>
    <p:sldId id="283" r:id="rId9"/>
    <p:sldId id="272" r:id="rId10"/>
    <p:sldId id="270" r:id="rId11"/>
    <p:sldId id="273" r:id="rId12"/>
    <p:sldId id="279" r:id="rId13"/>
    <p:sldId id="278" r:id="rId14"/>
    <p:sldId id="274" r:id="rId15"/>
    <p:sldId id="269" r:id="rId16"/>
    <p:sldId id="263" r:id="rId17"/>
    <p:sldId id="267" r:id="rId18"/>
    <p:sldId id="284" r:id="rId19"/>
    <p:sldId id="259"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A01BF"/>
    <a:srgbClr val="FFCC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8455" autoAdjust="0"/>
  </p:normalViewPr>
  <p:slideViewPr>
    <p:cSldViewPr>
      <p:cViewPr>
        <p:scale>
          <a:sx n="75" d="100"/>
          <a:sy n="75" d="100"/>
        </p:scale>
        <p:origin x="-366" y="1008"/>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DCBB57-E058-4447-AF50-DC374DE2D8FE}" type="datetimeFigureOut">
              <a:rPr lang="en-US" smtClean="0"/>
              <a:pPr/>
              <a:t>7/30/2020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3646F4-4285-4C8A-B86D-0C8B8D82D238}" type="slidenum">
              <a:rPr lang="en-US" smtClean="0"/>
              <a:pPr/>
              <a:t>‹#›</a:t>
            </a:fld>
            <a:endParaRPr lang="en-US"/>
          </a:p>
        </p:txBody>
      </p:sp>
    </p:spTree>
    <p:extLst>
      <p:ext uri="{BB962C8B-B14F-4D97-AF65-F5344CB8AC3E}">
        <p14:creationId xmlns="" xmlns:p14="http://schemas.microsoft.com/office/powerpoint/2010/main" val="2846149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t>চিত্রের</a:t>
            </a:r>
            <a:r>
              <a:rPr lang="bn-IN" baseline="0" dirty="0" smtClean="0"/>
              <a:t> মাধ্যমে প্রশ্নের সাহায্যে পর্যায়ক্রমে পাঠ শিরোনাম বের করে আনার চেষ্টা করা যায়।</a:t>
            </a:r>
            <a:endParaRPr lang="en-US" dirty="0"/>
          </a:p>
        </p:txBody>
      </p:sp>
      <p:sp>
        <p:nvSpPr>
          <p:cNvPr id="4" name="Slide Number Placeholder 3"/>
          <p:cNvSpPr>
            <a:spLocks noGrp="1"/>
          </p:cNvSpPr>
          <p:nvPr>
            <p:ph type="sldNum" sz="quarter" idx="10"/>
          </p:nvPr>
        </p:nvSpPr>
        <p:spPr/>
        <p:txBody>
          <a:bodyPr/>
          <a:lstStyle/>
          <a:p>
            <a:fld id="{F23646F4-4285-4C8A-B86D-0C8B8D82D238}" type="slidenum">
              <a:rPr lang="en-US" smtClean="0"/>
              <a:pPr/>
              <a:t>3</a:t>
            </a:fld>
            <a:endParaRPr lang="en-US"/>
          </a:p>
        </p:txBody>
      </p:sp>
    </p:spTree>
    <p:extLst>
      <p:ext uri="{BB962C8B-B14F-4D97-AF65-F5344CB8AC3E}">
        <p14:creationId xmlns="" xmlns:p14="http://schemas.microsoft.com/office/powerpoint/2010/main" val="409859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t>এক্ষেত্রে</a:t>
            </a:r>
            <a:r>
              <a:rPr lang="bn-IN" baseline="0" dirty="0" smtClean="0"/>
              <a:t> এক একটি প্রশ্ন এক এক জনকে করে, উত্তর জানার চেষ্টা করা যায়। তাদের উত্তর জানার পর পরবর্তীতে মাউস ক্লিকের মাধ্যমে উত্তরগুলো মিলিয়ে নিতে বলা যেতে পারে।</a:t>
            </a:r>
            <a:endParaRPr lang="en-US" baseline="0" dirty="0" smtClean="0"/>
          </a:p>
          <a:p>
            <a:r>
              <a:rPr lang="bn-IN" baseline="0" dirty="0" smtClean="0"/>
              <a:t>অথবা বোর্ডে লিখে দেওয়া যেতে পারে। </a:t>
            </a:r>
            <a:endParaRPr lang="en-US" dirty="0"/>
          </a:p>
        </p:txBody>
      </p:sp>
      <p:sp>
        <p:nvSpPr>
          <p:cNvPr id="4" name="Slide Number Placeholder 3"/>
          <p:cNvSpPr>
            <a:spLocks noGrp="1"/>
          </p:cNvSpPr>
          <p:nvPr>
            <p:ph type="sldNum" sz="quarter" idx="10"/>
          </p:nvPr>
        </p:nvSpPr>
        <p:spPr/>
        <p:txBody>
          <a:bodyPr/>
          <a:lstStyle/>
          <a:p>
            <a:fld id="{F23646F4-4285-4C8A-B86D-0C8B8D82D238}" type="slidenum">
              <a:rPr lang="en-US" smtClean="0"/>
              <a:pPr/>
              <a:t>16</a:t>
            </a:fld>
            <a:endParaRPr lang="en-US"/>
          </a:p>
        </p:txBody>
      </p:sp>
    </p:spTree>
    <p:extLst>
      <p:ext uri="{BB962C8B-B14F-4D97-AF65-F5344CB8AC3E}">
        <p14:creationId xmlns="" xmlns:p14="http://schemas.microsoft.com/office/powerpoint/2010/main" val="694154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t>গুরুত্বপূর্ণ</a:t>
            </a:r>
            <a:r>
              <a:rPr lang="bn-IN" baseline="0" dirty="0" smtClean="0"/>
              <a:t> শব্দঃ</a:t>
            </a:r>
          </a:p>
          <a:p>
            <a:pPr marL="171450" indent="-171450">
              <a:buFont typeface="Wingdings" pitchFamily="2" charset="2"/>
              <a:buChar char="ü"/>
            </a:pPr>
            <a:r>
              <a:rPr lang="bn-IN" baseline="0" dirty="0" smtClean="0">
                <a:latin typeface="NikoshBAN" pitchFamily="2" charset="0"/>
                <a:cs typeface="NikoshBAN" pitchFamily="2" charset="0"/>
              </a:rPr>
              <a:t>সঞ্চালন</a:t>
            </a:r>
          </a:p>
          <a:p>
            <a:pPr marL="171450" indent="-171450">
              <a:buFont typeface="Wingdings" pitchFamily="2" charset="2"/>
              <a:buChar char="ü"/>
            </a:pPr>
            <a:r>
              <a:rPr lang="bn-IN" baseline="0" dirty="0" smtClean="0">
                <a:latin typeface="NikoshBAN" pitchFamily="2" charset="0"/>
                <a:cs typeface="NikoshBAN" pitchFamily="2" charset="0"/>
              </a:rPr>
              <a:t>বিকিরক</a:t>
            </a:r>
          </a:p>
          <a:p>
            <a:pPr marL="171450" indent="-171450">
              <a:buFont typeface="Wingdings" pitchFamily="2" charset="2"/>
              <a:buChar char="ü"/>
            </a:pPr>
            <a:r>
              <a:rPr lang="bn-IN" baseline="0" smtClean="0">
                <a:latin typeface="NikoshBAN" pitchFamily="2" charset="0"/>
                <a:cs typeface="NikoshBAN" pitchFamily="2" charset="0"/>
              </a:rPr>
              <a:t>শোষক</a:t>
            </a:r>
          </a:p>
          <a:p>
            <a:pPr marL="171450" indent="-171450">
              <a:buFont typeface="Wingdings" pitchFamily="2" charset="2"/>
              <a:buChar char="ü"/>
            </a:pP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F23646F4-4285-4C8A-B86D-0C8B8D82D238}" type="slidenum">
              <a:rPr lang="en-US" smtClean="0"/>
              <a:pPr/>
              <a:t>17</a:t>
            </a:fld>
            <a:endParaRPr lang="en-US"/>
          </a:p>
        </p:txBody>
      </p:sp>
    </p:spTree>
    <p:extLst>
      <p:ext uri="{BB962C8B-B14F-4D97-AF65-F5344CB8AC3E}">
        <p14:creationId xmlns="" xmlns:p14="http://schemas.microsoft.com/office/powerpoint/2010/main" val="28284589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t>এই স্লাইডে</a:t>
            </a:r>
            <a:r>
              <a:rPr lang="bn-IN" baseline="0" dirty="0" smtClean="0"/>
              <a:t>র মত আরও অন্যান্য প্রশ্ন </a:t>
            </a:r>
            <a:r>
              <a:rPr lang="bn-IN" baseline="0" smtClean="0"/>
              <a:t>করে ধন্যবাদ জানিয়ে ক্লাস শেষ করা যায়।</a:t>
            </a:r>
            <a:endParaRPr lang="en-US" dirty="0"/>
          </a:p>
        </p:txBody>
      </p:sp>
      <p:sp>
        <p:nvSpPr>
          <p:cNvPr id="4" name="Slide Number Placeholder 3"/>
          <p:cNvSpPr>
            <a:spLocks noGrp="1"/>
          </p:cNvSpPr>
          <p:nvPr>
            <p:ph type="sldNum" sz="quarter" idx="10"/>
          </p:nvPr>
        </p:nvSpPr>
        <p:spPr/>
        <p:txBody>
          <a:bodyPr/>
          <a:lstStyle/>
          <a:p>
            <a:fld id="{F23646F4-4285-4C8A-B86D-0C8B8D82D238}" type="slidenum">
              <a:rPr lang="en-US" smtClean="0"/>
              <a:pPr/>
              <a:t>18</a:t>
            </a:fld>
            <a:endParaRPr lang="en-US"/>
          </a:p>
        </p:txBody>
      </p:sp>
    </p:spTree>
    <p:extLst>
      <p:ext uri="{BB962C8B-B14F-4D97-AF65-F5344CB8AC3E}">
        <p14:creationId xmlns="" xmlns:p14="http://schemas.microsoft.com/office/powerpoint/2010/main" val="4240557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t>তাপ প্রদানের মাধ্যমে</a:t>
            </a:r>
            <a:r>
              <a:rPr lang="bn-IN" baseline="0" dirty="0" smtClean="0"/>
              <a:t> অণুর পরিবর্তন কোন পদার্থের ক্ষেত্রে কিরূপ ঘটে তা সংক্ষেপে ব্যাখ্যা দেওয়া যেতে পারে। ধারাবাহিক প্রশ্নের মাধ্যমে পাঠ শিরোনাম ঘোষণা করা যেতে পারে। </a:t>
            </a:r>
            <a:endParaRPr lang="en-US" dirty="0"/>
          </a:p>
        </p:txBody>
      </p:sp>
      <p:sp>
        <p:nvSpPr>
          <p:cNvPr id="4" name="Slide Number Placeholder 3"/>
          <p:cNvSpPr>
            <a:spLocks noGrp="1"/>
          </p:cNvSpPr>
          <p:nvPr>
            <p:ph type="sldNum" sz="quarter" idx="10"/>
          </p:nvPr>
        </p:nvSpPr>
        <p:spPr/>
        <p:txBody>
          <a:bodyPr/>
          <a:lstStyle/>
          <a:p>
            <a:fld id="{F23646F4-4285-4C8A-B86D-0C8B8D82D238}" type="slidenum">
              <a:rPr lang="en-US" smtClean="0"/>
              <a:pPr/>
              <a:t>4</a:t>
            </a:fld>
            <a:endParaRPr lang="en-US"/>
          </a:p>
        </p:txBody>
      </p:sp>
    </p:spTree>
    <p:extLst>
      <p:ext uri="{BB962C8B-B14F-4D97-AF65-F5344CB8AC3E}">
        <p14:creationId xmlns="" xmlns:p14="http://schemas.microsoft.com/office/powerpoint/2010/main" val="1079509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t>এখন</a:t>
            </a:r>
            <a:r>
              <a:rPr lang="bn-IN" baseline="0" dirty="0" smtClean="0"/>
              <a:t> প্রশ্নগুলো করে তাপ সঞ্চালনের সঙ্গা প্রদান করব। শিক্ষার্থীদের কাছ থেকে উত্তর পাওয়ার পর প্রশ্ন করা যায় এই তাপ কিভাবে পৃথিবীতে এসে পৌঁছায় ? তাপের এই এক জায়গা থেকে অন্য জায়গায় গমন করাকে বলে তাপ সঞ্চালন। </a:t>
            </a:r>
            <a:endParaRPr lang="en-US" dirty="0"/>
          </a:p>
        </p:txBody>
      </p:sp>
      <p:sp>
        <p:nvSpPr>
          <p:cNvPr id="4" name="Slide Number Placeholder 3"/>
          <p:cNvSpPr>
            <a:spLocks noGrp="1"/>
          </p:cNvSpPr>
          <p:nvPr>
            <p:ph type="sldNum" sz="quarter" idx="10"/>
          </p:nvPr>
        </p:nvSpPr>
        <p:spPr/>
        <p:txBody>
          <a:bodyPr/>
          <a:lstStyle/>
          <a:p>
            <a:fld id="{F23646F4-4285-4C8A-B86D-0C8B8D82D238}" type="slidenum">
              <a:rPr lang="en-US" smtClean="0"/>
              <a:pPr/>
              <a:t>7</a:t>
            </a:fld>
            <a:endParaRPr lang="en-US"/>
          </a:p>
        </p:txBody>
      </p:sp>
    </p:spTree>
    <p:extLst>
      <p:ext uri="{BB962C8B-B14F-4D97-AF65-F5344CB8AC3E}">
        <p14:creationId xmlns="" xmlns:p14="http://schemas.microsoft.com/office/powerpoint/2010/main" val="1346053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t>এই স্লাইডে তাপ সঞ্চালনের</a:t>
            </a:r>
            <a:r>
              <a:rPr lang="bn-IN" baseline="0" dirty="0" smtClean="0"/>
              <a:t> প্রকারভেদ সম্পর্কে সংক্ষিপ্ত আলোচনা করা যেতে পারে।</a:t>
            </a:r>
            <a:endParaRPr lang="en-US" dirty="0"/>
          </a:p>
        </p:txBody>
      </p:sp>
      <p:sp>
        <p:nvSpPr>
          <p:cNvPr id="4" name="Slide Number Placeholder 3"/>
          <p:cNvSpPr>
            <a:spLocks noGrp="1"/>
          </p:cNvSpPr>
          <p:nvPr>
            <p:ph type="sldNum" sz="quarter" idx="10"/>
          </p:nvPr>
        </p:nvSpPr>
        <p:spPr/>
        <p:txBody>
          <a:bodyPr/>
          <a:lstStyle/>
          <a:p>
            <a:fld id="{F23646F4-4285-4C8A-B86D-0C8B8D82D238}" type="slidenum">
              <a:rPr lang="en-US" smtClean="0"/>
              <a:pPr/>
              <a:t>8</a:t>
            </a:fld>
            <a:endParaRPr lang="en-US"/>
          </a:p>
        </p:txBody>
      </p:sp>
    </p:spTree>
    <p:extLst>
      <p:ext uri="{BB962C8B-B14F-4D97-AF65-F5344CB8AC3E}">
        <p14:creationId xmlns="" xmlns:p14="http://schemas.microsoft.com/office/powerpoint/2010/main" val="2591834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NikoshBAN" pitchFamily="2" charset="0"/>
                <a:cs typeface="NikoshBAN" pitchFamily="2" charset="0"/>
              </a:rPr>
              <a:t> </a:t>
            </a:r>
            <a:r>
              <a:rPr lang="bn-IN" sz="1200" baseline="0" dirty="0" smtClean="0">
                <a:latin typeface="NikoshBAN" pitchFamily="2" charset="0"/>
                <a:cs typeface="NikoshBAN" pitchFamily="2" charset="0"/>
              </a:rPr>
              <a:t>ধাতবপদার্থে কিভাবে তাপ সঞ্চালিত হয় তার  </a:t>
            </a:r>
            <a:r>
              <a:rPr lang="bn-BD" sz="1200" dirty="0" smtClean="0">
                <a:latin typeface="NikoshBAN" pitchFamily="2" charset="0"/>
                <a:cs typeface="NikoshBAN" pitchFamily="2" charset="0"/>
              </a:rPr>
              <a:t>ব্যাখ্যা</a:t>
            </a:r>
            <a:r>
              <a:rPr lang="bn-IN" sz="1200" dirty="0" smtClean="0">
                <a:latin typeface="NikoshBAN" pitchFamily="2" charset="0"/>
                <a:cs typeface="NikoshBAN" pitchFamily="2" charset="0"/>
              </a:rPr>
              <a:t>ঃ</a:t>
            </a:r>
            <a:r>
              <a:rPr lang="bn-IN" sz="1200" baseline="0" dirty="0" smtClean="0">
                <a:latin typeface="NikoshBAN" pitchFamily="2" charset="0"/>
                <a:cs typeface="NikoshBAN" pitchFamily="2" charset="0"/>
              </a:rPr>
              <a:t>  </a:t>
            </a:r>
            <a:r>
              <a:rPr lang="bn-IN" sz="1200" dirty="0" smtClean="0">
                <a:latin typeface="NikoshBAN" pitchFamily="2" charset="0"/>
                <a:cs typeface="NikoshBAN" pitchFamily="2" charset="0"/>
              </a:rPr>
              <a:t>কঠিণ পদার্থে গরম কণাগুলো দোল খেয়ে পাশের ঠান্ডা কণাকে তাপ  দিয়ে দেয়। পাশের ঠান্ডা কণাটি গরম হয়ে তার পাশের ঠান্ডা কণাকে তাপ দেয়। এভাবে কণাগুলো নিজের স্থান পরিবর্তন না করে তাপকে গরম প্রান্ত থেকে ঠান্ডা প্রান্তে নিয়ে যায়। </a:t>
            </a:r>
            <a:endParaRPr lang="en-US" sz="1200" dirty="0" smtClean="0"/>
          </a:p>
          <a:p>
            <a:r>
              <a:rPr lang="en-US" dirty="0" smtClean="0"/>
              <a:t> </a:t>
            </a:r>
            <a:endParaRPr lang="en-US" dirty="0"/>
          </a:p>
        </p:txBody>
      </p:sp>
      <p:sp>
        <p:nvSpPr>
          <p:cNvPr id="4" name="Slide Number Placeholder 3"/>
          <p:cNvSpPr>
            <a:spLocks noGrp="1"/>
          </p:cNvSpPr>
          <p:nvPr>
            <p:ph type="sldNum" sz="quarter" idx="10"/>
          </p:nvPr>
        </p:nvSpPr>
        <p:spPr/>
        <p:txBody>
          <a:bodyPr/>
          <a:lstStyle/>
          <a:p>
            <a:fld id="{F23646F4-4285-4C8A-B86D-0C8B8D82D238}" type="slidenum">
              <a:rPr lang="en-US" smtClean="0"/>
              <a:pPr/>
              <a:t>9</a:t>
            </a:fld>
            <a:endParaRPr lang="en-US"/>
          </a:p>
        </p:txBody>
      </p:sp>
    </p:spTree>
    <p:extLst>
      <p:ext uri="{BB962C8B-B14F-4D97-AF65-F5344CB8AC3E}">
        <p14:creationId xmlns="" xmlns:p14="http://schemas.microsoft.com/office/powerpoint/2010/main" val="4179193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sz="1200" dirty="0" smtClean="0">
                <a:latin typeface="NikoshBAN" pitchFamily="2" charset="0"/>
                <a:cs typeface="NikoshBAN" pitchFamily="2" charset="0"/>
              </a:rPr>
              <a:t>ব্যাখ্যাঃ</a:t>
            </a:r>
            <a:r>
              <a:rPr lang="bn-IN" sz="1200" baseline="0" dirty="0" smtClean="0">
                <a:latin typeface="NikoshBAN" pitchFamily="2" charset="0"/>
                <a:cs typeface="NikoshBAN" pitchFamily="2" charset="0"/>
              </a:rPr>
              <a:t> </a:t>
            </a:r>
            <a:r>
              <a:rPr lang="bn-IN" sz="1200" dirty="0" smtClean="0">
                <a:latin typeface="NikoshBAN" pitchFamily="2" charset="0"/>
                <a:cs typeface="NikoshBAN" pitchFamily="2" charset="0"/>
              </a:rPr>
              <a:t>পানির কণাগুলো তাপ গ্রহণ করে শক্তি অর্জন করে। শক্তি অর্জন করে</a:t>
            </a:r>
            <a:r>
              <a:rPr lang="en-US" sz="1200" dirty="0" smtClean="0">
                <a:latin typeface="NikoshBAN" pitchFamily="2" charset="0"/>
                <a:cs typeface="NikoshBAN" pitchFamily="2" charset="0"/>
              </a:rPr>
              <a:t> </a:t>
            </a:r>
            <a:r>
              <a:rPr lang="bn-IN" sz="1200" dirty="0" smtClean="0">
                <a:latin typeface="NikoshBAN" pitchFamily="2" charset="0"/>
                <a:cs typeface="NikoshBAN" pitchFamily="2" charset="0"/>
              </a:rPr>
              <a:t>গরম কণাগুলো হালকা হয়ে উপরে উঠে যায়। উপরের ঠান্ডা পানি কণাগুলো নিচে নেমে এসে তাপ গ্রহণ করে। এভাবে পর্যায়ক্রমে সকল কণা তাপ গ্রহণ করে উত্তপ্ত হয়, তাপ এক স্থান থেকে অন্যস্থানে সঞ্চালিত হয়।     </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F23646F4-4285-4C8A-B86D-0C8B8D82D238}" type="slidenum">
              <a:rPr lang="en-US" smtClean="0"/>
              <a:pPr/>
              <a:t>11</a:t>
            </a:fld>
            <a:endParaRPr lang="en-US"/>
          </a:p>
        </p:txBody>
      </p:sp>
    </p:spTree>
    <p:extLst>
      <p:ext uri="{BB962C8B-B14F-4D97-AF65-F5344CB8AC3E}">
        <p14:creationId xmlns="" xmlns:p14="http://schemas.microsoft.com/office/powerpoint/2010/main" val="1257831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dirty="0" smtClean="0"/>
              <a:t>এই স্লাইডের মাধ্যমে</a:t>
            </a:r>
            <a:r>
              <a:rPr lang="bn-IN" baseline="0" dirty="0" smtClean="0"/>
              <a:t> তাপ প্রয়োগে পানির অনুর কি পরিবর্তন হয়, তা ব্যাখ্যা করা যেতে পারে।</a:t>
            </a:r>
            <a:endParaRPr lang="en-US" dirty="0" smtClean="0"/>
          </a:p>
          <a:p>
            <a:endParaRPr lang="en-US" dirty="0"/>
          </a:p>
        </p:txBody>
      </p:sp>
      <p:sp>
        <p:nvSpPr>
          <p:cNvPr id="4" name="Slide Number Placeholder 3"/>
          <p:cNvSpPr>
            <a:spLocks noGrp="1"/>
          </p:cNvSpPr>
          <p:nvPr>
            <p:ph type="sldNum" sz="quarter" idx="10"/>
          </p:nvPr>
        </p:nvSpPr>
        <p:spPr/>
        <p:txBody>
          <a:bodyPr/>
          <a:lstStyle/>
          <a:p>
            <a:fld id="{F23646F4-4285-4C8A-B86D-0C8B8D82D238}" type="slidenum">
              <a:rPr lang="en-US" smtClean="0"/>
              <a:pPr/>
              <a:t>12</a:t>
            </a:fld>
            <a:endParaRPr lang="en-US"/>
          </a:p>
        </p:txBody>
      </p:sp>
    </p:spTree>
    <p:extLst>
      <p:ext uri="{BB962C8B-B14F-4D97-AF65-F5344CB8AC3E}">
        <p14:creationId xmlns="" xmlns:p14="http://schemas.microsoft.com/office/powerpoint/2010/main" val="112800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sz="1200" dirty="0" smtClean="0">
                <a:latin typeface="NikoshBAN" pitchFamily="2" charset="0"/>
                <a:cs typeface="NikoshBAN" pitchFamily="2" charset="0"/>
              </a:rPr>
              <a:t>পানি শুকিয়ে যায়।</a:t>
            </a:r>
            <a:endParaRPr lang="en-US" dirty="0"/>
          </a:p>
        </p:txBody>
      </p:sp>
      <p:sp>
        <p:nvSpPr>
          <p:cNvPr id="4" name="Slide Number Placeholder 3"/>
          <p:cNvSpPr>
            <a:spLocks noGrp="1"/>
          </p:cNvSpPr>
          <p:nvPr>
            <p:ph type="sldNum" sz="quarter" idx="10"/>
          </p:nvPr>
        </p:nvSpPr>
        <p:spPr/>
        <p:txBody>
          <a:bodyPr/>
          <a:lstStyle/>
          <a:p>
            <a:fld id="{F23646F4-4285-4C8A-B86D-0C8B8D82D238}" type="slidenum">
              <a:rPr lang="en-US" smtClean="0"/>
              <a:pPr/>
              <a:t>13</a:t>
            </a:fld>
            <a:endParaRPr lang="en-US"/>
          </a:p>
        </p:txBody>
      </p:sp>
    </p:spTree>
    <p:extLst>
      <p:ext uri="{BB962C8B-B14F-4D97-AF65-F5344CB8AC3E}">
        <p14:creationId xmlns="" xmlns:p14="http://schemas.microsoft.com/office/powerpoint/2010/main" val="23072510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3646F4-4285-4C8A-B86D-0C8B8D82D238}" type="slidenum">
              <a:rPr lang="en-US" smtClean="0"/>
              <a:pPr/>
              <a:t>14</a:t>
            </a:fld>
            <a:endParaRPr lang="en-US"/>
          </a:p>
        </p:txBody>
      </p:sp>
    </p:spTree>
    <p:extLst>
      <p:ext uri="{BB962C8B-B14F-4D97-AF65-F5344CB8AC3E}">
        <p14:creationId xmlns="" xmlns:p14="http://schemas.microsoft.com/office/powerpoint/2010/main" val="210395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61E1395F-BEBD-4B93-97C3-905754E6F660}" type="datetimeFigureOut">
              <a:rPr lang="en-US" smtClean="0"/>
              <a:pPr/>
              <a:t>7/30/2020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71A574FC-D0B8-4693-A6D4-C58B1DA0390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1E1395F-BEBD-4B93-97C3-905754E6F660}" type="datetimeFigureOut">
              <a:rPr lang="en-US" smtClean="0"/>
              <a:pPr/>
              <a:t>7/30/2020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A574FC-D0B8-4693-A6D4-C58B1DA0390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1E1395F-BEBD-4B93-97C3-905754E6F660}" type="datetimeFigureOut">
              <a:rPr lang="en-US" smtClean="0"/>
              <a:pPr/>
              <a:t>7/30/2020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A574FC-D0B8-4693-A6D4-C58B1DA0390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1E1395F-BEBD-4B93-97C3-905754E6F660}" type="datetimeFigureOut">
              <a:rPr lang="en-US" smtClean="0"/>
              <a:pPr/>
              <a:t>7/30/2020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A574FC-D0B8-4693-A6D4-C58B1DA0390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1E1395F-BEBD-4B93-97C3-905754E6F660}" type="datetimeFigureOut">
              <a:rPr lang="en-US" smtClean="0"/>
              <a:pPr/>
              <a:t>7/30/2020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A574FC-D0B8-4693-A6D4-C58B1DA0390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1E1395F-BEBD-4B93-97C3-905754E6F660}" type="datetimeFigureOut">
              <a:rPr lang="en-US" smtClean="0"/>
              <a:pPr/>
              <a:t>7/30/2020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A574FC-D0B8-4693-A6D4-C58B1DA0390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1E1395F-BEBD-4B93-97C3-905754E6F660}" type="datetimeFigureOut">
              <a:rPr lang="en-US" smtClean="0"/>
              <a:pPr/>
              <a:t>7/30/2020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A574FC-D0B8-4693-A6D4-C58B1DA0390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1E1395F-BEBD-4B93-97C3-905754E6F660}" type="datetimeFigureOut">
              <a:rPr lang="en-US" smtClean="0"/>
              <a:pPr/>
              <a:t>7/30/2020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A574FC-D0B8-4693-A6D4-C58B1DA0390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C9B81F-C347-4BEF-BFDF-29C42F48304A}" type="datetimeFigureOut">
              <a:rPr lang="en-US" smtClean="0"/>
              <a:pPr/>
              <a:t>7/30/2020</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042AED99-7FB4-404E-8A97-64753DCE42EC}" type="slidenum">
              <a:rPr kumimoji="0" lang="en-US" smtClean="0"/>
              <a:pPr/>
              <a:t>‹#›</a:t>
            </a:fld>
            <a:endParaRPr kumimoji="0" lang="en-US"/>
          </a:p>
        </p:txBody>
      </p:sp>
      <p:cxnSp>
        <p:nvCxnSpPr>
          <p:cNvPr id="5" name="Straight Connector 4"/>
          <p:cNvCxnSpPr/>
          <p:nvPr userDrawn="1"/>
        </p:nvCxnSpPr>
        <p:spPr>
          <a:xfrm flipV="1">
            <a:off x="8458200" y="152400"/>
            <a:ext cx="0" cy="6553200"/>
          </a:xfrm>
          <a:prstGeom prst="line">
            <a:avLst/>
          </a:prstGeom>
          <a:ln w="76200">
            <a:solidFill>
              <a:srgbClr val="FFFF0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762000" y="228600"/>
            <a:ext cx="0" cy="6553200"/>
          </a:xfrm>
          <a:prstGeom prst="line">
            <a:avLst/>
          </a:prstGeom>
          <a:ln w="76200">
            <a:solidFill>
              <a:srgbClr val="FFFF0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52400" y="6248400"/>
            <a:ext cx="8898370" cy="0"/>
          </a:xfrm>
          <a:prstGeom prst="line">
            <a:avLst/>
          </a:prstGeom>
          <a:ln w="76200">
            <a:solidFill>
              <a:srgbClr val="FFFF0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H="1" flipV="1">
            <a:off x="8724900" y="209549"/>
            <a:ext cx="38100" cy="6508751"/>
          </a:xfrm>
          <a:prstGeom prst="line">
            <a:avLst/>
          </a:prstGeom>
          <a:ln w="76200">
            <a:solidFill>
              <a:srgbClr val="00B05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57200" y="209549"/>
            <a:ext cx="0" cy="6562725"/>
          </a:xfrm>
          <a:prstGeom prst="line">
            <a:avLst/>
          </a:prstGeom>
          <a:ln w="76200">
            <a:solidFill>
              <a:srgbClr val="00B05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H="1">
            <a:off x="180975" y="6553200"/>
            <a:ext cx="8858251" cy="0"/>
          </a:xfrm>
          <a:prstGeom prst="line">
            <a:avLst/>
          </a:prstGeom>
          <a:ln w="76200">
            <a:solidFill>
              <a:srgbClr val="00B05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76200" y="457200"/>
            <a:ext cx="8898370" cy="0"/>
          </a:xfrm>
          <a:prstGeom prst="line">
            <a:avLst/>
          </a:prstGeom>
          <a:ln w="76200">
            <a:solidFill>
              <a:srgbClr val="00B05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93230" y="762000"/>
            <a:ext cx="8898370" cy="0"/>
          </a:xfrm>
          <a:prstGeom prst="line">
            <a:avLst/>
          </a:prstGeom>
          <a:ln w="76200">
            <a:solidFill>
              <a:srgbClr val="FFFF0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1E1395F-BEBD-4B93-97C3-905754E6F660}" type="datetimeFigureOut">
              <a:rPr lang="en-US" smtClean="0"/>
              <a:pPr/>
              <a:t>7/30/2020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A574FC-D0B8-4693-A6D4-C58B1DA0390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1E1395F-BEBD-4B93-97C3-905754E6F660}" type="datetimeFigureOut">
              <a:rPr lang="en-US" smtClean="0"/>
              <a:pPr/>
              <a:t>7/30/2020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71A574FC-D0B8-4693-A6D4-C58B1DA0390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1E1395F-BEBD-4B93-97C3-905754E6F660}" type="datetimeFigureOut">
              <a:rPr lang="en-US" smtClean="0"/>
              <a:pPr/>
              <a:t>7/30/2020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1A574FC-D0B8-4693-A6D4-C58B1DA0390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8.gif"/><Relationship Id="rId4" Type="http://schemas.openxmlformats.org/officeDocument/2006/relationships/image" Target="../media/image21.gif"/></Relationships>
</file>

<file path=ppt/slides/_rels/slide1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8" Type="http://schemas.openxmlformats.org/officeDocument/2006/relationships/image" Target="../media/image31.gif"/><Relationship Id="rId3" Type="http://schemas.openxmlformats.org/officeDocument/2006/relationships/image" Target="../media/image26.gif"/><Relationship Id="rId7"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9.gif"/><Relationship Id="rId5" Type="http://schemas.openxmlformats.org/officeDocument/2006/relationships/image" Target="../media/image28.gif"/><Relationship Id="rId4" Type="http://schemas.openxmlformats.org/officeDocument/2006/relationships/image" Target="../media/image27.gif"/></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4.jpeg"/><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7" Type="http://schemas.microsoft.com/office/2007/relationships/hdphoto" Target="../media/hdphoto2.wdp"/><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gif"/><Relationship Id="rId4" Type="http://schemas.openxmlformats.org/officeDocument/2006/relationships/image" Target="../media/image38.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8.gif"/><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4.gi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1219200"/>
            <a:ext cx="5044971" cy="1446550"/>
          </a:xfrm>
          <a:prstGeom prst="rect">
            <a:avLst/>
          </a:prstGeom>
        </p:spPr>
        <p:txBody>
          <a:bodyPr wrap="none">
            <a:spAutoFit/>
            <a:scene3d>
              <a:camera prst="orthographicFront"/>
              <a:lightRig rig="threePt" dir="t"/>
            </a:scene3d>
            <a:sp3d extrusionH="57150">
              <a:bevelT w="38100" h="38100" prst="angle"/>
            </a:sp3d>
          </a:bodyPr>
          <a:lstStyle/>
          <a:p>
            <a:pPr algn="ctr"/>
            <a:r>
              <a:rPr lang="bn-IN" sz="7200" b="1" dirty="0" smtClean="0">
                <a:solidFill>
                  <a:srgbClr val="C00000"/>
                </a:solidFill>
                <a:latin typeface="NikoshBAN" pitchFamily="2" charset="0"/>
                <a:cs typeface="NikoshBAN" pitchFamily="2" charset="0"/>
              </a:rPr>
              <a:t>          </a:t>
            </a:r>
            <a:r>
              <a:rPr lang="bn-IN" sz="8800" b="1" dirty="0" smtClean="0">
                <a:solidFill>
                  <a:srgbClr val="C00000"/>
                </a:solidFill>
                <a:latin typeface="NikoshBAN" pitchFamily="2" charset="0"/>
                <a:cs typeface="NikoshBAN" pitchFamily="2" charset="0"/>
              </a:rPr>
              <a:t>স্বাগতম</a:t>
            </a:r>
            <a:endParaRPr lang="bn-BD" sz="8800" b="1" dirty="0" smtClean="0">
              <a:solidFill>
                <a:srgbClr val="C00000"/>
              </a:solidFill>
              <a:latin typeface="NikoshBAN" pitchFamily="2" charset="0"/>
              <a:cs typeface="NikoshBAN" pitchFamily="2" charset="0"/>
            </a:endParaRPr>
          </a:p>
        </p:txBody>
      </p:sp>
      <p:pic>
        <p:nvPicPr>
          <p:cNvPr id="25601" name="Picture 1" descr="C:\Users\Palash\Desktop\teachers petrol\flower\images (5).jpg"/>
          <p:cNvPicPr>
            <a:picLocks noChangeAspect="1" noChangeArrowheads="1"/>
          </p:cNvPicPr>
          <p:nvPr/>
        </p:nvPicPr>
        <p:blipFill>
          <a:blip r:embed="rId2"/>
          <a:srcRect/>
          <a:stretch>
            <a:fillRect/>
          </a:stretch>
        </p:blipFill>
        <p:spPr bwMode="auto">
          <a:xfrm>
            <a:off x="1752600" y="2743200"/>
            <a:ext cx="5638800" cy="3149753"/>
          </a:xfrm>
          <a:prstGeom prst="rect">
            <a:avLst/>
          </a:prstGeom>
          <a:noFill/>
        </p:spPr>
      </p:pic>
    </p:spTree>
    <p:extLst>
      <p:ext uri="{BB962C8B-B14F-4D97-AF65-F5344CB8AC3E}">
        <p14:creationId xmlns="" xmlns:p14="http://schemas.microsoft.com/office/powerpoint/2010/main" val="312840987"/>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Images\Gif\conduction.gif"/>
          <p:cNvPicPr>
            <a:picLocks noChangeAspect="1" noChangeArrowheads="1" noCrop="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653511" y="2743200"/>
            <a:ext cx="2899689" cy="2562225"/>
          </a:xfrm>
          <a:prstGeom prst="rect">
            <a:avLst/>
          </a:prstGeom>
          <a:noFill/>
          <a:extLst>
            <a:ext uri="{909E8E84-426E-40DD-AFC4-6F175D3DCCD1}">
              <a14:hiddenFill xmlns="" xmlns:a14="http://schemas.microsoft.com/office/drawing/2010/main">
                <a:solidFill>
                  <a:srgbClr val="FFFFFF"/>
                </a:solidFill>
              </a14:hiddenFill>
            </a:ext>
          </a:extLst>
        </p:spPr>
      </p:pic>
      <p:pic>
        <p:nvPicPr>
          <p:cNvPr id="3074" name="Picture 2" descr="http://www.bakingmatters.co.uk/resources/hat_transfer/heat_a.g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42999" y="3032122"/>
            <a:ext cx="2286001" cy="2000251"/>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ectangle 1"/>
          <p:cNvSpPr/>
          <p:nvPr/>
        </p:nvSpPr>
        <p:spPr>
          <a:xfrm>
            <a:off x="1143000" y="1143000"/>
            <a:ext cx="7010400" cy="1200329"/>
          </a:xfrm>
          <a:prstGeom prst="rect">
            <a:avLst/>
          </a:prstGeom>
        </p:spPr>
        <p:txBody>
          <a:bodyPr wrap="square">
            <a:spAutoFit/>
          </a:bodyPr>
          <a:lstStyle/>
          <a:p>
            <a:r>
              <a:rPr lang="bn-IN" sz="3600" dirty="0">
                <a:latin typeface="NikoshBAN" pitchFamily="2" charset="0"/>
                <a:cs typeface="NikoshBAN" pitchFamily="2" charset="0"/>
              </a:rPr>
              <a:t>পরিবহন পদ্ধতিতে কঠিণ পদার্থে কিভাবে তাপ</a:t>
            </a:r>
          </a:p>
          <a:p>
            <a:r>
              <a:rPr lang="bn-IN" sz="3600" dirty="0">
                <a:latin typeface="NikoshBAN" pitchFamily="2" charset="0"/>
                <a:cs typeface="NikoshBAN" pitchFamily="2" charset="0"/>
              </a:rPr>
              <a:t> সঞ্চালিত হয়, তা লক্ষ্য করি।</a:t>
            </a:r>
            <a:endParaRPr lang="en-US" sz="3600" dirty="0"/>
          </a:p>
        </p:txBody>
      </p:sp>
    </p:spTree>
    <p:extLst>
      <p:ext uri="{BB962C8B-B14F-4D97-AF65-F5344CB8AC3E}">
        <p14:creationId xmlns="" xmlns:p14="http://schemas.microsoft.com/office/powerpoint/2010/main" val="329167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barn(inVertical)">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Effect transition="in" filter="wipe(down)">
                                      <p:cBhvr>
                                        <p:cTn id="1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465207" y="-83641"/>
            <a:ext cx="1640193" cy="769441"/>
          </a:xfrm>
          <a:prstGeom prst="rect">
            <a:avLst/>
          </a:prstGeom>
          <a:noFill/>
        </p:spPr>
        <p:txBody>
          <a:bodyPr wrap="none">
            <a:spAutoFit/>
          </a:bodyPr>
          <a:lstStyle/>
          <a:p>
            <a:r>
              <a:rPr lang="bn-IN" sz="4400" dirty="0" smtClean="0">
                <a:latin typeface="NikoshBAN" pitchFamily="2" charset="0"/>
                <a:cs typeface="NikoshBAN" pitchFamily="2" charset="0"/>
              </a:rPr>
              <a:t>পরিচলন</a:t>
            </a:r>
            <a:endParaRPr lang="en-US" sz="4400" dirty="0"/>
          </a:p>
        </p:txBody>
      </p:sp>
      <p:pic>
        <p:nvPicPr>
          <p:cNvPr id="5122" name="Picture 2" descr="E:\Images\Gif\Theme\Light_Of_The_Moon_In_The_Sea.gif"/>
          <p:cNvPicPr>
            <a:picLocks noChangeAspect="1" noChangeArrowheads="1" noCrop="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90600" y="1828800"/>
            <a:ext cx="1524000" cy="1524000"/>
          </a:xfrm>
          <a:prstGeom prst="rect">
            <a:avLst/>
          </a:prstGeom>
          <a:noFill/>
          <a:extLst>
            <a:ext uri="{909E8E84-426E-40DD-AFC4-6F175D3DCCD1}">
              <a14:hiddenFill xmlns="" xmlns:a14="http://schemas.microsoft.com/office/drawing/2010/main">
                <a:solidFill>
                  <a:srgbClr val="FFFFFF"/>
                </a:solidFill>
              </a14:hiddenFill>
            </a:ext>
          </a:extLst>
        </p:spPr>
      </p:pic>
      <p:pic>
        <p:nvPicPr>
          <p:cNvPr id="5123" name="Picture 3" descr="E:\Images\Gif\wind1.gif"/>
          <p:cNvPicPr>
            <a:picLocks noChangeAspect="1" noChangeArrowheads="1" noCrop="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295400" y="4310425"/>
            <a:ext cx="1676400" cy="1523965"/>
          </a:xfrm>
          <a:prstGeom prst="rect">
            <a:avLst/>
          </a:prstGeom>
          <a:noFill/>
          <a:extLst>
            <a:ext uri="{909E8E84-426E-40DD-AFC4-6F175D3DCCD1}">
              <a14:hiddenFill xmlns="" xmlns:a14="http://schemas.microsoft.com/office/drawing/2010/main">
                <a:solidFill>
                  <a:srgbClr val="FFFFFF"/>
                </a:solidFill>
              </a14:hiddenFill>
            </a:ext>
          </a:extLst>
        </p:spPr>
      </p:pic>
      <p:sp>
        <p:nvSpPr>
          <p:cNvPr id="13" name="Rectangle 12"/>
          <p:cNvSpPr/>
          <p:nvPr/>
        </p:nvSpPr>
        <p:spPr>
          <a:xfrm>
            <a:off x="1143000" y="3505200"/>
            <a:ext cx="1529724" cy="523220"/>
          </a:xfrm>
          <a:prstGeom prst="rect">
            <a:avLst/>
          </a:prstGeom>
          <a:noFill/>
        </p:spPr>
        <p:txBody>
          <a:bodyPr wrap="square">
            <a:spAutoFit/>
          </a:bodyPr>
          <a:lstStyle/>
          <a:p>
            <a:r>
              <a:rPr lang="bn-IN" sz="2800" dirty="0" smtClean="0">
                <a:latin typeface="NikoshBAN" pitchFamily="2" charset="0"/>
                <a:cs typeface="NikoshBAN" pitchFamily="2" charset="0"/>
              </a:rPr>
              <a:t>তরল পদার্থ</a:t>
            </a:r>
            <a:endParaRPr lang="en-US" sz="2800" dirty="0"/>
          </a:p>
        </p:txBody>
      </p:sp>
      <p:sp>
        <p:nvSpPr>
          <p:cNvPr id="14" name="Rectangle 13"/>
          <p:cNvSpPr/>
          <p:nvPr/>
        </p:nvSpPr>
        <p:spPr>
          <a:xfrm>
            <a:off x="3774671" y="5572780"/>
            <a:ext cx="1711729" cy="523220"/>
          </a:xfrm>
          <a:prstGeom prst="rect">
            <a:avLst/>
          </a:prstGeom>
          <a:noFill/>
        </p:spPr>
        <p:txBody>
          <a:bodyPr wrap="square">
            <a:spAutoFit/>
          </a:bodyPr>
          <a:lstStyle/>
          <a:p>
            <a:r>
              <a:rPr lang="bn-IN" sz="2800" dirty="0" smtClean="0">
                <a:latin typeface="NikoshBAN" pitchFamily="2" charset="0"/>
                <a:cs typeface="NikoshBAN" pitchFamily="2" charset="0"/>
              </a:rPr>
              <a:t>বায়বীয় পদার্থ</a:t>
            </a:r>
            <a:endParaRPr lang="en-US" sz="2800" dirty="0"/>
          </a:p>
        </p:txBody>
      </p:sp>
      <p:sp>
        <p:nvSpPr>
          <p:cNvPr id="15" name="Rectangle 14"/>
          <p:cNvSpPr/>
          <p:nvPr/>
        </p:nvSpPr>
        <p:spPr>
          <a:xfrm>
            <a:off x="1105999" y="1038036"/>
            <a:ext cx="6902661" cy="584775"/>
          </a:xfrm>
          <a:prstGeom prst="rect">
            <a:avLst/>
          </a:prstGeom>
          <a:noFill/>
        </p:spPr>
        <p:txBody>
          <a:bodyPr wrap="square">
            <a:spAutoFit/>
          </a:bodyPr>
          <a:lstStyle/>
          <a:p>
            <a:r>
              <a:rPr lang="bn-IN" sz="3200" dirty="0" smtClean="0">
                <a:latin typeface="NikoshBAN" pitchFamily="2" charset="0"/>
                <a:cs typeface="NikoshBAN" pitchFamily="2" charset="0"/>
              </a:rPr>
              <a:t>তরল ও বায়বীয় পদার্থে এ প্রক্রিয়ায় তাপ সঞ্চালিত হয়। </a:t>
            </a:r>
            <a:endParaRPr lang="en-US" sz="3200" dirty="0"/>
          </a:p>
        </p:txBody>
      </p:sp>
      <p:grpSp>
        <p:nvGrpSpPr>
          <p:cNvPr id="2" name="Group 1"/>
          <p:cNvGrpSpPr/>
          <p:nvPr/>
        </p:nvGrpSpPr>
        <p:grpSpPr>
          <a:xfrm>
            <a:off x="3165630" y="1871411"/>
            <a:ext cx="1872940" cy="1519489"/>
            <a:chOff x="3595795" y="1985711"/>
            <a:chExt cx="1872940" cy="1519489"/>
          </a:xfrm>
        </p:grpSpPr>
        <p:pic>
          <p:nvPicPr>
            <p:cNvPr id="17" name="Picture 22" descr="E:\Images\Others\Fire-Nicer.gif"/>
            <p:cNvPicPr>
              <a:picLocks noChangeAspect="1" noChangeArrowheads="1" noCrop="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595795" y="2848314"/>
              <a:ext cx="1872940" cy="656886"/>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4098" name="Picture 2" descr="E:\Images\Others\download (1).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3595795" y="1985711"/>
              <a:ext cx="1872940" cy="924158"/>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4" name="Rectangle 3"/>
          <p:cNvSpPr/>
          <p:nvPr/>
        </p:nvSpPr>
        <p:spPr>
          <a:xfrm>
            <a:off x="2660024" y="3566755"/>
            <a:ext cx="5804794" cy="584775"/>
          </a:xfrm>
          <a:prstGeom prst="rect">
            <a:avLst/>
          </a:prstGeom>
        </p:spPr>
        <p:txBody>
          <a:bodyPr wrap="none">
            <a:spAutoFit/>
          </a:bodyPr>
          <a:lstStyle/>
          <a:p>
            <a:r>
              <a:rPr lang="bn-IN" sz="3200" dirty="0">
                <a:latin typeface="NikoshBAN" pitchFamily="2" charset="0"/>
                <a:cs typeface="NikoshBAN" pitchFamily="2" charset="0"/>
              </a:rPr>
              <a:t>গরম কণাগুলো হালকা হয়ে উপরে উঠে </a:t>
            </a:r>
            <a:r>
              <a:rPr lang="bn-IN" sz="3200" dirty="0" smtClean="0">
                <a:latin typeface="NikoshBAN" pitchFamily="2" charset="0"/>
                <a:cs typeface="NikoshBAN" pitchFamily="2" charset="0"/>
              </a:rPr>
              <a:t>যাচ্ছে।</a:t>
            </a:r>
            <a:endParaRPr lang="en-US" sz="3200" dirty="0"/>
          </a:p>
        </p:txBody>
      </p:sp>
    </p:spTree>
    <p:extLst>
      <p:ext uri="{BB962C8B-B14F-4D97-AF65-F5344CB8AC3E}">
        <p14:creationId xmlns="" xmlns:p14="http://schemas.microsoft.com/office/powerpoint/2010/main" val="2255802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12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1000"/>
                                        <p:tgtEl>
                                          <p:spTgt spid="5122"/>
                                        </p:tgtEl>
                                      </p:cBhvr>
                                    </p:animEffect>
                                    <p:anim calcmode="lin" valueType="num">
                                      <p:cBhvr>
                                        <p:cTn id="13" dur="1000" fill="hold"/>
                                        <p:tgtEl>
                                          <p:spTgt spid="5122"/>
                                        </p:tgtEl>
                                        <p:attrNameLst>
                                          <p:attrName>ppt_x</p:attrName>
                                        </p:attrNameLst>
                                      </p:cBhvr>
                                      <p:tavLst>
                                        <p:tav tm="0">
                                          <p:val>
                                            <p:strVal val="#ppt_x"/>
                                          </p:val>
                                        </p:tav>
                                        <p:tav tm="100000">
                                          <p:val>
                                            <p:strVal val="#ppt_x"/>
                                          </p:val>
                                        </p:tav>
                                      </p:tavLst>
                                    </p:anim>
                                    <p:anim calcmode="lin" valueType="num">
                                      <p:cBhvr>
                                        <p:cTn id="14"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5123"/>
                                        </p:tgtEl>
                                        <p:attrNameLst>
                                          <p:attrName>style.visibility</p:attrName>
                                        </p:attrNameLst>
                                      </p:cBhvr>
                                      <p:to>
                                        <p:strVal val="visible"/>
                                      </p:to>
                                    </p:set>
                                    <p:animEffect transition="in" filter="wipe(left)">
                                      <p:cBhvr>
                                        <p:cTn id="24" dur="500"/>
                                        <p:tgtEl>
                                          <p:spTgt spid="512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down)">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barn(inVertical)">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37"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arn(outVertical)">
                                      <p:cBhvr>
                                        <p:cTn id="39"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P spid="15"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22" descr="E:\Images\Others\Fire-Nicer.gif"/>
          <p:cNvPicPr>
            <a:picLocks noChangeAspect="1" noChangeArrowheads="1" noCrop="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537497" y="3749336"/>
            <a:ext cx="2705100" cy="1368764"/>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cxnSp>
        <p:nvCxnSpPr>
          <p:cNvPr id="31" name="Straight Connector 30"/>
          <p:cNvCxnSpPr/>
          <p:nvPr/>
        </p:nvCxnSpPr>
        <p:spPr>
          <a:xfrm>
            <a:off x="4369347" y="2832100"/>
            <a:ext cx="3048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4318547" y="2730500"/>
            <a:ext cx="3048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7" name="Flowchart: Magnetic Disk 6"/>
          <p:cNvSpPr/>
          <p:nvPr/>
        </p:nvSpPr>
        <p:spPr>
          <a:xfrm>
            <a:off x="3378747" y="1022350"/>
            <a:ext cx="2895600" cy="2806700"/>
          </a:xfrm>
          <a:prstGeom prst="flowChartMagneticDisk">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owchart: Connector 3"/>
          <p:cNvSpPr/>
          <p:nvPr/>
        </p:nvSpPr>
        <p:spPr>
          <a:xfrm flipV="1">
            <a:off x="4865194" y="1358900"/>
            <a:ext cx="304800" cy="254000"/>
          </a:xfrm>
          <a:prstGeom prst="flowChartConnector">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Connector 17"/>
          <p:cNvSpPr/>
          <p:nvPr/>
        </p:nvSpPr>
        <p:spPr>
          <a:xfrm>
            <a:off x="4737647" y="1727200"/>
            <a:ext cx="228600" cy="228600"/>
          </a:xfrm>
          <a:prstGeom prst="flowChartConnector">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Connector 18"/>
          <p:cNvSpPr/>
          <p:nvPr/>
        </p:nvSpPr>
        <p:spPr>
          <a:xfrm>
            <a:off x="5131347" y="3289300"/>
            <a:ext cx="228600" cy="228600"/>
          </a:xfrm>
          <a:prstGeom prst="flowChartConnector">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Connector 19"/>
          <p:cNvSpPr/>
          <p:nvPr/>
        </p:nvSpPr>
        <p:spPr>
          <a:xfrm>
            <a:off x="3594647" y="3022600"/>
            <a:ext cx="228600" cy="228600"/>
          </a:xfrm>
          <a:prstGeom prst="flowChartConnector">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Connector 20"/>
          <p:cNvSpPr/>
          <p:nvPr/>
        </p:nvSpPr>
        <p:spPr>
          <a:xfrm>
            <a:off x="5588547" y="1308100"/>
            <a:ext cx="228600" cy="228600"/>
          </a:xfrm>
          <a:prstGeom prst="flowChartConnector">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Connector 21"/>
          <p:cNvSpPr/>
          <p:nvPr/>
        </p:nvSpPr>
        <p:spPr>
          <a:xfrm>
            <a:off x="5474247" y="1612900"/>
            <a:ext cx="228600" cy="228600"/>
          </a:xfrm>
          <a:prstGeom prst="flowChartConnector">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Connector 22"/>
          <p:cNvSpPr/>
          <p:nvPr/>
        </p:nvSpPr>
        <p:spPr>
          <a:xfrm>
            <a:off x="5855247" y="3098800"/>
            <a:ext cx="228600" cy="228600"/>
          </a:xfrm>
          <a:prstGeom prst="flowChartConnector">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Connector 23"/>
          <p:cNvSpPr/>
          <p:nvPr/>
        </p:nvSpPr>
        <p:spPr>
          <a:xfrm>
            <a:off x="4051847" y="1612900"/>
            <a:ext cx="228600" cy="228600"/>
          </a:xfrm>
          <a:prstGeom prst="flowChartConnector">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168400" y="5181600"/>
            <a:ext cx="7138493" cy="954107"/>
          </a:xfrm>
          <a:prstGeom prst="rect">
            <a:avLst/>
          </a:prstGeom>
        </p:spPr>
        <p:txBody>
          <a:bodyPr wrap="none">
            <a:spAutoFit/>
          </a:bodyPr>
          <a:lstStyle/>
          <a:p>
            <a:r>
              <a:rPr lang="bn-IN" sz="2800" dirty="0" smtClean="0">
                <a:latin typeface="NikoshBAN" pitchFamily="2" charset="0"/>
                <a:cs typeface="NikoshBAN" pitchFamily="2" charset="0"/>
              </a:rPr>
              <a:t>পানির গরম </a:t>
            </a:r>
            <a:r>
              <a:rPr lang="bn-IN" sz="2800" dirty="0">
                <a:latin typeface="NikoshBAN" pitchFamily="2" charset="0"/>
                <a:cs typeface="NikoshBAN" pitchFamily="2" charset="0"/>
              </a:rPr>
              <a:t>কণাগুলো হালকা হয়ে উপরে উঠে </a:t>
            </a:r>
            <a:r>
              <a:rPr lang="bn-IN" sz="2800" dirty="0" smtClean="0">
                <a:latin typeface="NikoshBAN" pitchFamily="2" charset="0"/>
                <a:cs typeface="NikoshBAN" pitchFamily="2" charset="0"/>
              </a:rPr>
              <a:t>যাচ্ছে</a:t>
            </a:r>
            <a:r>
              <a:rPr lang="bn-IN" sz="2800" dirty="0">
                <a:latin typeface="NikoshBAN" pitchFamily="2" charset="0"/>
                <a:cs typeface="NikoshBAN" pitchFamily="2" charset="0"/>
              </a:rPr>
              <a:t> </a:t>
            </a:r>
            <a:r>
              <a:rPr lang="bn-IN" sz="2800" dirty="0" smtClean="0">
                <a:latin typeface="NikoshBAN" pitchFamily="2" charset="0"/>
                <a:cs typeface="NikoshBAN" pitchFamily="2" charset="0"/>
              </a:rPr>
              <a:t>এবং</a:t>
            </a:r>
          </a:p>
          <a:p>
            <a:r>
              <a:rPr lang="bn-IN" sz="2800" dirty="0" smtClean="0">
                <a:latin typeface="NikoshBAN" pitchFamily="2" charset="0"/>
                <a:cs typeface="NikoshBAN" pitchFamily="2" charset="0"/>
              </a:rPr>
              <a:t> শীতল কণাগুলো নিচে নেমে উত্তপ্ত হয়ে আবার উপরে উঠে যাচ্ছে।</a:t>
            </a:r>
            <a:endParaRPr lang="en-US" sz="2800" dirty="0"/>
          </a:p>
        </p:txBody>
      </p:sp>
      <p:cxnSp>
        <p:nvCxnSpPr>
          <p:cNvPr id="27" name="Straight Connector 26"/>
          <p:cNvCxnSpPr/>
          <p:nvPr/>
        </p:nvCxnSpPr>
        <p:spPr>
          <a:xfrm>
            <a:off x="3518447" y="2425700"/>
            <a:ext cx="3048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670847" y="2578100"/>
            <a:ext cx="3048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823247" y="2730500"/>
            <a:ext cx="3048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128047" y="3035300"/>
            <a:ext cx="3048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280447" y="3187700"/>
            <a:ext cx="3048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432847" y="3289300"/>
            <a:ext cx="3048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585247" y="3492500"/>
            <a:ext cx="3048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737647" y="3644900"/>
            <a:ext cx="3048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674147" y="2425700"/>
            <a:ext cx="3048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826547" y="2578100"/>
            <a:ext cx="3048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940847" y="3136900"/>
            <a:ext cx="3048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131347" y="2882900"/>
            <a:ext cx="3048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283747" y="3035300"/>
            <a:ext cx="3048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436147" y="3187700"/>
            <a:ext cx="3048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5588547" y="3340100"/>
            <a:ext cx="3048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5740947" y="3492500"/>
            <a:ext cx="3048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359947" y="2374900"/>
            <a:ext cx="3048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512347" y="2527300"/>
            <a:ext cx="3048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5664747" y="2679700"/>
            <a:ext cx="3048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817147" y="2832100"/>
            <a:ext cx="3048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5969547" y="2984500"/>
            <a:ext cx="3048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013747" y="2425700"/>
            <a:ext cx="3048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166147" y="2578100"/>
            <a:ext cx="3048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4128047" y="2870200"/>
            <a:ext cx="3048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518447" y="2908300"/>
            <a:ext cx="3048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3670847" y="3060700"/>
            <a:ext cx="3048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3823247" y="3213100"/>
            <a:ext cx="3048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3975647" y="3365500"/>
            <a:ext cx="3048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4128047" y="3517900"/>
            <a:ext cx="3048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4280447" y="3670300"/>
            <a:ext cx="3048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2" name="Flowchart: Connector 61"/>
          <p:cNvSpPr/>
          <p:nvPr/>
        </p:nvSpPr>
        <p:spPr>
          <a:xfrm>
            <a:off x="4407447" y="1485900"/>
            <a:ext cx="228600" cy="228600"/>
          </a:xfrm>
          <a:prstGeom prst="flowChartConnector">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lowchart: Connector 62"/>
          <p:cNvSpPr/>
          <p:nvPr/>
        </p:nvSpPr>
        <p:spPr>
          <a:xfrm>
            <a:off x="5474247" y="1612900"/>
            <a:ext cx="228600" cy="228600"/>
          </a:xfrm>
          <a:prstGeom prst="flowChartConnector">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3378747" y="990600"/>
            <a:ext cx="2895600" cy="990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895763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1400" accel="50000" decel="50000" fill="hold" grpId="0" nodeType="afterEffect">
                                  <p:stCondLst>
                                    <p:cond delay="0"/>
                                  </p:stCondLst>
                                  <p:childTnLst>
                                    <p:animMotion origin="layout" path="M 5.55112E-17 -1.11111E-6 L 5.55112E-17 0.18333 " pathEditMode="relative" rAng="0" ptsTypes="AA">
                                      <p:cBhvr>
                                        <p:cTn id="6" dur="2000" fill="hold"/>
                                        <p:tgtEl>
                                          <p:spTgt spid="18"/>
                                        </p:tgtEl>
                                        <p:attrNameLst>
                                          <p:attrName>ppt_x</p:attrName>
                                          <p:attrName>ppt_y</p:attrName>
                                        </p:attrNameLst>
                                      </p:cBhvr>
                                      <p:rCtr x="0" y="9167"/>
                                    </p:animMotion>
                                  </p:childTnLst>
                                </p:cTn>
                              </p:par>
                              <p:par>
                                <p:cTn id="7" presetID="64" presetClass="path" presetSubtype="0" repeatCount="indefinite" accel="50000" decel="50000" fill="hold" grpId="0" nodeType="withEffect">
                                  <p:stCondLst>
                                    <p:cond delay="0"/>
                                  </p:stCondLst>
                                  <p:childTnLst>
                                    <p:animMotion origin="layout" path="M 0 2.22222E-6 L 0 -0.25 " pathEditMode="relative" rAng="0" ptsTypes="AA">
                                      <p:cBhvr>
                                        <p:cTn id="8" dur="2000" fill="hold"/>
                                        <p:tgtEl>
                                          <p:spTgt spid="19"/>
                                        </p:tgtEl>
                                        <p:attrNameLst>
                                          <p:attrName>ppt_x</p:attrName>
                                          <p:attrName>ppt_y</p:attrName>
                                        </p:attrNameLst>
                                      </p:cBhvr>
                                      <p:rCtr x="0" y="-12500"/>
                                    </p:animMotion>
                                  </p:childTnLst>
                                </p:cTn>
                              </p:par>
                              <p:par>
                                <p:cTn id="9" presetID="64" presetClass="path" presetSubtype="0" repeatCount="indefinite" accel="50000" decel="50000" fill="hold" grpId="0" nodeType="withEffect">
                                  <p:stCondLst>
                                    <p:cond delay="0"/>
                                  </p:stCondLst>
                                  <p:childTnLst>
                                    <p:animMotion origin="layout" path="M 0 0 L 0 -0.25 E" pathEditMode="relative" ptsTypes="">
                                      <p:cBhvr>
                                        <p:cTn id="10" dur="2000" fill="hold"/>
                                        <p:tgtEl>
                                          <p:spTgt spid="20"/>
                                        </p:tgtEl>
                                        <p:attrNameLst>
                                          <p:attrName>ppt_x</p:attrName>
                                          <p:attrName>ppt_y</p:attrName>
                                        </p:attrNameLst>
                                      </p:cBhvr>
                                    </p:animMotion>
                                  </p:childTnLst>
                                </p:cTn>
                              </p:par>
                              <p:par>
                                <p:cTn id="11" presetID="64" presetClass="path" presetSubtype="0" repeatCount="indefinite" accel="50000" decel="50000" fill="hold" grpId="0" nodeType="withEffect">
                                  <p:stCondLst>
                                    <p:cond delay="0"/>
                                  </p:stCondLst>
                                  <p:childTnLst>
                                    <p:animMotion origin="layout" path="M 0 -4.44444E-6 L 0 -0.25 " pathEditMode="relative" rAng="0" ptsTypes="AA">
                                      <p:cBhvr>
                                        <p:cTn id="12" dur="2000" fill="hold"/>
                                        <p:tgtEl>
                                          <p:spTgt spid="23"/>
                                        </p:tgtEl>
                                        <p:attrNameLst>
                                          <p:attrName>ppt_x</p:attrName>
                                          <p:attrName>ppt_y</p:attrName>
                                        </p:attrNameLst>
                                      </p:cBhvr>
                                      <p:rCtr x="0" y="-12500"/>
                                    </p:animMotion>
                                  </p:childTnLst>
                                </p:cTn>
                              </p:par>
                            </p:childTnLst>
                          </p:cTn>
                        </p:par>
                      </p:childTnLst>
                    </p:cTn>
                  </p:par>
                  <p:par>
                    <p:cTn id="13" fill="hold">
                      <p:stCondLst>
                        <p:cond delay="indefinite"/>
                      </p:stCondLst>
                      <p:childTnLst>
                        <p:par>
                          <p:cTn id="14" fill="hold">
                            <p:stCondLst>
                              <p:cond delay="0"/>
                            </p:stCondLst>
                            <p:childTnLst>
                              <p:par>
                                <p:cTn id="15" presetID="64" presetClass="path" presetSubtype="0" repeatCount="indefinite" accel="50000" decel="50000" fill="hold" grpId="0" nodeType="clickEffect">
                                  <p:stCondLst>
                                    <p:cond delay="0"/>
                                  </p:stCondLst>
                                  <p:childTnLst>
                                    <p:animMotion origin="layout" path="M 3.33333E-6 -4.44444E-6 L 3.33333E-6 0.15 " pathEditMode="relative" rAng="0" ptsTypes="AA">
                                      <p:cBhvr>
                                        <p:cTn id="16" dur="2000" fill="hold"/>
                                        <p:tgtEl>
                                          <p:spTgt spid="24"/>
                                        </p:tgtEl>
                                        <p:attrNameLst>
                                          <p:attrName>ppt_x</p:attrName>
                                          <p:attrName>ppt_y</p:attrName>
                                        </p:attrNameLst>
                                      </p:cBhvr>
                                      <p:rCtr x="0" y="7500"/>
                                    </p:animMotion>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inVertical)">
                                      <p:cBhvr>
                                        <p:cTn id="21" dur="500"/>
                                        <p:tgtEl>
                                          <p:spTgt spid="25"/>
                                        </p:tgtEl>
                                      </p:cBhvr>
                                    </p:animEffect>
                                  </p:childTnLst>
                                </p:cTn>
                              </p:par>
                              <p:par>
                                <p:cTn id="22" presetID="64" presetClass="path" presetSubtype="0" repeatCount="indefinite" accel="50000" decel="50000" fill="hold" grpId="0" nodeType="withEffect">
                                  <p:stCondLst>
                                    <p:cond delay="0"/>
                                  </p:stCondLst>
                                  <p:childTnLst>
                                    <p:animMotion origin="layout" path="M -2.22222E-6 1.11111E-6 L -0.00139 0.15 " pathEditMode="relative" rAng="0" ptsTypes="AA">
                                      <p:cBhvr>
                                        <p:cTn id="23" dur="2000" fill="hold"/>
                                        <p:tgtEl>
                                          <p:spTgt spid="63"/>
                                        </p:tgtEl>
                                        <p:attrNameLst>
                                          <p:attrName>ppt_x</p:attrName>
                                          <p:attrName>ppt_y</p:attrName>
                                        </p:attrNameLst>
                                      </p:cBhvr>
                                      <p:rCtr x="-69" y="7500"/>
                                    </p:animMotion>
                                  </p:childTnLst>
                                </p:cTn>
                              </p:par>
                            </p:childTnLst>
                          </p:cTn>
                        </p:par>
                      </p:childTnLst>
                    </p:cTn>
                  </p:par>
                  <p:par>
                    <p:cTn id="24" fill="hold">
                      <p:stCondLst>
                        <p:cond delay="indefinite"/>
                      </p:stCondLst>
                      <p:childTnLst>
                        <p:par>
                          <p:cTn id="25" fill="hold">
                            <p:stCondLst>
                              <p:cond delay="0"/>
                            </p:stCondLst>
                            <p:childTnLst>
                              <p:par>
                                <p:cTn id="26" presetID="42" presetClass="path" presetSubtype="0" repeatCount="indefinite" accel="50000" decel="50000" fill="hold" grpId="0" nodeType="clickEffect">
                                  <p:stCondLst>
                                    <p:cond delay="0"/>
                                  </p:stCondLst>
                                  <p:childTnLst>
                                    <p:animMotion origin="layout" path="M 0 0 L 0 0.25 E" pathEditMode="relative" ptsTypes="">
                                      <p:cBhvr>
                                        <p:cTn id="27" dur="2000" fill="hold"/>
                                        <p:tgtEl>
                                          <p:spTgt spid="62"/>
                                        </p:tgtEl>
                                        <p:attrNameLst>
                                          <p:attrName>ppt_x</p:attrName>
                                          <p:attrName>ppt_y</p:attrName>
                                        </p:attrNameLst>
                                      </p:cBhvr>
                                    </p:animMotion>
                                  </p:childTnLst>
                                </p:cTn>
                              </p:par>
                            </p:childTnLst>
                          </p:cTn>
                        </p:par>
                      </p:childTnLst>
                    </p:cTn>
                  </p:par>
                  <p:par>
                    <p:cTn id="28" fill="hold">
                      <p:stCondLst>
                        <p:cond delay="indefinite"/>
                      </p:stCondLst>
                      <p:childTnLst>
                        <p:par>
                          <p:cTn id="29" fill="hold">
                            <p:stCondLst>
                              <p:cond delay="0"/>
                            </p:stCondLst>
                            <p:childTnLst>
                              <p:par>
                                <p:cTn id="30" presetID="42" presetClass="path" presetSubtype="0" repeatCount="indefinite" accel="50000" decel="50000" fill="hold" grpId="0" nodeType="clickEffect">
                                  <p:stCondLst>
                                    <p:cond delay="0"/>
                                  </p:stCondLst>
                                  <p:childTnLst>
                                    <p:animMotion origin="layout" path="M 0 0 L 0 0.25 E" pathEditMode="relative" ptsTypes="">
                                      <p:cBhvr>
                                        <p:cTn id="31" dur="2000" fill="hold"/>
                                        <p:tgtEl>
                                          <p:spTgt spid="21"/>
                                        </p:tgtEl>
                                        <p:attrNameLst>
                                          <p:attrName>ppt_x</p:attrName>
                                          <p:attrName>ppt_y</p:attrName>
                                        </p:attrNameLst>
                                      </p:cBhvr>
                                    </p:animMotion>
                                  </p:childTnLst>
                                </p:cTn>
                              </p:par>
                            </p:childTnLst>
                          </p:cTn>
                        </p:par>
                      </p:childTnLst>
                    </p:cTn>
                  </p:par>
                  <p:par>
                    <p:cTn id="32" fill="hold">
                      <p:stCondLst>
                        <p:cond delay="indefinite"/>
                      </p:stCondLst>
                      <p:childTnLst>
                        <p:par>
                          <p:cTn id="33" fill="hold">
                            <p:stCondLst>
                              <p:cond delay="0"/>
                            </p:stCondLst>
                            <p:childTnLst>
                              <p:par>
                                <p:cTn id="34" presetID="42" presetClass="path" presetSubtype="0" repeatCount="indefinite" accel="50000" decel="50000" fill="hold" grpId="0" nodeType="clickEffect">
                                  <p:stCondLst>
                                    <p:cond delay="0"/>
                                  </p:stCondLst>
                                  <p:childTnLst>
                                    <p:animMotion origin="layout" path="M 0 0 L 0 0.25 E" pathEditMode="relative" ptsTypes="">
                                      <p:cBhvr>
                                        <p:cTn id="35"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8" grpId="0" animBg="1"/>
      <p:bldP spid="19" grpId="0" animBg="1"/>
      <p:bldP spid="20" grpId="0" animBg="1"/>
      <p:bldP spid="21" grpId="0" animBg="1"/>
      <p:bldP spid="23" grpId="0" animBg="1"/>
      <p:bldP spid="24" grpId="0" animBg="1"/>
      <p:bldP spid="25" grpId="0"/>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08001" y="2234050"/>
            <a:ext cx="6553200" cy="584775"/>
          </a:xfrm>
          <a:prstGeom prst="rect">
            <a:avLst/>
          </a:prstGeom>
          <a:noFill/>
        </p:spPr>
        <p:txBody>
          <a:bodyPr wrap="square" rtlCol="0">
            <a:spAutoFit/>
          </a:bodyPr>
          <a:lstStyle/>
          <a:p>
            <a:pPr algn="ctr"/>
            <a:r>
              <a:rPr lang="bn-BD" sz="3200" dirty="0" smtClean="0">
                <a:latin typeface="NikoshBAN" pitchFamily="2" charset="0"/>
                <a:cs typeface="NikoshBAN" pitchFamily="2" charset="0"/>
              </a:rPr>
              <a:t>রান্না করার সময় তাপে খাবারের পানি কী হয়? </a:t>
            </a:r>
            <a:endParaRPr lang="en-US" sz="3200" dirty="0">
              <a:latin typeface="NikoshBAN" pitchFamily="2" charset="0"/>
              <a:cs typeface="NikoshBAN" pitchFamily="2" charset="0"/>
            </a:endParaRPr>
          </a:p>
        </p:txBody>
      </p:sp>
      <p:sp>
        <p:nvSpPr>
          <p:cNvPr id="5" name="TextBox 4"/>
          <p:cNvSpPr txBox="1"/>
          <p:nvPr/>
        </p:nvSpPr>
        <p:spPr>
          <a:xfrm>
            <a:off x="-1079062" y="4953000"/>
            <a:ext cx="2425163" cy="584775"/>
          </a:xfrm>
          <a:prstGeom prst="rect">
            <a:avLst/>
          </a:prstGeom>
          <a:noFill/>
        </p:spPr>
        <p:txBody>
          <a:bodyPr vert="horz" wrap="square" rtlCol="0">
            <a:spAutoFit/>
          </a:bodyPr>
          <a:lstStyle/>
          <a:p>
            <a:pPr algn="just"/>
            <a:r>
              <a:rPr lang="bn-BD" sz="3200" dirty="0" smtClean="0">
                <a:latin typeface="NikoshBAN" pitchFamily="2" charset="0"/>
                <a:cs typeface="NikoshBAN" pitchFamily="2" charset="0"/>
              </a:rPr>
              <a:t>   </a:t>
            </a:r>
            <a:endParaRPr lang="en-US" sz="3200" dirty="0">
              <a:latin typeface="NikoshBAN" pitchFamily="2" charset="0"/>
              <a:cs typeface="NikoshBAN" pitchFamily="2" charset="0"/>
            </a:endParaRPr>
          </a:p>
        </p:txBody>
      </p:sp>
      <p:sp>
        <p:nvSpPr>
          <p:cNvPr id="6" name="TextBox 5"/>
          <p:cNvSpPr txBox="1"/>
          <p:nvPr/>
        </p:nvSpPr>
        <p:spPr>
          <a:xfrm>
            <a:off x="3048000" y="1447800"/>
            <a:ext cx="3886200" cy="584775"/>
          </a:xfrm>
          <a:prstGeom prst="rect">
            <a:avLst/>
          </a:prstGeom>
          <a:noFill/>
          <a:ln>
            <a:solidFill>
              <a:srgbClr val="00B0F0"/>
            </a:solidFill>
          </a:ln>
        </p:spPr>
        <p:txBody>
          <a:bodyPr wrap="square" rtlCol="0">
            <a:spAutoFit/>
          </a:bodyPr>
          <a:lstStyle/>
          <a:p>
            <a:pPr algn="ctr"/>
            <a:r>
              <a:rPr lang="bn-BD" sz="3200" dirty="0" smtClean="0">
                <a:latin typeface="NikoshBAN" pitchFamily="2" charset="0"/>
                <a:cs typeface="NikoshBAN" pitchFamily="2" charset="0"/>
              </a:rPr>
              <a:t> পর্যবেক্ষণ করে খাতায় লিখ </a:t>
            </a:r>
            <a:endParaRPr lang="en-US" sz="3200" dirty="0">
              <a:latin typeface="NikoshBAN" pitchFamily="2" charset="0"/>
              <a:cs typeface="NikoshBAN" pitchFamily="2" charset="0"/>
            </a:endParaRPr>
          </a:p>
        </p:txBody>
      </p:sp>
      <p:pic>
        <p:nvPicPr>
          <p:cNvPr id="7" name="Picture 6" descr="bib river.jpg"/>
          <p:cNvPicPr>
            <a:picLocks noChangeAspect="1"/>
          </p:cNvPicPr>
          <p:nvPr/>
        </p:nvPicPr>
        <p:blipFill>
          <a:blip r:embed="rId3" cstate="print"/>
          <a:stretch>
            <a:fillRect/>
          </a:stretch>
        </p:blipFill>
        <p:spPr>
          <a:xfrm>
            <a:off x="2514601" y="3327400"/>
            <a:ext cx="3962399" cy="2748915"/>
          </a:xfrm>
          <a:prstGeom prst="rect">
            <a:avLst/>
          </a:prstGeom>
          <a:ln>
            <a:noFill/>
          </a:ln>
          <a:effectLst>
            <a:outerShdw blurRad="190500" algn="tl" rotWithShape="0">
              <a:srgbClr val="000000">
                <a:alpha val="70000"/>
              </a:srgbClr>
            </a:outerShdw>
          </a:effectLst>
        </p:spPr>
      </p:pic>
      <p:pic>
        <p:nvPicPr>
          <p:cNvPr id="8" name="Picture 7" descr="island.jpg"/>
          <p:cNvPicPr>
            <a:picLocks noChangeAspect="1"/>
          </p:cNvPicPr>
          <p:nvPr/>
        </p:nvPicPr>
        <p:blipFill>
          <a:blip r:embed="rId4" cstate="print"/>
          <a:stretch>
            <a:fillRect/>
          </a:stretch>
        </p:blipFill>
        <p:spPr>
          <a:xfrm>
            <a:off x="2514600" y="3352799"/>
            <a:ext cx="3962400" cy="2748915"/>
          </a:xfrm>
          <a:prstGeom prst="rect">
            <a:avLst/>
          </a:prstGeom>
          <a:ln>
            <a:noFill/>
          </a:ln>
          <a:effectLst>
            <a:outerShdw blurRad="292100" dist="139700" dir="2700000" algn="tl" rotWithShape="0">
              <a:srgbClr val="333333">
                <a:alpha val="65000"/>
              </a:srgbClr>
            </a:outerShdw>
          </a:effectLst>
        </p:spPr>
      </p:pic>
      <p:pic>
        <p:nvPicPr>
          <p:cNvPr id="9" name="Picture 8" descr="splash_6_by_paradise234-d5mcq2b.png"/>
          <p:cNvPicPr>
            <a:picLocks noChangeAspect="1"/>
          </p:cNvPicPr>
          <p:nvPr/>
        </p:nvPicPr>
        <p:blipFill>
          <a:blip r:embed="rId5" cstate="print"/>
          <a:stretch>
            <a:fillRect/>
          </a:stretch>
        </p:blipFill>
        <p:spPr>
          <a:xfrm>
            <a:off x="4813300" y="3581399"/>
            <a:ext cx="1143000" cy="1600200"/>
          </a:xfrm>
          <a:prstGeom prst="rect">
            <a:avLst/>
          </a:prstGeom>
        </p:spPr>
      </p:pic>
    </p:spTree>
    <p:extLst>
      <p:ext uri="{BB962C8B-B14F-4D97-AF65-F5344CB8AC3E}">
        <p14:creationId xmlns="" xmlns:p14="http://schemas.microsoft.com/office/powerpoint/2010/main" val="961900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000"/>
                                        <p:tgtEl>
                                          <p:spTgt spid="9"/>
                                        </p:tgtEl>
                                      </p:cBhvr>
                                    </p:animEffect>
                                  </p:childTnLst>
                                </p:cTn>
                              </p:par>
                              <p:par>
                                <p:cTn id="16" presetID="64" presetClass="path" presetSubtype="0" repeatCount="indefinite" fill="hold" nodeType="withEffect">
                                  <p:stCondLst>
                                    <p:cond delay="0"/>
                                  </p:stCondLst>
                                  <p:childTnLst>
                                    <p:animMotion origin="layout" path="M 0 -2.08092E-6 L -0.00833 -0.13318 " pathEditMode="relative" rAng="0" ptsTypes="AA">
                                      <p:cBhvr>
                                        <p:cTn id="17" dur="2000" fill="hold"/>
                                        <p:tgtEl>
                                          <p:spTgt spid="9"/>
                                        </p:tgtEl>
                                        <p:attrNameLst>
                                          <p:attrName>ppt_x</p:attrName>
                                          <p:attrName>ppt_y</p:attrName>
                                        </p:attrNameLst>
                                      </p:cBhvr>
                                      <p:rCtr x="-400" y="-6700"/>
                                    </p:animMotion>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1"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2000"/>
                                        <p:tgtEl>
                                          <p:spTgt spid="9"/>
                                        </p:tgtEl>
                                      </p:cBhvr>
                                    </p:animEffect>
                                    <p:set>
                                      <p:cBhvr>
                                        <p:cTn id="27" dur="1" fill="hold">
                                          <p:stCondLst>
                                            <p:cond delay="1999"/>
                                          </p:stCondLst>
                                        </p:cTn>
                                        <p:tgtEl>
                                          <p:spTgt spid="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2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6"/>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up)">
                                      <p:cBhvr>
                                        <p:cTn id="43" dur="2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6" grpId="0" animBg="1"/>
      <p:bldP spid="6"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p:cNvSpPr/>
          <p:nvPr/>
        </p:nvSpPr>
        <p:spPr>
          <a:xfrm>
            <a:off x="0" y="0"/>
            <a:ext cx="9144000" cy="6931044"/>
          </a:xfrm>
          <a:prstGeom prst="rect">
            <a:avLst/>
          </a:prstGeom>
          <a:blipFill dpi="0" rotWithShape="1">
            <a:blip r:embed="rId3" cstate="print">
              <a:extLst>
                <a:ext uri="{28A0092B-C50C-407E-A947-70E740481C1C}">
                  <a14:useLocalDpi xmlns=""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smtClean="0">
                <a:solidFill>
                  <a:srgbClr val="9900CC"/>
                </a:solidFill>
                <a:effectLst>
                  <a:outerShdw blurRad="38100" dist="38100" dir="2700000" algn="tl">
                    <a:srgbClr val="000000">
                      <a:alpha val="43137"/>
                    </a:srgbClr>
                  </a:outerShdw>
                </a:effectLst>
                <a:latin typeface="NikoshBAN" pitchFamily="2" charset="0"/>
                <a:cs typeface="NikoshBAN" pitchFamily="2" charset="0"/>
              </a:rPr>
              <a:t>  </a:t>
            </a:r>
            <a:endParaRPr lang="en-US" sz="3200" b="1" dirty="0">
              <a:solidFill>
                <a:srgbClr val="9900CC"/>
              </a:solidFill>
              <a:effectLst>
                <a:outerShdw blurRad="38100" dist="38100" dir="2700000" algn="tl">
                  <a:srgbClr val="000000">
                    <a:alpha val="43137"/>
                  </a:srgbClr>
                </a:outerShdw>
              </a:effectLst>
              <a:latin typeface="NikoshBAN" pitchFamily="2" charset="0"/>
              <a:cs typeface="NikoshBAN" pitchFamily="2" charset="0"/>
            </a:endParaRPr>
          </a:p>
        </p:txBody>
      </p:sp>
      <p:pic>
        <p:nvPicPr>
          <p:cNvPr id="3074" name="Picture 2" descr="E:\Images\Gif\energiasolar.gif"/>
          <p:cNvPicPr>
            <a:picLocks noChangeAspect="1" noChangeArrowheads="1" noCrop="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518698" y="4746988"/>
            <a:ext cx="3000608" cy="2074757"/>
          </a:xfrm>
          <a:prstGeom prst="rect">
            <a:avLst/>
          </a:prstGeom>
          <a:noFill/>
        </p:spPr>
      </p:pic>
      <p:sp>
        <p:nvSpPr>
          <p:cNvPr id="3" name="Rectangle 2"/>
          <p:cNvSpPr/>
          <p:nvPr/>
        </p:nvSpPr>
        <p:spPr>
          <a:xfrm>
            <a:off x="3466675" y="529679"/>
            <a:ext cx="1943525" cy="923330"/>
          </a:xfrm>
          <a:prstGeom prst="rect">
            <a:avLst/>
          </a:prstGeom>
          <a:noFill/>
        </p:spPr>
        <p:txBody>
          <a:bodyPr wrap="square">
            <a:spAutoFit/>
          </a:bodyPr>
          <a:lstStyle/>
          <a:p>
            <a:r>
              <a:rPr lang="bn-IN" sz="5400" dirty="0" smtClean="0">
                <a:latin typeface="NikoshBAN" pitchFamily="2" charset="0"/>
                <a:cs typeface="NikoshBAN" pitchFamily="2" charset="0"/>
              </a:rPr>
              <a:t>বিকিরন</a:t>
            </a:r>
            <a:endParaRPr lang="en-US" sz="5400" dirty="0"/>
          </a:p>
        </p:txBody>
      </p:sp>
      <p:pic>
        <p:nvPicPr>
          <p:cNvPr id="4" name="Picture 3" descr="I:\TTCR-1\Nilphamari_2nd_Batch\ICT_5_Nilphamary\sol09.gif"/>
          <p:cNvPicPr>
            <a:picLocks noChangeAspect="1" noChangeArrowheads="1" noCrop="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67985" y="1509232"/>
            <a:ext cx="1461655" cy="1200479"/>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6" name="Picture 5" descr="spineart.gif"/>
          <p:cNvPicPr>
            <a:picLocks noChangeAspect="1"/>
          </p:cNvPicPr>
          <p:nvPr/>
        </p:nvPicPr>
        <p:blipFill>
          <a:blip r:embed="rId6" cstate="print"/>
          <a:stretch>
            <a:fillRect/>
          </a:stretch>
        </p:blipFill>
        <p:spPr>
          <a:xfrm>
            <a:off x="7772400" y="1578013"/>
            <a:ext cx="1056408" cy="1056408"/>
          </a:xfrm>
          <a:prstGeom prst="rect">
            <a:avLst/>
          </a:prstGeom>
        </p:spPr>
      </p:pic>
      <p:sp>
        <p:nvSpPr>
          <p:cNvPr id="8" name="Rectangle 7"/>
          <p:cNvSpPr/>
          <p:nvPr/>
        </p:nvSpPr>
        <p:spPr>
          <a:xfrm>
            <a:off x="167985" y="2915804"/>
            <a:ext cx="1021773" cy="707886"/>
          </a:xfrm>
          <a:prstGeom prst="rect">
            <a:avLst/>
          </a:prstGeom>
          <a:noFill/>
        </p:spPr>
        <p:txBody>
          <a:bodyPr wrap="square">
            <a:spAutoFit/>
          </a:bodyPr>
          <a:lstStyle/>
          <a:p>
            <a:pPr algn="ctr"/>
            <a:r>
              <a:rPr lang="bn-IN" sz="4000" b="1" dirty="0" smtClean="0">
                <a:solidFill>
                  <a:srgbClr val="C00000"/>
                </a:solidFill>
                <a:latin typeface="NikoshBAN" pitchFamily="2" charset="0"/>
                <a:cs typeface="NikoshBAN" pitchFamily="2" charset="0"/>
              </a:rPr>
              <a:t>সূর্য</a:t>
            </a:r>
            <a:endParaRPr lang="en-US" sz="4000" b="1" dirty="0">
              <a:solidFill>
                <a:srgbClr val="C00000"/>
              </a:solidFill>
            </a:endParaRPr>
          </a:p>
        </p:txBody>
      </p:sp>
      <p:sp>
        <p:nvSpPr>
          <p:cNvPr id="9" name="Rectangle 8"/>
          <p:cNvSpPr/>
          <p:nvPr/>
        </p:nvSpPr>
        <p:spPr>
          <a:xfrm>
            <a:off x="7772400" y="2946400"/>
            <a:ext cx="1219200" cy="707886"/>
          </a:xfrm>
          <a:prstGeom prst="rect">
            <a:avLst/>
          </a:prstGeom>
          <a:noFill/>
        </p:spPr>
        <p:txBody>
          <a:bodyPr wrap="square">
            <a:spAutoFit/>
          </a:bodyPr>
          <a:lstStyle/>
          <a:p>
            <a:pPr algn="ctr"/>
            <a:r>
              <a:rPr lang="bn-IN" sz="4000" b="1" dirty="0" smtClean="0">
                <a:solidFill>
                  <a:srgbClr val="2A01BF"/>
                </a:solidFill>
                <a:latin typeface="NikoshBAN" pitchFamily="2" charset="0"/>
                <a:cs typeface="NikoshBAN" pitchFamily="2" charset="0"/>
              </a:rPr>
              <a:t>পৃথিবী</a:t>
            </a:r>
            <a:endParaRPr lang="en-US" sz="4000" b="1" dirty="0">
              <a:solidFill>
                <a:srgbClr val="2A01BF"/>
              </a:solidFill>
            </a:endParaRPr>
          </a:p>
        </p:txBody>
      </p:sp>
      <p:sp>
        <p:nvSpPr>
          <p:cNvPr id="10" name="Rectangle 9"/>
          <p:cNvSpPr/>
          <p:nvPr/>
        </p:nvSpPr>
        <p:spPr>
          <a:xfrm>
            <a:off x="2933700" y="1747897"/>
            <a:ext cx="4724400" cy="2062103"/>
          </a:xfrm>
          <a:prstGeom prst="rect">
            <a:avLst/>
          </a:prstGeom>
          <a:noFill/>
        </p:spPr>
        <p:txBody>
          <a:bodyPr wrap="square">
            <a:spAutoFit/>
          </a:bodyPr>
          <a:lstStyle/>
          <a:p>
            <a:pPr algn="just"/>
            <a:r>
              <a:rPr lang="bn-IN" sz="3200" dirty="0" smtClean="0">
                <a:latin typeface="NikoshBAN" pitchFamily="2" charset="0"/>
                <a:cs typeface="NikoshBAN" pitchFamily="2" charset="0"/>
              </a:rPr>
              <a:t>                  মাঝখানে প্রায় </a:t>
            </a:r>
          </a:p>
          <a:p>
            <a:pPr algn="just"/>
            <a:r>
              <a:rPr lang="bn-IN" sz="3200" dirty="0" smtClean="0">
                <a:latin typeface="NikoshBAN" pitchFamily="2" charset="0"/>
                <a:cs typeface="NikoshBAN" pitchFamily="2" charset="0"/>
              </a:rPr>
              <a:t>সবটুকু ফাঁকা। কোন বায়বীয় পদার্থও নেই। তাহলে সূর্য থেকে তাপ কিভাবে আমাদের কাছে এসে পৌঁছে? </a:t>
            </a:r>
            <a:endParaRPr lang="en-US" sz="3200" dirty="0"/>
          </a:p>
        </p:txBody>
      </p:sp>
      <p:pic>
        <p:nvPicPr>
          <p:cNvPr id="6148" name="Picture 4"/>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325756" y="1687660"/>
            <a:ext cx="920378" cy="885825"/>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6367896" y="4303455"/>
            <a:ext cx="2580408" cy="2554545"/>
          </a:xfrm>
          <a:prstGeom prst="rect">
            <a:avLst/>
          </a:prstGeom>
          <a:noFill/>
        </p:spPr>
        <p:txBody>
          <a:bodyPr wrap="square">
            <a:spAutoFit/>
          </a:bodyPr>
          <a:lstStyle/>
          <a:p>
            <a:pPr algn="just"/>
            <a:r>
              <a:rPr lang="bn-IN" sz="3200" dirty="0" smtClean="0">
                <a:latin typeface="NikoshBAN" pitchFamily="2" charset="0"/>
                <a:cs typeface="NikoshBAN" pitchFamily="2" charset="0"/>
              </a:rPr>
              <a:t>  যেখানে কোন জড় </a:t>
            </a:r>
          </a:p>
          <a:p>
            <a:pPr algn="just"/>
            <a:r>
              <a:rPr lang="bn-IN" sz="3200" dirty="0" smtClean="0">
                <a:latin typeface="NikoshBAN" pitchFamily="2" charset="0"/>
                <a:cs typeface="NikoshBAN" pitchFamily="2" charset="0"/>
              </a:rPr>
              <a:t>মাধ্যম নেই,সেখানে </a:t>
            </a:r>
            <a:r>
              <a:rPr lang="bn-IN" sz="3200" dirty="0" smtClean="0">
                <a:latin typeface="NikoshBAN" pitchFamily="2" charset="0"/>
                <a:cs typeface="NikoshBAN" pitchFamily="2" charset="0"/>
              </a:rPr>
              <a:t>তাপবিকিরনের মাধ্যমে সঞ্চালিত </a:t>
            </a:r>
            <a:r>
              <a:rPr lang="bn-IN" sz="3200" dirty="0" smtClean="0">
                <a:latin typeface="NikoshBAN" pitchFamily="2" charset="0"/>
                <a:cs typeface="NikoshBAN" pitchFamily="2" charset="0"/>
              </a:rPr>
              <a:t>হয়। </a:t>
            </a:r>
            <a:endParaRPr lang="en-US" sz="3200" dirty="0"/>
          </a:p>
        </p:txBody>
      </p:sp>
      <p:sp>
        <p:nvSpPr>
          <p:cNvPr id="2" name="Rectangle 1"/>
          <p:cNvSpPr/>
          <p:nvPr/>
        </p:nvSpPr>
        <p:spPr>
          <a:xfrm>
            <a:off x="3242994" y="1752600"/>
            <a:ext cx="686406" cy="584775"/>
          </a:xfrm>
          <a:prstGeom prst="rect">
            <a:avLst/>
          </a:prstGeom>
        </p:spPr>
        <p:txBody>
          <a:bodyPr wrap="none">
            <a:spAutoFit/>
          </a:bodyPr>
          <a:lstStyle/>
          <a:p>
            <a:pPr algn="ctr"/>
            <a:r>
              <a:rPr lang="bn-IN" sz="3200" dirty="0">
                <a:latin typeface="NikoshBAN" pitchFamily="2" charset="0"/>
                <a:cs typeface="NikoshBAN" pitchFamily="2" charset="0"/>
              </a:rPr>
              <a:t>আর</a:t>
            </a:r>
            <a:endParaRPr lang="en-US" sz="3200" b="1" dirty="0">
              <a:solidFill>
                <a:srgbClr val="9900CC"/>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7" name="Rectangle 6"/>
          <p:cNvSpPr/>
          <p:nvPr/>
        </p:nvSpPr>
        <p:spPr>
          <a:xfrm>
            <a:off x="2362200" y="3944034"/>
            <a:ext cx="3674404" cy="646331"/>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IN"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নিচের চিত্রটি লক্ষ্য করি।</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p:txBody>
      </p:sp>
      <p:pic>
        <p:nvPicPr>
          <p:cNvPr id="17" name="Content Placeholder 3" descr="Earth_Rotation_Animation.gif"/>
          <p:cNvPicPr>
            <a:picLocks noChangeAspect="1"/>
          </p:cNvPicPr>
          <p:nvPr/>
        </p:nvPicPr>
        <p:blipFill>
          <a:blip r:embed="rId8" cstate="print"/>
          <a:stretch>
            <a:fillRect/>
          </a:stretch>
        </p:blipFill>
        <p:spPr>
          <a:xfrm>
            <a:off x="4084529" y="1687660"/>
            <a:ext cx="643890" cy="643890"/>
          </a:xfrm>
          <a:prstGeom prst="rect">
            <a:avLst/>
          </a:prstGeom>
        </p:spPr>
      </p:pic>
      <p:sp>
        <p:nvSpPr>
          <p:cNvPr id="5" name="Rectangle 4"/>
          <p:cNvSpPr/>
          <p:nvPr/>
        </p:nvSpPr>
        <p:spPr>
          <a:xfrm>
            <a:off x="2299855" y="1578013"/>
            <a:ext cx="5358245" cy="2231987"/>
          </a:xfrm>
          <a:prstGeom prst="rect">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536109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1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6148"/>
                                        </p:tgtEl>
                                        <p:attrNameLst>
                                          <p:attrName>style.visibility</p:attrName>
                                        </p:attrNameLst>
                                      </p:cBhvr>
                                      <p:to>
                                        <p:strVal val="visible"/>
                                      </p:to>
                                    </p:set>
                                    <p:animEffect transition="in" filter="circle(in)">
                                      <p:cBhvr>
                                        <p:cTn id="29" dur="2000"/>
                                        <p:tgtEl>
                                          <p:spTgt spid="6148"/>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32" fill="hold"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circle(out)">
                                      <p:cBhvr>
                                        <p:cTn id="34" dur="20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barn(inVertical)">
                                      <p:cBhvr>
                                        <p:cTn id="39" dur="500"/>
                                        <p:tgtEl>
                                          <p:spTgt spid="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left)">
                                      <p:cBhvr>
                                        <p:cTn id="44" dur="225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fade">
                                      <p:cBhvr>
                                        <p:cTn id="49" dur="1000"/>
                                        <p:tgtEl>
                                          <p:spTgt spid="3"/>
                                        </p:tgtEl>
                                      </p:cBhvr>
                                    </p:animEffect>
                                    <p:anim calcmode="lin" valueType="num">
                                      <p:cBhvr>
                                        <p:cTn id="50" dur="1000" fill="hold"/>
                                        <p:tgtEl>
                                          <p:spTgt spid="3"/>
                                        </p:tgtEl>
                                        <p:attrNameLst>
                                          <p:attrName>ppt_x</p:attrName>
                                        </p:attrNameLst>
                                      </p:cBhvr>
                                      <p:tavLst>
                                        <p:tav tm="0">
                                          <p:val>
                                            <p:strVal val="#ppt_x"/>
                                          </p:val>
                                        </p:tav>
                                        <p:tav tm="100000">
                                          <p:val>
                                            <p:strVal val="#ppt_x"/>
                                          </p:val>
                                        </p:tav>
                                      </p:tavLst>
                                    </p:anim>
                                    <p:anim calcmode="lin" valueType="num">
                                      <p:cBhvr>
                                        <p:cTn id="5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wipe(down)">
                                      <p:cBhvr>
                                        <p:cTn id="56" dur="500"/>
                                        <p:tgtEl>
                                          <p:spTgt spid="7"/>
                                        </p:tgtEl>
                                      </p:cBhvr>
                                    </p:animEffect>
                                  </p:childTnLst>
                                </p:cTn>
                              </p:par>
                            </p:childTnLst>
                          </p:cTn>
                        </p:par>
                      </p:childTnLst>
                    </p:cTn>
                  </p:par>
                  <p:par>
                    <p:cTn id="57" fill="hold">
                      <p:stCondLst>
                        <p:cond delay="indefinite"/>
                      </p:stCondLst>
                      <p:childTnLst>
                        <p:par>
                          <p:cTn id="58" fill="hold">
                            <p:stCondLst>
                              <p:cond delay="0"/>
                            </p:stCondLst>
                            <p:childTnLst>
                              <p:par>
                                <p:cTn id="59" presetID="4" presetClass="entr" presetSubtype="16" fill="hold" nodeType="clickEffect">
                                  <p:stCondLst>
                                    <p:cond delay="0"/>
                                  </p:stCondLst>
                                  <p:childTnLst>
                                    <p:set>
                                      <p:cBhvr>
                                        <p:cTn id="60" dur="1" fill="hold">
                                          <p:stCondLst>
                                            <p:cond delay="0"/>
                                          </p:stCondLst>
                                        </p:cTn>
                                        <p:tgtEl>
                                          <p:spTgt spid="3074"/>
                                        </p:tgtEl>
                                        <p:attrNameLst>
                                          <p:attrName>style.visibility</p:attrName>
                                        </p:attrNameLst>
                                      </p:cBhvr>
                                      <p:to>
                                        <p:strVal val="visible"/>
                                      </p:to>
                                    </p:set>
                                    <p:animEffect transition="in" filter="box(in)">
                                      <p:cBhvr>
                                        <p:cTn id="61" dur="2000"/>
                                        <p:tgtEl>
                                          <p:spTgt spid="3074"/>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1" fill="hold" grpId="0" nodeType="click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up)">
                                      <p:cBhvr>
                                        <p:cTn id="66"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10" grpId="0"/>
      <p:bldP spid="16" grpId="0"/>
      <p:bldP spid="2"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1600200" y="838200"/>
            <a:ext cx="5791200" cy="914400"/>
          </a:xfrm>
          <a:prstGeom prst="horizontalScroll">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81200" y="5525869"/>
            <a:ext cx="4724400" cy="646331"/>
          </a:xfrm>
          <a:prstGeom prst="rect">
            <a:avLst/>
          </a:prstGeom>
          <a:noFill/>
          <a:ln>
            <a:solidFill>
              <a:srgbClr val="00B0F0"/>
            </a:solidFill>
          </a:ln>
        </p:spPr>
        <p:txBody>
          <a:bodyPr wrap="square" rtlCol="0">
            <a:spAutoFit/>
          </a:bodyPr>
          <a:lstStyle/>
          <a:p>
            <a:pPr algn="ctr"/>
            <a:r>
              <a:rPr lang="bn-IN" sz="3600" dirty="0" smtClean="0">
                <a:latin typeface="NikoshBAN" pitchFamily="2" charset="0"/>
                <a:cs typeface="NikoshBAN" pitchFamily="2" charset="0"/>
              </a:rPr>
              <a:t>বিভিন্ন পদার্থে তাপের সঞ্চালন</a:t>
            </a:r>
            <a:endParaRPr lang="en-US" sz="3600" dirty="0">
              <a:latin typeface="NikoshBAN" pitchFamily="2" charset="0"/>
              <a:cs typeface="NikoshBAN" pitchFamily="2" charset="0"/>
            </a:endParaRPr>
          </a:p>
        </p:txBody>
      </p:sp>
      <p:sp>
        <p:nvSpPr>
          <p:cNvPr id="4" name="TextBox 3"/>
          <p:cNvSpPr txBox="1"/>
          <p:nvPr/>
        </p:nvSpPr>
        <p:spPr>
          <a:xfrm>
            <a:off x="1676400" y="953869"/>
            <a:ext cx="5791200" cy="646331"/>
          </a:xfrm>
          <a:prstGeom prst="rect">
            <a:avLst/>
          </a:prstGeom>
          <a:noFill/>
          <a:ln>
            <a:solidFill>
              <a:srgbClr val="00B0F0"/>
            </a:solidFill>
          </a:ln>
        </p:spPr>
        <p:txBody>
          <a:bodyPr wrap="square" rtlCol="0">
            <a:spAutoFit/>
          </a:bodyPr>
          <a:lstStyle/>
          <a:p>
            <a:pPr algn="ctr"/>
            <a:r>
              <a:rPr lang="bn-BD" sz="3600" dirty="0" smtClean="0">
                <a:latin typeface="NikoshBAN" pitchFamily="2" charset="0"/>
                <a:cs typeface="NikoshBAN" pitchFamily="2" charset="0"/>
              </a:rPr>
              <a:t> </a:t>
            </a:r>
            <a:r>
              <a:rPr lang="bn-IN" sz="3600" b="1" dirty="0" smtClean="0">
                <a:latin typeface="NikoshBAN" pitchFamily="2" charset="0"/>
                <a:cs typeface="NikoshBAN" pitchFamily="2" charset="0"/>
              </a:rPr>
              <a:t>ভিডিওটি </a:t>
            </a:r>
            <a:r>
              <a:rPr lang="bn-BD" sz="3600" b="1" dirty="0" smtClean="0">
                <a:latin typeface="NikoshBAN" pitchFamily="2" charset="0"/>
                <a:cs typeface="NikoshBAN" pitchFamily="2" charset="0"/>
              </a:rPr>
              <a:t>পর্যবেক্ষণ করে খাতায় লিখ </a:t>
            </a:r>
            <a:endParaRPr lang="en-US" sz="3600" b="1" dirty="0">
              <a:latin typeface="NikoshBAN" pitchFamily="2" charset="0"/>
              <a:cs typeface="NikoshBAN" pitchFamily="2" charset="0"/>
            </a:endParaRPr>
          </a:p>
        </p:txBody>
      </p:sp>
      <p:graphicFrame>
        <p:nvGraphicFramePr>
          <p:cNvPr id="7" name="Object 6">
            <a:hlinkClick r:id="" action="ppaction://ole?verb=0"/>
          </p:cNvPr>
          <p:cNvGraphicFramePr>
            <a:graphicFrameLocks noChangeAspect="1"/>
          </p:cNvGraphicFramePr>
          <p:nvPr>
            <p:extLst>
              <p:ext uri="{D42A27DB-BD31-4B8C-83A1-F6EECF244321}">
                <p14:modId xmlns="" xmlns:p14="http://schemas.microsoft.com/office/powerpoint/2010/main" val="4014971051"/>
              </p:ext>
            </p:extLst>
          </p:nvPr>
        </p:nvGraphicFramePr>
        <p:xfrm>
          <a:off x="3886200" y="4772025"/>
          <a:ext cx="914400" cy="714375"/>
        </p:xfrm>
        <a:graphic>
          <a:graphicData uri="http://schemas.openxmlformats.org/presentationml/2006/ole">
            <p:oleObj spid="_x0000_s2115" name="Packager Shell Object" showAsIcon="1" r:id="rId4" imgW="914400" imgH="714240" progId="Package">
              <p:embed/>
            </p:oleObj>
          </a:graphicData>
        </a:graphic>
      </p:graphicFrame>
      <p:pic>
        <p:nvPicPr>
          <p:cNvPr id="5" name="Picture 2" descr="E:\Images\Others\্দতত.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048000" y="1749426"/>
            <a:ext cx="2855913" cy="286202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059620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xplosion 1 2"/>
          <p:cNvSpPr/>
          <p:nvPr/>
        </p:nvSpPr>
        <p:spPr>
          <a:xfrm>
            <a:off x="2856931" y="838200"/>
            <a:ext cx="2705669" cy="762000"/>
          </a:xfrm>
          <a:prstGeom prst="irregularSeal1">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ctr">
              <a:spcBef>
                <a:spcPct val="20000"/>
              </a:spcBef>
            </a:pPr>
            <a:r>
              <a:rPr lang="bn-BD" sz="44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BAN" pitchFamily="2" charset="0"/>
                <a:cs typeface="NikoshBAN" pitchFamily="2" charset="0"/>
              </a:rPr>
              <a:t>মূল্যায়ন</a:t>
            </a:r>
            <a:endParaRPr lang="en-US" sz="44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BAN" pitchFamily="2" charset="0"/>
              <a:cs typeface="NikoshBAN" pitchFamily="2" charset="0"/>
            </a:endParaRPr>
          </a:p>
        </p:txBody>
      </p:sp>
      <p:pic>
        <p:nvPicPr>
          <p:cNvPr id="4" name="Picture 3" descr="C:\Documents and Settings\Lab 47\My Documents\My Pictures\New Folder (2)\Teacher_4.gif"/>
          <p:cNvPicPr>
            <a:picLocks noChangeAspect="1" noChangeArrowheads="1" noCrop="1"/>
          </p:cNvPicPr>
          <p:nvPr/>
        </p:nvPicPr>
        <p:blipFill>
          <a:blip r:embed="rId3" cstate="print"/>
          <a:srcRect/>
          <a:stretch>
            <a:fillRect/>
          </a:stretch>
        </p:blipFill>
        <p:spPr bwMode="auto">
          <a:xfrm>
            <a:off x="3823470" y="1401113"/>
            <a:ext cx="977130" cy="1189687"/>
          </a:xfrm>
          <a:prstGeom prst="rect">
            <a:avLst/>
          </a:prstGeom>
          <a:noFill/>
        </p:spPr>
      </p:pic>
      <p:pic>
        <p:nvPicPr>
          <p:cNvPr id="6" name="Picture 5"/>
          <p:cNvPicPr>
            <a:picLocks noChangeAspect="1"/>
          </p:cNvPicPr>
          <p:nvPr/>
        </p:nvPicPr>
        <p:blipFill rotWithShape="1">
          <a:blip r:embed="rId4" cstate="print">
            <a:extLst>
              <a:ext uri="{28A0092B-C50C-407E-A947-70E740481C1C}">
                <a14:useLocalDpi xmlns="" xmlns:a14="http://schemas.microsoft.com/office/drawing/2010/main" val="0"/>
              </a:ext>
            </a:extLst>
          </a:blip>
          <a:srcRect l="27758" t="5863" r="50000" b="50489"/>
          <a:stretch/>
        </p:blipFill>
        <p:spPr>
          <a:xfrm>
            <a:off x="1001007" y="1561674"/>
            <a:ext cx="807027" cy="796637"/>
          </a:xfrm>
          <a:prstGeom prst="rect">
            <a:avLst/>
          </a:prstGeom>
        </p:spPr>
      </p:pic>
      <p:pic>
        <p:nvPicPr>
          <p:cNvPr id="7" name="Picture 6"/>
          <p:cNvPicPr>
            <a:picLocks noChangeAspect="1"/>
          </p:cNvPicPr>
          <p:nvPr/>
        </p:nvPicPr>
        <p:blipFill rotWithShape="1">
          <a:blip r:embed="rId4" cstate="print">
            <a:extLst>
              <a:ext uri="{28A0092B-C50C-407E-A947-70E740481C1C}">
                <a14:useLocalDpi xmlns="" xmlns:a14="http://schemas.microsoft.com/office/drawing/2010/main" val="0"/>
              </a:ext>
            </a:extLst>
          </a:blip>
          <a:srcRect l="50000" t="4858" r="28242" b="49658"/>
          <a:stretch/>
        </p:blipFill>
        <p:spPr>
          <a:xfrm>
            <a:off x="6703723" y="1521942"/>
            <a:ext cx="737755" cy="796637"/>
          </a:xfrm>
          <a:prstGeom prst="rect">
            <a:avLst/>
          </a:prstGeom>
        </p:spPr>
      </p:pic>
      <p:sp>
        <p:nvSpPr>
          <p:cNvPr id="8" name="TextBox 7"/>
          <p:cNvSpPr txBox="1"/>
          <p:nvPr/>
        </p:nvSpPr>
        <p:spPr>
          <a:xfrm>
            <a:off x="926900" y="2580382"/>
            <a:ext cx="3264100" cy="830997"/>
          </a:xfrm>
          <a:prstGeom prst="rect">
            <a:avLst/>
          </a:prstGeom>
          <a:noFill/>
          <a:ln>
            <a:solidFill>
              <a:srgbClr val="00B0F0"/>
            </a:solidFill>
          </a:ln>
        </p:spPr>
        <p:txBody>
          <a:bodyPr wrap="square" rtlCol="0">
            <a:spAutoFit/>
          </a:bodyPr>
          <a:lstStyle/>
          <a:p>
            <a:r>
              <a:rPr lang="bn-IN" sz="2400" dirty="0" smtClean="0">
                <a:latin typeface="NikoshBAN" pitchFamily="2" charset="0"/>
                <a:cs typeface="NikoshBAN" pitchFamily="2" charset="0"/>
              </a:rPr>
              <a:t>রান্নার পাত্রগুলোতে কোন প্রক্রিয়ায় তাপ সঞ্চালিত হয়?।</a:t>
            </a:r>
            <a:endParaRPr lang="en-US" sz="2400" dirty="0">
              <a:latin typeface="NikoshBAN" pitchFamily="2" charset="0"/>
              <a:cs typeface="NikoshBAN" pitchFamily="2" charset="0"/>
            </a:endParaRPr>
          </a:p>
        </p:txBody>
      </p:sp>
      <p:sp>
        <p:nvSpPr>
          <p:cNvPr id="9" name="TextBox 8"/>
          <p:cNvSpPr txBox="1"/>
          <p:nvPr/>
        </p:nvSpPr>
        <p:spPr>
          <a:xfrm>
            <a:off x="4801169" y="2593082"/>
            <a:ext cx="3714935" cy="830997"/>
          </a:xfrm>
          <a:prstGeom prst="rect">
            <a:avLst/>
          </a:prstGeom>
          <a:noFill/>
          <a:ln>
            <a:solidFill>
              <a:srgbClr val="00B0F0"/>
            </a:solidFill>
          </a:ln>
        </p:spPr>
        <p:txBody>
          <a:bodyPr wrap="square" rtlCol="0">
            <a:spAutoFit/>
          </a:bodyPr>
          <a:lstStyle/>
          <a:p>
            <a:r>
              <a:rPr lang="bn-IN" sz="2400" dirty="0" smtClean="0">
                <a:latin typeface="NikoshBAN" pitchFamily="2" charset="0"/>
                <a:cs typeface="NikoshBAN" pitchFamily="2" charset="0"/>
              </a:rPr>
              <a:t>আমরা গরম হাঁড়ি ধরার জন্য কাপড়ের টুকরা ব্যবহার করি কেন?</a:t>
            </a:r>
            <a:endParaRPr lang="en-US" sz="2400" dirty="0">
              <a:latin typeface="NikoshBAN" pitchFamily="2" charset="0"/>
              <a:cs typeface="NikoshBAN" pitchFamily="2" charset="0"/>
            </a:endParaRPr>
          </a:p>
        </p:txBody>
      </p:sp>
      <p:sp>
        <p:nvSpPr>
          <p:cNvPr id="10" name="TextBox 9"/>
          <p:cNvSpPr txBox="1"/>
          <p:nvPr/>
        </p:nvSpPr>
        <p:spPr>
          <a:xfrm>
            <a:off x="4826569" y="4495800"/>
            <a:ext cx="3555431" cy="830997"/>
          </a:xfrm>
          <a:prstGeom prst="rect">
            <a:avLst/>
          </a:prstGeom>
          <a:noFill/>
          <a:ln>
            <a:solidFill>
              <a:srgbClr val="00B0F0"/>
            </a:solidFill>
          </a:ln>
        </p:spPr>
        <p:txBody>
          <a:bodyPr wrap="square" rtlCol="0">
            <a:spAutoFit/>
          </a:bodyPr>
          <a:lstStyle/>
          <a:p>
            <a:r>
              <a:rPr lang="bn-IN" sz="2400" dirty="0" smtClean="0">
                <a:latin typeface="NikoshBAN" pitchFamily="2" charset="0"/>
                <a:cs typeface="NikoshBAN" pitchFamily="2" charset="0"/>
              </a:rPr>
              <a:t>আগুনের পাশের থেকে উপরে বেশি তাপ অনুভূত হয় কেন?</a:t>
            </a:r>
            <a:endParaRPr lang="en-US" sz="2400" dirty="0">
              <a:latin typeface="NikoshBAN" pitchFamily="2" charset="0"/>
              <a:cs typeface="NikoshBAN" pitchFamily="2" charset="0"/>
            </a:endParaRPr>
          </a:p>
        </p:txBody>
      </p:sp>
      <p:sp>
        <p:nvSpPr>
          <p:cNvPr id="11" name="TextBox 10"/>
          <p:cNvSpPr txBox="1"/>
          <p:nvPr/>
        </p:nvSpPr>
        <p:spPr>
          <a:xfrm>
            <a:off x="838200" y="4495800"/>
            <a:ext cx="3682573" cy="830997"/>
          </a:xfrm>
          <a:prstGeom prst="rect">
            <a:avLst/>
          </a:prstGeom>
          <a:noFill/>
          <a:ln>
            <a:solidFill>
              <a:srgbClr val="00B0F0"/>
            </a:solidFill>
          </a:ln>
        </p:spPr>
        <p:txBody>
          <a:bodyPr wrap="square" rtlCol="0">
            <a:spAutoFit/>
          </a:bodyPr>
          <a:lstStyle/>
          <a:p>
            <a:r>
              <a:rPr lang="bn-IN" sz="2400" dirty="0" smtClean="0">
                <a:latin typeface="NikoshBAN" pitchFamily="2" charset="0"/>
                <a:cs typeface="NikoshBAN" pitchFamily="2" charset="0"/>
              </a:rPr>
              <a:t>তরঙ্গাকারে তাপ সঞ্চালিত হয় কোন পদ্ধতিতে?</a:t>
            </a:r>
            <a:endParaRPr lang="en-US" sz="2400" dirty="0">
              <a:latin typeface="NikoshBAN" pitchFamily="2" charset="0"/>
              <a:cs typeface="NikoshBAN" pitchFamily="2" charset="0"/>
            </a:endParaRPr>
          </a:p>
        </p:txBody>
      </p:sp>
      <p:sp>
        <p:nvSpPr>
          <p:cNvPr id="12" name="TextBox 11"/>
          <p:cNvSpPr txBox="1"/>
          <p:nvPr/>
        </p:nvSpPr>
        <p:spPr>
          <a:xfrm>
            <a:off x="926900" y="3576935"/>
            <a:ext cx="2044900" cy="461665"/>
          </a:xfrm>
          <a:prstGeom prst="rect">
            <a:avLst/>
          </a:prstGeom>
          <a:noFill/>
          <a:ln w="19050">
            <a:solidFill>
              <a:srgbClr val="C00000"/>
            </a:solidFill>
          </a:ln>
        </p:spPr>
        <p:txBody>
          <a:bodyPr wrap="square" rtlCol="0">
            <a:spAutoFit/>
          </a:bodyPr>
          <a:lstStyle/>
          <a:p>
            <a:r>
              <a:rPr lang="bn-IN"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পরিবহন প্রক্রিয়ায় ।</a:t>
            </a:r>
            <a:endPar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endParaRPr>
          </a:p>
        </p:txBody>
      </p:sp>
      <p:sp>
        <p:nvSpPr>
          <p:cNvPr id="13" name="TextBox 12"/>
          <p:cNvSpPr txBox="1"/>
          <p:nvPr/>
        </p:nvSpPr>
        <p:spPr>
          <a:xfrm>
            <a:off x="5029200" y="3576934"/>
            <a:ext cx="2778386" cy="461665"/>
          </a:xfrm>
          <a:prstGeom prst="rect">
            <a:avLst/>
          </a:prstGeom>
          <a:noFill/>
          <a:ln w="19050">
            <a:solidFill>
              <a:srgbClr val="C00000"/>
            </a:solidFill>
          </a:ln>
        </p:spPr>
        <p:txBody>
          <a:bodyPr wrap="square" rtlCol="0">
            <a:spAutoFit/>
          </a:bodyPr>
          <a:lstStyle/>
          <a:p>
            <a:r>
              <a:rPr lang="bn-IN"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তাপ পরিবহন করে খুব কম।</a:t>
            </a:r>
            <a:endPar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endParaRPr>
          </a:p>
        </p:txBody>
      </p:sp>
      <p:sp>
        <p:nvSpPr>
          <p:cNvPr id="14" name="TextBox 13"/>
          <p:cNvSpPr txBox="1"/>
          <p:nvPr/>
        </p:nvSpPr>
        <p:spPr>
          <a:xfrm>
            <a:off x="1092000" y="5634335"/>
            <a:ext cx="2044900" cy="461665"/>
          </a:xfrm>
          <a:prstGeom prst="rect">
            <a:avLst/>
          </a:prstGeom>
          <a:noFill/>
          <a:ln w="19050">
            <a:solidFill>
              <a:srgbClr val="C00000"/>
            </a:solidFill>
          </a:ln>
        </p:spPr>
        <p:txBody>
          <a:bodyPr wrap="square" rtlCol="0">
            <a:spAutoFit/>
          </a:bodyPr>
          <a:lstStyle/>
          <a:p>
            <a:r>
              <a:rPr lang="bn-IN"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বিকিরন পদ্ধতিতে।</a:t>
            </a:r>
            <a:endPar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endParaRPr>
          </a:p>
        </p:txBody>
      </p:sp>
      <p:sp>
        <p:nvSpPr>
          <p:cNvPr id="15" name="TextBox 14"/>
          <p:cNvSpPr txBox="1"/>
          <p:nvPr/>
        </p:nvSpPr>
        <p:spPr>
          <a:xfrm>
            <a:off x="4800600" y="5410200"/>
            <a:ext cx="3580831" cy="707886"/>
          </a:xfrm>
          <a:prstGeom prst="rect">
            <a:avLst/>
          </a:prstGeom>
          <a:noFill/>
          <a:ln w="19050">
            <a:solidFill>
              <a:srgbClr val="C00000"/>
            </a:solidFill>
          </a:ln>
        </p:spPr>
        <p:txBody>
          <a:bodyPr wrap="square" rtlCol="0">
            <a:spAutoFit/>
          </a:bodyPr>
          <a:lstStyle/>
          <a:p>
            <a:r>
              <a:rPr lang="bn-IN"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পরিচলন প্রক্রিয়ায় বায়ুর কণা উতপ্ত হয়ে উপরের দিকে  উঠে , পাশে আসে না। ।</a:t>
            </a:r>
            <a:endParaRPr 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endParaRPr>
          </a:p>
        </p:txBody>
      </p:sp>
      <p:sp>
        <p:nvSpPr>
          <p:cNvPr id="16" name="TextBox 15"/>
          <p:cNvSpPr txBox="1"/>
          <p:nvPr/>
        </p:nvSpPr>
        <p:spPr>
          <a:xfrm>
            <a:off x="3130830" y="-4241"/>
            <a:ext cx="2779886" cy="461665"/>
          </a:xfrm>
          <a:prstGeom prst="rect">
            <a:avLst/>
          </a:prstGeom>
          <a:noFill/>
          <a:ln>
            <a:solidFill>
              <a:srgbClr val="00B0F0"/>
            </a:solidFill>
          </a:ln>
        </p:spPr>
        <p:txBody>
          <a:bodyPr wrap="square" rtlCol="0">
            <a:spAutoFit/>
          </a:bodyPr>
          <a:lstStyle/>
          <a:p>
            <a:r>
              <a:rPr lang="bn-IN"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উত্তরগুলো মিলিয়ে নিই। </a:t>
            </a:r>
            <a:endPar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endParaRPr>
          </a:p>
        </p:txBody>
      </p:sp>
    </p:spTree>
    <p:extLst>
      <p:ext uri="{BB962C8B-B14F-4D97-AF65-F5344CB8AC3E}">
        <p14:creationId xmlns="" xmlns:p14="http://schemas.microsoft.com/office/powerpoint/2010/main" val="39872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par>
                                <p:cTn id="13" presetID="22" presetClass="entr" presetSubtype="1"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arn(inVertical)">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barn(inVertical)">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barn(inVertical)">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barn(inVertical)">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barn(inVertical)">
                                      <p:cBhvr>
                                        <p:cTn id="55" dur="500"/>
                                        <p:tgtEl>
                                          <p:spTgt spid="14"/>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barn(inVertical)">
                                      <p:cBhvr>
                                        <p:cTn id="6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81865" y="921603"/>
            <a:ext cx="2353529" cy="830997"/>
          </a:xfrm>
          <a:prstGeom prst="rect">
            <a:avLst/>
          </a:prstGeom>
          <a:ln>
            <a:noFill/>
          </a:ln>
          <a:effectLst/>
          <a:scene3d>
            <a:camera prst="orthographicFront">
              <a:rot lat="0" lon="0" rev="0"/>
            </a:camera>
            <a:lightRig rig="chilly" dir="t">
              <a:rot lat="0" lon="0" rev="18480000"/>
            </a:lightRig>
          </a:scene3d>
          <a:sp3d prstMaterial="clear">
            <a:bevelT h="63500"/>
          </a:sp3d>
        </p:spPr>
        <p:txBody>
          <a:bodyPr wrap="none">
            <a:spAutoFit/>
            <a:scene3d>
              <a:camera prst="perspectiveContrastingRightFacing"/>
              <a:lightRig rig="threePt" dir="t"/>
            </a:scene3d>
          </a:bodyPr>
          <a:lstStyle/>
          <a:p>
            <a:r>
              <a:rPr lang="bn-BD" sz="4800" dirty="0">
                <a:solidFill>
                  <a:srgbClr val="002060"/>
                </a:solidFill>
                <a:latin typeface="NikoshBAN" pitchFamily="2" charset="0"/>
                <a:cs typeface="NikoshBAN" pitchFamily="2" charset="0"/>
              </a:rPr>
              <a:t>বাড়ির কাজ</a:t>
            </a:r>
            <a:endParaRPr lang="en-US" sz="4800" dirty="0">
              <a:solidFill>
                <a:srgbClr val="002060"/>
              </a:solidFill>
            </a:endParaRPr>
          </a:p>
        </p:txBody>
      </p:sp>
      <p:pic>
        <p:nvPicPr>
          <p:cNvPr id="4" name="Picture 3" descr="Capture-5.PNG"/>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248400" y="901410"/>
            <a:ext cx="697161" cy="751485"/>
          </a:xfrm>
          <a:prstGeom prst="rect">
            <a:avLst/>
          </a:prstGeom>
          <a:noFill/>
          <a:ln w="19050">
            <a:solidFill>
              <a:srgbClr val="FF0000"/>
            </a:solidFill>
            <a:miter lim="800000"/>
            <a:headEnd/>
            <a:tailEnd/>
          </a:ln>
          <a:scene3d>
            <a:camera prst="orthographicFront"/>
            <a:lightRig rig="threePt" dir="t"/>
          </a:scene3d>
          <a:sp3d>
            <a:bevelT w="139700" h="139700" prst="divot"/>
          </a:sp3d>
          <a:extLst>
            <a:ext uri="{909E8E84-426E-40DD-AFC4-6F175D3DCCD1}">
              <a14:hiddenFill xmlns="" xmlns:a14="http://schemas.microsoft.com/office/drawing/2010/main">
                <a:solidFill>
                  <a:srgbClr val="FFFFFF"/>
                </a:solidFill>
              </a14:hiddenFill>
            </a:ext>
          </a:extLst>
        </p:spPr>
      </p:pic>
      <p:sp>
        <p:nvSpPr>
          <p:cNvPr id="5" name="TextBox 4"/>
          <p:cNvSpPr txBox="1"/>
          <p:nvPr/>
        </p:nvSpPr>
        <p:spPr>
          <a:xfrm>
            <a:off x="990600" y="4573250"/>
            <a:ext cx="7315200" cy="1446550"/>
          </a:xfrm>
          <a:prstGeom prst="rect">
            <a:avLst/>
          </a:prstGeom>
          <a:noFill/>
          <a:ln>
            <a:noFill/>
          </a:ln>
        </p:spPr>
        <p:txBody>
          <a:bodyPr wrap="square" rtlCol="0">
            <a:spAutoFit/>
          </a:bodyPr>
          <a:lstStyle/>
          <a:p>
            <a:r>
              <a:rPr lang="bn-IN" sz="4400" dirty="0" smtClean="0">
                <a:latin typeface="NikoshBAN" pitchFamily="2" charset="0"/>
                <a:cs typeface="NikoshBAN" pitchFamily="2" charset="0"/>
              </a:rPr>
              <a:t>উদ্দীপকের পদ্ধতিসমূহের মধ্যে তুলনামূলক আলোচনা কর।</a:t>
            </a:r>
            <a:endParaRPr lang="en-US" sz="4400" dirty="0">
              <a:latin typeface="NikoshBAN" pitchFamily="2" charset="0"/>
              <a:cs typeface="NikoshBAN" pitchFamily="2" charset="0"/>
            </a:endParaRPr>
          </a:p>
        </p:txBody>
      </p:sp>
      <p:pic>
        <p:nvPicPr>
          <p:cNvPr id="6" name="Picture 2" descr="E:\Images\Others\thermo_cup.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596980" y="2403213"/>
            <a:ext cx="1388814" cy="1749687"/>
          </a:xfrm>
          <a:prstGeom prst="rect">
            <a:avLst/>
          </a:prstGeom>
          <a:noFill/>
          <a:extLst>
            <a:ext uri="{909E8E84-426E-40DD-AFC4-6F175D3DCCD1}">
              <a14:hiddenFill xmlns="" xmlns:a14="http://schemas.microsoft.com/office/drawing/2010/main">
                <a:solidFill>
                  <a:srgbClr val="FFFFFF"/>
                </a:solidFill>
              </a14:hiddenFill>
            </a:ext>
          </a:extLst>
        </p:spPr>
      </p:pic>
      <p:pic>
        <p:nvPicPr>
          <p:cNvPr id="8194" name="Picture 2" descr="E:\Images\Others\cook.gif"/>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318000" y="2244725"/>
            <a:ext cx="1428750" cy="1895475"/>
          </a:xfrm>
          <a:prstGeom prst="rect">
            <a:avLst/>
          </a:prstGeom>
          <a:noFill/>
          <a:extLst>
            <a:ext uri="{909E8E84-426E-40DD-AFC4-6F175D3DCCD1}">
              <a14:hiddenFill xmlns="" xmlns:a14="http://schemas.microsoft.com/office/drawing/2010/main">
                <a:solidFill>
                  <a:srgbClr val="FFFFFF"/>
                </a:solidFill>
              </a14:hiddenFill>
            </a:ext>
          </a:extLst>
        </p:spPr>
      </p:pic>
      <p:pic>
        <p:nvPicPr>
          <p:cNvPr id="8196" name="Picture 4" descr="E:\Images\Science\conduction.gif"/>
          <p:cNvPicPr>
            <a:picLocks noChangeAspect="1" noChangeArrowheads="1"/>
          </p:cNvPicPr>
          <p:nvPr/>
        </p:nvPicPr>
        <p:blipFill>
          <a:blip r:embed="rId6" cstate="print">
            <a:extLst>
              <a:ext uri="{BEBA8EAE-BF5A-486C-A8C5-ECC9F3942E4B}">
                <a14:imgProps xmlns="" xmlns:a14="http://schemas.microsoft.com/office/drawing/2010/main">
                  <a14:imgLayer r:embed="rId7">
                    <a14:imgEffect>
                      <a14:colorTemperature colorTemp="11200"/>
                    </a14:imgEffect>
                  </a14:imgLayer>
                </a14:imgProps>
              </a:ext>
              <a:ext uri="{28A0092B-C50C-407E-A947-70E740481C1C}">
                <a14:useLocalDpi xmlns="" xmlns:a14="http://schemas.microsoft.com/office/drawing/2010/main" val="0"/>
              </a:ext>
            </a:extLst>
          </a:blip>
          <a:srcRect/>
          <a:stretch>
            <a:fillRect/>
          </a:stretch>
        </p:blipFill>
        <p:spPr bwMode="auto">
          <a:xfrm>
            <a:off x="990600" y="2379269"/>
            <a:ext cx="2590800" cy="17272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70693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196"/>
                                        </p:tgtEl>
                                        <p:attrNameLst>
                                          <p:attrName>style.visibility</p:attrName>
                                        </p:attrNameLst>
                                      </p:cBhvr>
                                      <p:to>
                                        <p:strVal val="visible"/>
                                      </p:to>
                                    </p:set>
                                    <p:animEffect transition="in" filter="wipe(left)">
                                      <p:cBhvr>
                                        <p:cTn id="12" dur="500"/>
                                        <p:tgtEl>
                                          <p:spTgt spid="8196"/>
                                        </p:tgtEl>
                                      </p:cBhvr>
                                    </p:animEffect>
                                  </p:childTnLst>
                                </p:cTn>
                              </p:par>
                              <p:par>
                                <p:cTn id="13" presetID="22" presetClass="entr" presetSubtype="8" fill="hold" nodeType="withEffect">
                                  <p:stCondLst>
                                    <p:cond delay="0"/>
                                  </p:stCondLst>
                                  <p:childTnLst>
                                    <p:set>
                                      <p:cBhvr>
                                        <p:cTn id="14" dur="1" fill="hold">
                                          <p:stCondLst>
                                            <p:cond delay="0"/>
                                          </p:stCondLst>
                                        </p:cTn>
                                        <p:tgtEl>
                                          <p:spTgt spid="8194"/>
                                        </p:tgtEl>
                                        <p:attrNameLst>
                                          <p:attrName>style.visibility</p:attrName>
                                        </p:attrNameLst>
                                      </p:cBhvr>
                                      <p:to>
                                        <p:strVal val="visible"/>
                                      </p:to>
                                    </p:set>
                                    <p:animEffect transition="in" filter="wipe(left)">
                                      <p:cBhvr>
                                        <p:cTn id="15" dur="500"/>
                                        <p:tgtEl>
                                          <p:spTgt spid="8194"/>
                                        </p:tgtEl>
                                      </p:cBhvr>
                                    </p:animEffect>
                                  </p:childTnLst>
                                </p:cTn>
                              </p:par>
                              <p:par>
                                <p:cTn id="16" presetID="22" presetClass="entr" presetSubtype="8"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37"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outVertical)">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1676400"/>
            <a:ext cx="6629400" cy="1446550"/>
          </a:xfrm>
          <a:prstGeom prst="rect">
            <a:avLst/>
          </a:prstGeom>
          <a:noFill/>
        </p:spPr>
        <p:txBody>
          <a:bodyPr wrap="square">
            <a:spAutoFit/>
          </a:bodyPr>
          <a:lstStyle/>
          <a:p>
            <a:r>
              <a:rPr lang="bn-IN" sz="4400" dirty="0" smtClean="0">
                <a:solidFill>
                  <a:srgbClr val="FF0000"/>
                </a:solidFill>
                <a:latin typeface="NikoshBAN" pitchFamily="2" charset="0"/>
                <a:cs typeface="NikoshBAN" pitchFamily="2" charset="0"/>
              </a:rPr>
              <a:t>দিনের বেলায় গরম লাগলেও রাতের বেলায় শীতল অনুভূত হয় কেন?</a:t>
            </a:r>
            <a:endParaRPr lang="en-US" sz="4400" dirty="0">
              <a:solidFill>
                <a:srgbClr val="FF0000"/>
              </a:solidFill>
            </a:endParaRPr>
          </a:p>
        </p:txBody>
      </p:sp>
      <p:sp>
        <p:nvSpPr>
          <p:cNvPr id="3" name="Rectangle 2"/>
          <p:cNvSpPr/>
          <p:nvPr/>
        </p:nvSpPr>
        <p:spPr>
          <a:xfrm>
            <a:off x="1447800" y="3886200"/>
            <a:ext cx="6629400" cy="1446550"/>
          </a:xfrm>
          <a:prstGeom prst="rect">
            <a:avLst/>
          </a:prstGeom>
          <a:noFill/>
        </p:spPr>
        <p:txBody>
          <a:bodyPr wrap="square">
            <a:spAutoFit/>
          </a:bodyPr>
          <a:lstStyle/>
          <a:p>
            <a:r>
              <a:rPr lang="bn-IN" sz="4400" dirty="0" smtClean="0">
                <a:solidFill>
                  <a:srgbClr val="00B050"/>
                </a:solidFill>
                <a:latin typeface="NikoshBAN" pitchFamily="2" charset="0"/>
                <a:cs typeface="NikoshBAN" pitchFamily="2" charset="0"/>
              </a:rPr>
              <a:t>তাপের পরিবহন ঘটে এইরূপ পাঁচটি পদার্থের নাম বল।</a:t>
            </a:r>
            <a:endParaRPr lang="en-US" sz="4400" dirty="0">
              <a:solidFill>
                <a:srgbClr val="00B050"/>
              </a:solidFill>
            </a:endParaRPr>
          </a:p>
        </p:txBody>
      </p:sp>
    </p:spTree>
    <p:extLst>
      <p:ext uri="{BB962C8B-B14F-4D97-AF65-F5344CB8AC3E}">
        <p14:creationId xmlns="" xmlns:p14="http://schemas.microsoft.com/office/powerpoint/2010/main" val="1274842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Thank Page.jpg"/>
          <p:cNvPicPr>
            <a:picLocks noChangeAspect="1"/>
          </p:cNvPicPr>
          <p:nvPr/>
        </p:nvPicPr>
        <p:blipFill>
          <a:blip r:embed="rId2" cstate="print"/>
          <a:stretch>
            <a:fillRect/>
          </a:stretch>
        </p:blipFill>
        <p:spPr>
          <a:xfrm>
            <a:off x="533400" y="0"/>
            <a:ext cx="9144000" cy="6858000"/>
          </a:xfrm>
          <a:prstGeom prst="rect">
            <a:avLst/>
          </a:prstGeom>
        </p:spPr>
      </p:pic>
    </p:spTree>
    <p:extLst>
      <p:ext uri="{BB962C8B-B14F-4D97-AF65-F5344CB8AC3E}">
        <p14:creationId xmlns="" xmlns:p14="http://schemas.microsoft.com/office/powerpoint/2010/main" val="168485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Round Diagonal Corner Rectangle 2"/>
          <p:cNvSpPr/>
          <p:nvPr/>
        </p:nvSpPr>
        <p:spPr>
          <a:xfrm>
            <a:off x="838200" y="381000"/>
            <a:ext cx="7162800" cy="3962399"/>
          </a:xfrm>
          <a:prstGeom prst="round2DiagRect">
            <a:avLst>
              <a:gd name="adj1" fmla="val 33408"/>
              <a:gd name="adj2" fmla="val 35543"/>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n-BD" sz="4800" b="1" dirty="0" smtClean="0">
              <a:solidFill>
                <a:schemeClr val="tx1"/>
              </a:solidFill>
              <a:latin typeface="NikoshBAN" pitchFamily="2" charset="0"/>
              <a:cs typeface="NikoshBAN" pitchFamily="2" charset="0"/>
            </a:endParaRPr>
          </a:p>
          <a:p>
            <a:pPr algn="ctr"/>
            <a:endParaRPr lang="bn-BD" sz="4000" b="1" dirty="0" smtClean="0">
              <a:solidFill>
                <a:schemeClr val="tx1"/>
              </a:solidFill>
              <a:latin typeface="NikoshBAN" pitchFamily="2" charset="0"/>
              <a:cs typeface="NikoshBAN" pitchFamily="2" charset="0"/>
            </a:endParaRPr>
          </a:p>
          <a:p>
            <a:pPr algn="ctr"/>
            <a:endParaRPr lang="bn-BD" sz="4000" b="1" dirty="0" smtClean="0">
              <a:solidFill>
                <a:schemeClr val="tx1"/>
              </a:solidFill>
              <a:latin typeface="NikoshBAN" pitchFamily="2" charset="0"/>
              <a:cs typeface="NikoshBAN" pitchFamily="2" charset="0"/>
            </a:endParaRPr>
          </a:p>
          <a:p>
            <a:pPr algn="ctr"/>
            <a:endParaRPr lang="bn-BD" sz="4000" b="1" dirty="0" smtClean="0">
              <a:solidFill>
                <a:schemeClr val="tx1"/>
              </a:solidFill>
              <a:latin typeface="NikoshBAN" pitchFamily="2" charset="0"/>
              <a:cs typeface="NikoshBAN" pitchFamily="2" charset="0"/>
            </a:endParaRPr>
          </a:p>
          <a:p>
            <a:pPr algn="ctr"/>
            <a:endParaRPr lang="en-US" sz="4400" b="1" dirty="0">
              <a:solidFill>
                <a:schemeClr val="tx1"/>
              </a:solidFill>
              <a:latin typeface="NikoshBAN" pitchFamily="2" charset="0"/>
              <a:cs typeface="NikoshBAN" pitchFamily="2" charset="0"/>
            </a:endParaRPr>
          </a:p>
        </p:txBody>
      </p:sp>
      <p:sp>
        <p:nvSpPr>
          <p:cNvPr id="6" name="Rectangle 5"/>
          <p:cNvSpPr/>
          <p:nvPr/>
        </p:nvSpPr>
        <p:spPr>
          <a:xfrm>
            <a:off x="1591067" y="1592759"/>
            <a:ext cx="322524" cy="769441"/>
          </a:xfrm>
          <a:prstGeom prst="rect">
            <a:avLst/>
          </a:prstGeom>
        </p:spPr>
        <p:txBody>
          <a:bodyPr wrap="none">
            <a:spAutoFit/>
          </a:bodyPr>
          <a:lstStyle/>
          <a:p>
            <a:pPr algn="ctr"/>
            <a:r>
              <a:rPr lang="en-US" sz="4400" b="1" dirty="0" smtClean="0">
                <a:latin typeface="NikoshBAN" pitchFamily="2" charset="0"/>
                <a:cs typeface="NikoshBAN" pitchFamily="2" charset="0"/>
              </a:rPr>
              <a:t> </a:t>
            </a:r>
            <a:endParaRPr lang="bn-BD" sz="4400" b="1" dirty="0" smtClean="0">
              <a:latin typeface="NikoshBAN" pitchFamily="2" charset="0"/>
              <a:cs typeface="NikoshBAN" pitchFamily="2" charset="0"/>
            </a:endParaRPr>
          </a:p>
        </p:txBody>
      </p:sp>
      <p:sp>
        <p:nvSpPr>
          <p:cNvPr id="11" name="Rectangle 10"/>
          <p:cNvSpPr/>
          <p:nvPr/>
        </p:nvSpPr>
        <p:spPr>
          <a:xfrm>
            <a:off x="5926025" y="1981200"/>
            <a:ext cx="2169184" cy="2308324"/>
          </a:xfrm>
          <a:prstGeom prst="rect">
            <a:avLst/>
          </a:prstGeom>
        </p:spPr>
        <p:txBody>
          <a:bodyPr wrap="square">
            <a:spAutoFit/>
          </a:bodyPr>
          <a:lstStyle/>
          <a:p>
            <a:pPr algn="ctr"/>
            <a:r>
              <a:rPr lang="bn-IN" sz="3600" b="1" dirty="0" smtClean="0">
                <a:latin typeface="NikoshBAN" pitchFamily="2" charset="0"/>
                <a:cs typeface="NikoshBAN" pitchFamily="2" charset="0"/>
              </a:rPr>
              <a:t>সপ্তম</a:t>
            </a:r>
            <a:r>
              <a:rPr lang="bn-BD" sz="3600" b="1" dirty="0" smtClean="0">
                <a:latin typeface="NikoshBAN" pitchFamily="2" charset="0"/>
                <a:cs typeface="NikoshBAN" pitchFamily="2" charset="0"/>
              </a:rPr>
              <a:t> শ্রেণি</a:t>
            </a:r>
            <a:endParaRPr lang="en-US" sz="3600" b="1" dirty="0" smtClean="0">
              <a:latin typeface="NikoshBAN" pitchFamily="2" charset="0"/>
              <a:cs typeface="NikoshBAN" pitchFamily="2" charset="0"/>
            </a:endParaRPr>
          </a:p>
          <a:p>
            <a:pPr algn="ctr"/>
            <a:r>
              <a:rPr lang="bn-IN" sz="3600" b="1" dirty="0" smtClean="0">
                <a:latin typeface="NikoshBAN" pitchFamily="2" charset="0"/>
                <a:cs typeface="NikoshBAN" pitchFamily="2" charset="0"/>
              </a:rPr>
              <a:t>বিষয়ঃ বিজ্ঞান</a:t>
            </a:r>
          </a:p>
          <a:p>
            <a:pPr algn="ctr"/>
            <a:r>
              <a:rPr lang="bn-IN" sz="3600" b="1" dirty="0" smtClean="0">
                <a:latin typeface="NikoshBAN" pitchFamily="2" charset="0"/>
                <a:cs typeface="NikoshBAN" pitchFamily="2" charset="0"/>
              </a:rPr>
              <a:t>অধ্যায়-৯ম</a:t>
            </a:r>
            <a:endParaRPr lang="en-US" sz="3600" b="1" dirty="0">
              <a:latin typeface="NikoshBAN" pitchFamily="2" charset="0"/>
              <a:cs typeface="NikoshBAN" pitchFamily="2" charset="0"/>
            </a:endParaRPr>
          </a:p>
          <a:p>
            <a:pPr algn="ctr"/>
            <a:endParaRPr lang="bn-BD" sz="3600" b="1" dirty="0" smtClean="0">
              <a:latin typeface="NikoshBAN" pitchFamily="2" charset="0"/>
              <a:cs typeface="NikoshBAN" pitchFamily="2" charset="0"/>
            </a:endParaRPr>
          </a:p>
        </p:txBody>
      </p:sp>
      <p:sp>
        <p:nvSpPr>
          <p:cNvPr id="13" name="Rectangle 12"/>
          <p:cNvSpPr/>
          <p:nvPr/>
        </p:nvSpPr>
        <p:spPr>
          <a:xfrm>
            <a:off x="5867399" y="5486400"/>
            <a:ext cx="2590801" cy="707886"/>
          </a:xfrm>
          <a:prstGeom prst="rect">
            <a:avLst/>
          </a:prstGeom>
        </p:spPr>
        <p:txBody>
          <a:bodyPr wrap="square">
            <a:spAutoFit/>
          </a:bodyPr>
          <a:lstStyle/>
          <a:p>
            <a:pPr algn="ctr"/>
            <a:r>
              <a:rPr lang="bn-BD" sz="4000" dirty="0">
                <a:latin typeface="NikoshBAN" pitchFamily="2" charset="0"/>
                <a:cs typeface="NikoshBAN" pitchFamily="2" charset="0"/>
              </a:rPr>
              <a:t>তাপ সঞ্চালন</a:t>
            </a:r>
            <a:endParaRPr lang="en-US" sz="4000" b="1" dirty="0">
              <a:latin typeface="NikoshBAN" pitchFamily="2" charset="0"/>
              <a:cs typeface="NikoshBAN" pitchFamily="2" charset="0"/>
            </a:endParaRPr>
          </a:p>
        </p:txBody>
      </p:sp>
      <p:pic>
        <p:nvPicPr>
          <p:cNvPr id="1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19200" y="3505200"/>
            <a:ext cx="4145092" cy="20350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 name="Picture 2" descr="C:\Users\Palash\Desktop\teachers petrol\Untitled-1.jpg"/>
          <p:cNvPicPr>
            <a:picLocks noChangeAspect="1" noChangeArrowheads="1"/>
          </p:cNvPicPr>
          <p:nvPr/>
        </p:nvPicPr>
        <p:blipFill>
          <a:blip r:embed="rId3"/>
          <a:srcRect/>
          <a:stretch>
            <a:fillRect/>
          </a:stretch>
        </p:blipFill>
        <p:spPr bwMode="auto">
          <a:xfrm>
            <a:off x="2133600" y="1371600"/>
            <a:ext cx="1583373" cy="2030963"/>
          </a:xfrm>
          <a:prstGeom prst="rect">
            <a:avLst/>
          </a:prstGeom>
          <a:noFill/>
        </p:spPr>
      </p:pic>
    </p:spTree>
    <p:extLst>
      <p:ext uri="{BB962C8B-B14F-4D97-AF65-F5344CB8AC3E}">
        <p14:creationId xmlns="" xmlns:p14="http://schemas.microsoft.com/office/powerpoint/2010/main" val="924432437"/>
      </p:ext>
    </p:extLst>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Images\Science\images (8).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943600" y="2521744"/>
            <a:ext cx="2495550" cy="2126456"/>
          </a:xfrm>
          <a:prstGeom prst="rect">
            <a:avLst/>
          </a:prstGeom>
          <a:noFill/>
          <a:extLst>
            <a:ext uri="{909E8E84-426E-40DD-AFC4-6F175D3DCCD1}">
              <a14:hiddenFill xmlns="" xmlns:a14="http://schemas.microsoft.com/office/drawing/2010/main">
                <a:solidFill>
                  <a:srgbClr val="FFFFFF"/>
                </a:solidFill>
              </a14:hiddenFill>
            </a:ext>
          </a:extLst>
        </p:spPr>
      </p:pic>
      <p:sp>
        <p:nvSpPr>
          <p:cNvPr id="9" name="Rectangle 2"/>
          <p:cNvSpPr txBox="1">
            <a:spLocks noChangeArrowheads="1"/>
          </p:cNvSpPr>
          <p:nvPr/>
        </p:nvSpPr>
        <p:spPr>
          <a:xfrm>
            <a:off x="2140862" y="1041400"/>
            <a:ext cx="5181600" cy="812800"/>
          </a:xfrm>
          <a:prstGeom prst="rect">
            <a:avLst/>
          </a:prstGeom>
          <a:no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bn-IN" sz="5400" dirty="0" smtClean="0">
                <a:latin typeface="NikoshBAN" pitchFamily="2" charset="0"/>
                <a:cs typeface="NikoshBAN" pitchFamily="2" charset="0"/>
              </a:rPr>
              <a:t>চিত্রগুলো লক্ষ্য কর</a:t>
            </a:r>
            <a:endParaRPr lang="en-US" sz="5400" dirty="0" smtClean="0">
              <a:latin typeface="NikoshBAN" pitchFamily="2" charset="0"/>
              <a:cs typeface="NikoshBAN" pitchFamily="2" charset="0"/>
            </a:endParaRPr>
          </a:p>
        </p:txBody>
      </p:sp>
      <p:pic>
        <p:nvPicPr>
          <p:cNvPr id="3076" name="Picture 4" descr="E:\Images\Others\300px-Blacksmith_working.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950864" y="2559842"/>
            <a:ext cx="2303796" cy="1845471"/>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Picture 5" descr="E:\Images\Science\convection of heat.jpg"/>
          <p:cNvPicPr>
            <a:picLocks noChangeAspect="1" noChangeArrowheads="1"/>
          </p:cNvPicPr>
          <p:nvPr/>
        </p:nvPicPr>
        <p:blipFill>
          <a:blip r:embed="rId5" cstate="print">
            <a:extLst>
              <a:ext uri="{BEBA8EAE-BF5A-486C-A8C5-ECC9F3942E4B}">
                <a14:imgProps xmlns="" xmlns:a14="http://schemas.microsoft.com/office/drawing/2010/main">
                  <a14:imgLayer r:embed="rId6">
                    <a14:imgEffect>
                      <a14:saturation sat="400000"/>
                    </a14:imgEffect>
                  </a14:imgLayer>
                </a14:imgProps>
              </a:ext>
              <a:ext uri="{28A0092B-C50C-407E-A947-70E740481C1C}">
                <a14:useLocalDpi xmlns="" xmlns:a14="http://schemas.microsoft.com/office/drawing/2010/main" val="0"/>
              </a:ext>
            </a:extLst>
          </a:blip>
          <a:srcRect/>
          <a:stretch>
            <a:fillRect/>
          </a:stretch>
        </p:blipFill>
        <p:spPr bwMode="auto">
          <a:xfrm>
            <a:off x="3416818" y="2590799"/>
            <a:ext cx="2419350" cy="1814514"/>
          </a:xfrm>
          <a:prstGeom prst="rect">
            <a:avLst/>
          </a:prstGeom>
          <a:noFill/>
          <a:ln w="38100">
            <a:solidFill>
              <a:srgbClr val="C00000"/>
            </a:solid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95662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076"/>
                                        </p:tgtEl>
                                        <p:attrNameLst>
                                          <p:attrName>style.visibility</p:attrName>
                                        </p:attrNameLst>
                                      </p:cBhvr>
                                      <p:to>
                                        <p:strVal val="visible"/>
                                      </p:to>
                                    </p:set>
                                    <p:animEffect transition="in" filter="wipe(down)">
                                      <p:cBhvr>
                                        <p:cTn id="17" dur="500"/>
                                        <p:tgtEl>
                                          <p:spTgt spid="307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915026" y="2742700"/>
            <a:ext cx="2276474" cy="1885949"/>
            <a:chOff x="3625901" y="2933700"/>
            <a:chExt cx="1743075" cy="2171699"/>
          </a:xfrm>
        </p:grpSpPr>
        <p:pic>
          <p:nvPicPr>
            <p:cNvPr id="3" name="Picture 22" descr="E:\Images\Others\Fire-Nicer.gif"/>
            <p:cNvPicPr>
              <a:picLocks noChangeAspect="1" noChangeArrowheads="1" noCrop="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625902" y="4114800"/>
              <a:ext cx="1743074" cy="990599"/>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4"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625901" y="2933700"/>
              <a:ext cx="1743075" cy="1409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pic>
        <p:nvPicPr>
          <p:cNvPr id="5" name="Picture 2" descr="E:\Images\Science\conduction.gif"/>
          <p:cNvPicPr>
            <a:picLocks noChangeAspect="1" noChangeArrowheads="1"/>
          </p:cNvPicPr>
          <p:nvPr/>
        </p:nvPicPr>
        <p:blipFill>
          <a:blip r:embed="rId5" cstate="print">
            <a:extLst>
              <a:ext uri="{BEBA8EAE-BF5A-486C-A8C5-ECC9F3942E4B}">
                <a14:imgProps xmlns="" xmlns:a14="http://schemas.microsoft.com/office/drawing/2010/main">
                  <a14:imgLayer r:embed="rId6">
                    <a14:imgEffect>
                      <a14:brightnessContrast bright="-40000" contrast="40000"/>
                    </a14:imgEffect>
                  </a14:imgLayer>
                </a14:imgProps>
              </a:ext>
              <a:ext uri="{28A0092B-C50C-407E-A947-70E740481C1C}">
                <a14:useLocalDpi xmlns="" xmlns:a14="http://schemas.microsoft.com/office/drawing/2010/main" val="0"/>
              </a:ext>
            </a:extLst>
          </a:blip>
          <a:srcRect/>
          <a:stretch>
            <a:fillRect/>
          </a:stretch>
        </p:blipFill>
        <p:spPr bwMode="auto">
          <a:xfrm>
            <a:off x="1035375" y="2682207"/>
            <a:ext cx="2475849" cy="1803399"/>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5" descr="E:\Images\Science\convection of heat.jpg"/>
          <p:cNvPicPr>
            <a:picLocks noChangeAspect="1" noChangeArrowheads="1"/>
          </p:cNvPicPr>
          <p:nvPr/>
        </p:nvPicPr>
        <p:blipFill>
          <a:blip r:embed="rId7" cstate="print">
            <a:extLst>
              <a:ext uri="{BEBA8EAE-BF5A-486C-A8C5-ECC9F3942E4B}">
                <a14:imgProps xmlns="" xmlns:a14="http://schemas.microsoft.com/office/drawing/2010/main">
                  <a14:imgLayer r:embed="rId8">
                    <a14:imgEffect>
                      <a14:brightnessContrast bright="-20000"/>
                    </a14:imgEffect>
                  </a14:imgLayer>
                </a14:imgProps>
              </a:ext>
              <a:ext uri="{28A0092B-C50C-407E-A947-70E740481C1C}">
                <a14:useLocalDpi xmlns="" xmlns:a14="http://schemas.microsoft.com/office/drawing/2010/main" val="0"/>
              </a:ext>
            </a:extLst>
          </a:blip>
          <a:srcRect/>
          <a:stretch>
            <a:fillRect/>
          </a:stretch>
        </p:blipFill>
        <p:spPr bwMode="auto">
          <a:xfrm>
            <a:off x="3654425" y="2647279"/>
            <a:ext cx="2047875" cy="1873253"/>
          </a:xfrm>
          <a:prstGeom prst="rect">
            <a:avLst/>
          </a:prstGeom>
          <a:noFill/>
          <a:extLst>
            <a:ext uri="{909E8E84-426E-40DD-AFC4-6F175D3DCCD1}">
              <a14:hiddenFill xmlns="" xmlns:a14="http://schemas.microsoft.com/office/drawing/2010/main">
                <a:solidFill>
                  <a:srgbClr val="FFFFFF"/>
                </a:solidFill>
              </a14:hiddenFill>
            </a:ext>
          </a:extLst>
        </p:spPr>
      </p:pic>
      <p:sp>
        <p:nvSpPr>
          <p:cNvPr id="8" name="TextBox 7"/>
          <p:cNvSpPr txBox="1"/>
          <p:nvPr/>
        </p:nvSpPr>
        <p:spPr>
          <a:xfrm>
            <a:off x="1155500" y="4876800"/>
            <a:ext cx="1511500" cy="461665"/>
          </a:xfrm>
          <a:prstGeom prst="rect">
            <a:avLst/>
          </a:prstGeom>
          <a:noFill/>
          <a:ln>
            <a:solidFill>
              <a:srgbClr val="00B0F0"/>
            </a:solidFill>
          </a:ln>
        </p:spPr>
        <p:txBody>
          <a:bodyPr wrap="square" rtlCol="0">
            <a:spAutoFit/>
          </a:bodyPr>
          <a:lstStyle/>
          <a:p>
            <a:r>
              <a:rPr lang="bn-IN"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কঠিণ পদার্থ।</a:t>
            </a:r>
            <a:endPar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endParaRPr>
          </a:p>
        </p:txBody>
      </p:sp>
      <p:sp>
        <p:nvSpPr>
          <p:cNvPr id="9" name="TextBox 8"/>
          <p:cNvSpPr txBox="1"/>
          <p:nvPr/>
        </p:nvSpPr>
        <p:spPr>
          <a:xfrm>
            <a:off x="3810000" y="4851400"/>
            <a:ext cx="1400175" cy="461665"/>
          </a:xfrm>
          <a:prstGeom prst="rect">
            <a:avLst/>
          </a:prstGeom>
          <a:noFill/>
          <a:ln>
            <a:solidFill>
              <a:srgbClr val="00B0F0"/>
            </a:solidFill>
          </a:ln>
        </p:spPr>
        <p:txBody>
          <a:bodyPr wrap="square" rtlCol="0">
            <a:spAutoFit/>
          </a:bodyPr>
          <a:lstStyle/>
          <a:p>
            <a:r>
              <a:rPr lang="bn-IN"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তরল পদার্থ।</a:t>
            </a:r>
            <a:endPar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endParaRPr>
          </a:p>
        </p:txBody>
      </p:sp>
      <p:sp>
        <p:nvSpPr>
          <p:cNvPr id="10" name="TextBox 9"/>
          <p:cNvSpPr txBox="1"/>
          <p:nvPr/>
        </p:nvSpPr>
        <p:spPr>
          <a:xfrm>
            <a:off x="5953127" y="4851399"/>
            <a:ext cx="1689300" cy="461665"/>
          </a:xfrm>
          <a:prstGeom prst="rect">
            <a:avLst/>
          </a:prstGeom>
          <a:noFill/>
          <a:ln>
            <a:solidFill>
              <a:srgbClr val="00B0F0"/>
            </a:solidFill>
          </a:ln>
        </p:spPr>
        <p:txBody>
          <a:bodyPr wrap="square" rtlCol="0">
            <a:spAutoFit/>
          </a:bodyPr>
          <a:lstStyle/>
          <a:p>
            <a:r>
              <a:rPr lang="bn-IN"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বায়বীয় পদার্থ।</a:t>
            </a:r>
            <a:endPar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endParaRPr>
          </a:p>
        </p:txBody>
      </p:sp>
      <p:sp>
        <p:nvSpPr>
          <p:cNvPr id="11" name="TextBox 10"/>
          <p:cNvSpPr txBox="1"/>
          <p:nvPr/>
        </p:nvSpPr>
        <p:spPr>
          <a:xfrm>
            <a:off x="1911251" y="1282700"/>
            <a:ext cx="5327750" cy="707886"/>
          </a:xfrm>
          <a:prstGeom prst="rect">
            <a:avLst/>
          </a:prstGeom>
          <a:noFill/>
          <a:ln>
            <a:solidFill>
              <a:srgbClr val="00B0F0"/>
            </a:solidFill>
          </a:ln>
        </p:spPr>
        <p:txBody>
          <a:bodyPr wrap="square" rtlCol="0">
            <a:spAutoFit/>
          </a:bodyPr>
          <a:lstStyle/>
          <a:p>
            <a:r>
              <a:rPr lang="bn-IN"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লক্ষ্য কর তাপ প্রদান করার পর।</a:t>
            </a:r>
            <a:endPar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endParaRPr>
          </a:p>
        </p:txBody>
      </p:sp>
    </p:spTree>
    <p:extLst>
      <p:ext uri="{BB962C8B-B14F-4D97-AF65-F5344CB8AC3E}">
        <p14:creationId xmlns="" xmlns:p14="http://schemas.microsoft.com/office/powerpoint/2010/main" val="1202658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42"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outHorizont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arn(inVertical)">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inVertical)">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1909246" y="990600"/>
            <a:ext cx="6019800" cy="1219200"/>
          </a:xfrm>
          <a:prstGeom prst="rect">
            <a:avLst/>
          </a:prstGeom>
          <a:no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bn-BD" sz="8700" dirty="0" smtClean="0">
                <a:latin typeface="NikoshBAN" pitchFamily="2" charset="0"/>
                <a:cs typeface="NikoshBAN" pitchFamily="2" charset="0"/>
              </a:rPr>
              <a:t>পাঠ শিরোনাম</a:t>
            </a:r>
            <a:endParaRPr lang="en-US" sz="8700" dirty="0" smtClean="0">
              <a:latin typeface="NikoshBAN" pitchFamily="2" charset="0"/>
              <a:cs typeface="NikoshBAN" pitchFamily="2" charset="0"/>
            </a:endParaRPr>
          </a:p>
        </p:txBody>
      </p:sp>
      <p:sp>
        <p:nvSpPr>
          <p:cNvPr id="4" name="TextBox 3"/>
          <p:cNvSpPr txBox="1">
            <a:spLocks noChangeArrowheads="1"/>
          </p:cNvSpPr>
          <p:nvPr/>
        </p:nvSpPr>
        <p:spPr bwMode="auto">
          <a:xfrm>
            <a:off x="2181225" y="4953000"/>
            <a:ext cx="4953000" cy="1446213"/>
          </a:xfrm>
          <a:prstGeom prst="rect">
            <a:avLst/>
          </a:prstGeom>
          <a:noFill/>
          <a:ln>
            <a:noFill/>
          </a:ln>
          <a:scene3d>
            <a:camera prst="orthographicFront"/>
            <a:lightRig rig="threePt" dir="t"/>
          </a:scene3d>
          <a:sp3d>
            <a:bevelT prst="angle"/>
          </a:sp3d>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sp3d extrusionH="57150">
              <a:bevelT w="38100" h="38100" prst="angle"/>
            </a:sp3d>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bn-BD" sz="8800" dirty="0">
                <a:gradFill flip="none" rotWithShape="1">
                  <a:gsLst>
                    <a:gs pos="0">
                      <a:srgbClr val="FFF200"/>
                    </a:gs>
                    <a:gs pos="45000">
                      <a:srgbClr val="FF7A00"/>
                    </a:gs>
                    <a:gs pos="70000">
                      <a:srgbClr val="FF0300"/>
                    </a:gs>
                    <a:gs pos="100000">
                      <a:srgbClr val="4D0808"/>
                    </a:gs>
                  </a:gsLst>
                  <a:path path="rect">
                    <a:fillToRect l="100000" b="100000"/>
                  </a:path>
                  <a:tileRect t="-100000" r="-100000"/>
                </a:gradFill>
                <a:latin typeface="NikoshBAN" pitchFamily="2" charset="0"/>
                <a:cs typeface="NikoshBAN" pitchFamily="2" charset="0"/>
              </a:rPr>
              <a:t>তাপ সঞ্চালন</a:t>
            </a:r>
            <a:endParaRPr lang="th-TH" sz="8800" dirty="0">
              <a:gradFill flip="none" rotWithShape="1">
                <a:gsLst>
                  <a:gs pos="0">
                    <a:srgbClr val="FFF200"/>
                  </a:gs>
                  <a:gs pos="45000">
                    <a:srgbClr val="FF7A00"/>
                  </a:gs>
                  <a:gs pos="70000">
                    <a:srgbClr val="FF0300"/>
                  </a:gs>
                  <a:gs pos="100000">
                    <a:srgbClr val="4D0808"/>
                  </a:gs>
                </a:gsLst>
                <a:path path="rect">
                  <a:fillToRect l="100000" b="100000"/>
                </a:path>
                <a:tileRect t="-100000" r="-100000"/>
              </a:gradFill>
            </a:endParaRPr>
          </a:p>
        </p:txBody>
      </p:sp>
      <p:pic>
        <p:nvPicPr>
          <p:cNvPr id="6"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77032" y="2524125"/>
            <a:ext cx="2600325" cy="1971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959885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2250" fill="hold"/>
                                        <p:tgtEl>
                                          <p:spTgt spid="4"/>
                                        </p:tgtEl>
                                        <p:attrNameLst>
                                          <p:attrName>ppt_w</p:attrName>
                                        </p:attrNameLst>
                                      </p:cBhvr>
                                      <p:tavLst>
                                        <p:tav tm="0">
                                          <p:val>
                                            <p:fltVal val="0"/>
                                          </p:val>
                                        </p:tav>
                                        <p:tav tm="100000">
                                          <p:val>
                                            <p:strVal val="#ppt_w"/>
                                          </p:val>
                                        </p:tav>
                                      </p:tavLst>
                                    </p:anim>
                                    <p:anim calcmode="lin" valueType="num">
                                      <p:cBhvr>
                                        <p:cTn id="18" dur="2250" fill="hold"/>
                                        <p:tgtEl>
                                          <p:spTgt spid="4"/>
                                        </p:tgtEl>
                                        <p:attrNameLst>
                                          <p:attrName>ppt_h</p:attrName>
                                        </p:attrNameLst>
                                      </p:cBhvr>
                                      <p:tavLst>
                                        <p:tav tm="0">
                                          <p:val>
                                            <p:fltVal val="0"/>
                                          </p:val>
                                        </p:tav>
                                        <p:tav tm="100000">
                                          <p:val>
                                            <p:strVal val="#ppt_h"/>
                                          </p:val>
                                        </p:tav>
                                      </p:tavLst>
                                    </p:anim>
                                    <p:animEffect transition="in" filter="fade">
                                      <p:cBhvr>
                                        <p:cTn id="19" dur="2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a:xfrm>
            <a:off x="3055454" y="1027044"/>
            <a:ext cx="2747977" cy="984923"/>
            <a:chOff x="2379784" y="304800"/>
            <a:chExt cx="3030416" cy="1729216"/>
          </a:xfrm>
        </p:grpSpPr>
        <p:grpSp>
          <p:nvGrpSpPr>
            <p:cNvPr id="3" name="Group 29"/>
            <p:cNvGrpSpPr/>
            <p:nvPr/>
          </p:nvGrpSpPr>
          <p:grpSpPr>
            <a:xfrm>
              <a:off x="2379784" y="304800"/>
              <a:ext cx="3030416" cy="1729216"/>
              <a:chOff x="2784230" y="533400"/>
              <a:chExt cx="3288324" cy="1876384"/>
            </a:xfrm>
          </p:grpSpPr>
          <p:sp>
            <p:nvSpPr>
              <p:cNvPr id="6" name="Flowchart: Stored Data 5"/>
              <p:cNvSpPr/>
              <p:nvPr/>
            </p:nvSpPr>
            <p:spPr>
              <a:xfrm rot="5400000">
                <a:off x="4398739" y="730107"/>
                <a:ext cx="1747430" cy="1600200"/>
              </a:xfrm>
              <a:prstGeom prst="flowChartOnlineStorage">
                <a:avLst/>
              </a:prstGeom>
              <a:gradFill flip="none" rotWithShape="1">
                <a:gsLst>
                  <a:gs pos="83000">
                    <a:schemeClr val="accent6">
                      <a:lumMod val="20000"/>
                      <a:lumOff val="80000"/>
                    </a:schemeClr>
                  </a:gs>
                  <a:gs pos="0">
                    <a:schemeClr val="bg1"/>
                  </a:gs>
                </a:gsLst>
                <a:lin ang="15600000" scaled="0"/>
                <a:tileRect/>
              </a:gra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4384431" y="2331304"/>
                <a:ext cx="91440" cy="1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378569" y="2397369"/>
                <a:ext cx="128016" cy="1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Flowchart: Stored Data 8"/>
              <p:cNvSpPr/>
              <p:nvPr/>
            </p:nvSpPr>
            <p:spPr>
              <a:xfrm rot="5400000">
                <a:off x="2710615" y="735969"/>
                <a:ext cx="1747430" cy="1600200"/>
              </a:xfrm>
              <a:prstGeom prst="flowChartOnlineStorage">
                <a:avLst/>
              </a:prstGeom>
              <a:gradFill>
                <a:gsLst>
                  <a:gs pos="0">
                    <a:schemeClr val="accent1">
                      <a:tint val="44500"/>
                      <a:satMod val="160000"/>
                    </a:schemeClr>
                  </a:gs>
                  <a:gs pos="100000">
                    <a:schemeClr val="accent6">
                      <a:lumMod val="20000"/>
                      <a:lumOff val="80000"/>
                    </a:schemeClr>
                  </a:gs>
                  <a:gs pos="0">
                    <a:schemeClr val="bg1"/>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Stored Data 9"/>
              <p:cNvSpPr/>
              <p:nvPr/>
            </p:nvSpPr>
            <p:spPr>
              <a:xfrm rot="5400000">
                <a:off x="2742854" y="680285"/>
                <a:ext cx="1747430" cy="1594338"/>
              </a:xfrm>
              <a:prstGeom prst="flowChartOnlineStorage">
                <a:avLst/>
              </a:prstGeom>
              <a:gradFill>
                <a:gsLst>
                  <a:gs pos="0">
                    <a:schemeClr val="accent1">
                      <a:tint val="44500"/>
                      <a:satMod val="160000"/>
                    </a:schemeClr>
                  </a:gs>
                  <a:gs pos="100000">
                    <a:schemeClr val="accent6">
                      <a:lumMod val="20000"/>
                      <a:lumOff val="80000"/>
                    </a:schemeClr>
                  </a:gs>
                  <a:gs pos="0">
                    <a:schemeClr val="bg1"/>
                  </a:gs>
                </a:gsLst>
                <a:lin ang="5400000" scaled="0"/>
              </a:gra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Stored Data 10"/>
              <p:cNvSpPr/>
              <p:nvPr/>
            </p:nvSpPr>
            <p:spPr>
              <a:xfrm rot="5400000">
                <a:off x="4384085" y="708900"/>
                <a:ext cx="1747430" cy="1535723"/>
              </a:xfrm>
              <a:prstGeom prst="flowChartOnlineStorage">
                <a:avLst/>
              </a:prstGeom>
              <a:gradFill flip="none" rotWithShape="1">
                <a:gsLst>
                  <a:gs pos="83000">
                    <a:schemeClr val="accent6">
                      <a:lumMod val="20000"/>
                      <a:lumOff val="80000"/>
                    </a:schemeClr>
                  </a:gs>
                  <a:gs pos="0">
                    <a:schemeClr val="bg1"/>
                  </a:gs>
                </a:gsLst>
                <a:lin ang="15600000" scaled="0"/>
                <a:tileRect/>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Stored Data 11"/>
              <p:cNvSpPr/>
              <p:nvPr/>
            </p:nvSpPr>
            <p:spPr>
              <a:xfrm rot="5400000">
                <a:off x="4331331" y="645115"/>
                <a:ext cx="1747430" cy="1524000"/>
              </a:xfrm>
              <a:prstGeom prst="flowChartOnlineStorage">
                <a:avLst/>
              </a:prstGeom>
              <a:gradFill>
                <a:gsLst>
                  <a:gs pos="0">
                    <a:schemeClr val="accent1">
                      <a:tint val="44500"/>
                      <a:satMod val="160000"/>
                    </a:schemeClr>
                  </a:gs>
                  <a:gs pos="100000">
                    <a:schemeClr val="accent6">
                      <a:lumMod val="20000"/>
                      <a:lumOff val="80000"/>
                    </a:schemeClr>
                  </a:gs>
                  <a:gs pos="0">
                    <a:schemeClr val="bg1"/>
                  </a:gs>
                </a:gsLst>
                <a:lin ang="5400000" scaled="0"/>
              </a:gra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Stored Data 12"/>
              <p:cNvSpPr/>
              <p:nvPr/>
            </p:nvSpPr>
            <p:spPr>
              <a:xfrm rot="5400000">
                <a:off x="2783885" y="650285"/>
                <a:ext cx="1747430" cy="1524000"/>
              </a:xfrm>
              <a:prstGeom prst="flowChartOnlineStorage">
                <a:avLst/>
              </a:prstGeom>
              <a:gradFill flip="none" rotWithShape="1">
                <a:gsLst>
                  <a:gs pos="83000">
                    <a:schemeClr val="accent6">
                      <a:lumMod val="20000"/>
                      <a:lumOff val="80000"/>
                    </a:schemeClr>
                  </a:gs>
                  <a:gs pos="0">
                    <a:schemeClr val="bg1"/>
                  </a:gs>
                </a:gsLst>
                <a:lin ang="15600000" scaled="0"/>
                <a:tileRect/>
              </a:gra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rot="5400000">
                <a:off x="3686958" y="1531099"/>
                <a:ext cx="1478594" cy="1588"/>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4" name="TextBox 3"/>
            <p:cNvSpPr txBox="1"/>
            <p:nvPr/>
          </p:nvSpPr>
          <p:spPr>
            <a:xfrm>
              <a:off x="2690734" y="609600"/>
              <a:ext cx="1136850" cy="769441"/>
            </a:xfrm>
            <a:prstGeom prst="rect">
              <a:avLst/>
            </a:prstGeom>
            <a:noFill/>
          </p:spPr>
          <p:txBody>
            <a:bodyPr wrap="none" rtlCol="0">
              <a:prstTxWarp prst="textInflateTop">
                <a:avLst>
                  <a:gd name="adj" fmla="val 50000"/>
                </a:avLst>
              </a:prstTxWarp>
              <a:spAutoFit/>
            </a:bodyPr>
            <a:lstStyle/>
            <a:p>
              <a:r>
                <a:rPr lang="bn-BD" sz="4400" dirty="0" smtClean="0">
                  <a:latin typeface="NikoshBAN" pitchFamily="2" charset="0"/>
                  <a:cs typeface="NikoshBAN" pitchFamily="2" charset="0"/>
                </a:rPr>
                <a:t>শিখন</a:t>
              </a:r>
              <a:endParaRPr lang="en-US" sz="4400" dirty="0">
                <a:latin typeface="NikoshBAN" pitchFamily="2" charset="0"/>
                <a:cs typeface="NikoshBAN" pitchFamily="2" charset="0"/>
              </a:endParaRPr>
            </a:p>
          </p:txBody>
        </p:sp>
        <p:sp>
          <p:nvSpPr>
            <p:cNvPr id="5" name="TextBox 4"/>
            <p:cNvSpPr txBox="1"/>
            <p:nvPr/>
          </p:nvSpPr>
          <p:spPr>
            <a:xfrm>
              <a:off x="4079737" y="861646"/>
              <a:ext cx="814647" cy="540841"/>
            </a:xfrm>
            <a:prstGeom prst="rect">
              <a:avLst/>
            </a:prstGeom>
            <a:noFill/>
          </p:spPr>
          <p:txBody>
            <a:bodyPr wrap="none" rtlCol="0">
              <a:prstTxWarp prst="textInflateTop">
                <a:avLst>
                  <a:gd name="adj" fmla="val 36200"/>
                </a:avLst>
              </a:prstTxWarp>
              <a:spAutoFit/>
            </a:bodyPr>
            <a:lstStyle/>
            <a:p>
              <a:r>
                <a:rPr lang="bn-BD" sz="4400" dirty="0" smtClean="0">
                  <a:latin typeface="NikoshBAN" pitchFamily="2" charset="0"/>
                  <a:cs typeface="NikoshBAN" pitchFamily="2" charset="0"/>
                </a:rPr>
                <a:t>ফল</a:t>
              </a:r>
              <a:endParaRPr lang="en-US" sz="4400" dirty="0">
                <a:latin typeface="NikoshBAN" pitchFamily="2" charset="0"/>
                <a:cs typeface="NikoshBAN" pitchFamily="2" charset="0"/>
              </a:endParaRPr>
            </a:p>
          </p:txBody>
        </p:sp>
      </p:grpSp>
      <p:sp>
        <p:nvSpPr>
          <p:cNvPr id="17" name="TextBox 16"/>
          <p:cNvSpPr txBox="1"/>
          <p:nvPr/>
        </p:nvSpPr>
        <p:spPr>
          <a:xfrm>
            <a:off x="1116829" y="2854213"/>
            <a:ext cx="7502464" cy="584775"/>
          </a:xfrm>
          <a:prstGeom prst="rect">
            <a:avLst/>
          </a:prstGeom>
          <a:noFill/>
        </p:spPr>
        <p:txBody>
          <a:bodyPr wrap="square" rtlCol="0">
            <a:spAutoFit/>
          </a:bodyPr>
          <a:lstStyle/>
          <a:p>
            <a:pPr algn="ctr"/>
            <a:r>
              <a:rPr lang="bn-BD" sz="3200" b="1" kern="1100" dirty="0" smtClean="0">
                <a:solidFill>
                  <a:srgbClr val="005200"/>
                </a:solidFill>
                <a:effectLst>
                  <a:outerShdw blurRad="38100" dist="38100" dir="2700000" algn="tl">
                    <a:srgbClr val="000000">
                      <a:alpha val="43137"/>
                    </a:srgbClr>
                  </a:outerShdw>
                </a:effectLst>
                <a:latin typeface="SolaimanLipi" pitchFamily="65" charset="0"/>
                <a:ea typeface="NikoshBAN" pitchFamily="2" charset="0"/>
                <a:cs typeface="SolaimanLipi" pitchFamily="65" charset="0"/>
                <a:sym typeface="Wingdings"/>
              </a:rPr>
              <a:t> </a:t>
            </a:r>
            <a:r>
              <a:rPr lang="bn-BD" sz="3200" dirty="0" smtClean="0">
                <a:latin typeface="NikoshBAN" pitchFamily="2" charset="0"/>
                <a:cs typeface="NikoshBAN" pitchFamily="2" charset="0"/>
              </a:rPr>
              <a:t>১</a:t>
            </a:r>
            <a:r>
              <a:rPr lang="bn-BD" sz="3200" dirty="0">
                <a:latin typeface="NikoshBAN" pitchFamily="2" charset="0"/>
                <a:cs typeface="NikoshBAN" pitchFamily="2" charset="0"/>
              </a:rPr>
              <a:t>। তাপ সঞ্চালনের শ্রেণি বিভাগ </a:t>
            </a:r>
            <a:r>
              <a:rPr lang="bn-BD" sz="3200" dirty="0" smtClean="0">
                <a:latin typeface="NikoshBAN" pitchFamily="2" charset="0"/>
                <a:cs typeface="NikoshBAN" pitchFamily="2" charset="0"/>
              </a:rPr>
              <a:t>করত</a:t>
            </a:r>
            <a:r>
              <a:rPr lang="bn-IN" sz="3200" dirty="0">
                <a:latin typeface="NikoshBAN" pitchFamily="2" charset="0"/>
                <a:cs typeface="NikoshBAN" pitchFamily="2" charset="0"/>
              </a:rPr>
              <a:t>ে</a:t>
            </a:r>
            <a:r>
              <a:rPr lang="bn-BD" sz="3200" dirty="0" smtClean="0">
                <a:latin typeface="NikoshBAN" pitchFamily="2" charset="0"/>
                <a:cs typeface="NikoshBAN" pitchFamily="2" charset="0"/>
              </a:rPr>
              <a:t> </a:t>
            </a:r>
            <a:r>
              <a:rPr lang="bn-BD" sz="3200" dirty="0">
                <a:latin typeface="NikoshBAN" pitchFamily="2" charset="0"/>
                <a:cs typeface="NikoshBAN" pitchFamily="2" charset="0"/>
              </a:rPr>
              <a:t>পারবে</a:t>
            </a:r>
            <a:r>
              <a:rPr lang="bn-BD" sz="3200" dirty="0" smtClean="0">
                <a:latin typeface="NikoshBAN" pitchFamily="2" charset="0"/>
                <a:cs typeface="NikoshBAN" pitchFamily="2" charset="0"/>
              </a:rPr>
              <a:t>।</a:t>
            </a:r>
            <a:endParaRPr lang="en-US" sz="3200" b="1" dirty="0">
              <a:latin typeface="NikoshBAN" pitchFamily="2" charset="0"/>
              <a:cs typeface="NikoshBAN" pitchFamily="2" charset="0"/>
            </a:endParaRPr>
          </a:p>
        </p:txBody>
      </p:sp>
      <p:sp>
        <p:nvSpPr>
          <p:cNvPr id="20" name="TextBox 19"/>
          <p:cNvSpPr txBox="1"/>
          <p:nvPr/>
        </p:nvSpPr>
        <p:spPr>
          <a:xfrm>
            <a:off x="1549199" y="4912618"/>
            <a:ext cx="6680402" cy="1077218"/>
          </a:xfrm>
          <a:prstGeom prst="rect">
            <a:avLst/>
          </a:prstGeom>
          <a:noFill/>
        </p:spPr>
        <p:txBody>
          <a:bodyPr wrap="square" rtlCol="0">
            <a:spAutoFit/>
          </a:bodyPr>
          <a:lstStyle/>
          <a:p>
            <a:pPr algn="ctr"/>
            <a:r>
              <a:rPr lang="bn-BD" sz="3200" b="1" kern="1100" dirty="0" smtClean="0">
                <a:solidFill>
                  <a:srgbClr val="005200"/>
                </a:solidFill>
                <a:effectLst>
                  <a:outerShdw blurRad="38100" dist="38100" dir="2700000" algn="tl">
                    <a:srgbClr val="000000">
                      <a:alpha val="43137"/>
                    </a:srgbClr>
                  </a:outerShdw>
                </a:effectLst>
                <a:latin typeface="NikoshBAN" pitchFamily="2" charset="0"/>
                <a:ea typeface="NikoshBAN" pitchFamily="2" charset="0"/>
                <a:cs typeface="NikoshBAN" pitchFamily="2" charset="0"/>
                <a:sym typeface="Wingdings"/>
              </a:rPr>
              <a:t>  </a:t>
            </a:r>
            <a:r>
              <a:rPr lang="bn-IN" sz="3200" dirty="0" smtClean="0">
                <a:latin typeface="NikoshBAN" pitchFamily="2" charset="0"/>
                <a:cs typeface="NikoshBAN" pitchFamily="2" charset="0"/>
              </a:rPr>
              <a:t>৩</a:t>
            </a:r>
            <a:r>
              <a:rPr lang="bn-BD" sz="3200" dirty="0" smtClean="0">
                <a:latin typeface="NikoshBAN" pitchFamily="2" charset="0"/>
                <a:cs typeface="NikoshBAN" pitchFamily="2" charset="0"/>
              </a:rPr>
              <a:t>। </a:t>
            </a:r>
            <a:r>
              <a:rPr lang="bn-BD" sz="3200" dirty="0">
                <a:latin typeface="NikoshBAN" pitchFamily="2" charset="0"/>
                <a:cs typeface="NikoshBAN" pitchFamily="2" charset="0"/>
              </a:rPr>
              <a:t>বিভিন্ন </a:t>
            </a:r>
            <a:r>
              <a:rPr lang="bn-BD" sz="3200" dirty="0" smtClean="0">
                <a:latin typeface="NikoshBAN" pitchFamily="2" charset="0"/>
                <a:cs typeface="NikoshBAN" pitchFamily="2" charset="0"/>
              </a:rPr>
              <a:t>পদ্ধ</a:t>
            </a:r>
            <a:r>
              <a:rPr lang="bn-IN" sz="3200" dirty="0" smtClean="0">
                <a:latin typeface="NikoshBAN" pitchFamily="2" charset="0"/>
                <a:cs typeface="NikoshBAN" pitchFamily="2" charset="0"/>
              </a:rPr>
              <a:t>তি</a:t>
            </a:r>
            <a:r>
              <a:rPr lang="bn-BD" sz="3200" dirty="0" smtClean="0">
                <a:latin typeface="NikoshBAN" pitchFamily="2" charset="0"/>
                <a:cs typeface="NikoshBAN" pitchFamily="2" charset="0"/>
              </a:rPr>
              <a:t>তে </a:t>
            </a:r>
            <a:r>
              <a:rPr lang="bn-BD" sz="3200" dirty="0">
                <a:latin typeface="NikoshBAN" pitchFamily="2" charset="0"/>
                <a:cs typeface="NikoshBAN" pitchFamily="2" charset="0"/>
              </a:rPr>
              <a:t>কিভাবে তাপ সঞ্চালিত </a:t>
            </a:r>
            <a:r>
              <a:rPr lang="bn-BD" sz="3200" dirty="0" smtClean="0">
                <a:latin typeface="NikoshBAN" pitchFamily="2" charset="0"/>
                <a:cs typeface="NikoshBAN" pitchFamily="2" charset="0"/>
              </a:rPr>
              <a:t>হয়</a:t>
            </a:r>
            <a:r>
              <a:rPr lang="bn-IN" sz="3200" dirty="0" smtClean="0">
                <a:latin typeface="NikoshBAN" pitchFamily="2" charset="0"/>
                <a:cs typeface="NikoshBAN" pitchFamily="2" charset="0"/>
              </a:rPr>
              <a:t>-</a:t>
            </a:r>
          </a:p>
          <a:p>
            <a:r>
              <a:rPr lang="bn-IN" sz="3200" b="1" dirty="0">
                <a:latin typeface="NikoshBAN" pitchFamily="2" charset="0"/>
                <a:cs typeface="NikoshBAN" pitchFamily="2" charset="0"/>
              </a:rPr>
              <a:t> </a:t>
            </a:r>
            <a:r>
              <a:rPr lang="bn-IN" sz="3200" b="1" dirty="0" smtClean="0">
                <a:latin typeface="NikoshBAN" pitchFamily="2" charset="0"/>
                <a:cs typeface="NikoshBAN" pitchFamily="2" charset="0"/>
              </a:rPr>
              <a:t>           </a:t>
            </a:r>
            <a:r>
              <a:rPr lang="bn-BD" sz="3200" dirty="0">
                <a:latin typeface="NikoshBAN" pitchFamily="2" charset="0"/>
                <a:cs typeface="NikoshBAN" pitchFamily="2" charset="0"/>
              </a:rPr>
              <a:t>তা </a:t>
            </a:r>
            <a:r>
              <a:rPr lang="bn-IN" sz="3200" dirty="0" smtClean="0">
                <a:latin typeface="NikoshBAN" pitchFamily="2" charset="0"/>
                <a:cs typeface="NikoshBAN" pitchFamily="2" charset="0"/>
              </a:rPr>
              <a:t>বিশ্লেষণ</a:t>
            </a:r>
            <a:r>
              <a:rPr lang="bn-BD" sz="3200" dirty="0" smtClean="0">
                <a:latin typeface="NikoshBAN" pitchFamily="2" charset="0"/>
                <a:cs typeface="NikoshBAN" pitchFamily="2" charset="0"/>
              </a:rPr>
              <a:t> </a:t>
            </a:r>
            <a:r>
              <a:rPr lang="bn-BD" sz="3200" dirty="0">
                <a:latin typeface="NikoshBAN" pitchFamily="2" charset="0"/>
                <a:cs typeface="NikoshBAN" pitchFamily="2" charset="0"/>
              </a:rPr>
              <a:t>করতে পারবে</a:t>
            </a:r>
            <a:r>
              <a:rPr lang="bn-BD" sz="3200" dirty="0" smtClean="0">
                <a:latin typeface="NikoshBAN" pitchFamily="2" charset="0"/>
                <a:cs typeface="NikoshBAN" pitchFamily="2" charset="0"/>
              </a:rPr>
              <a:t>।</a:t>
            </a:r>
            <a:endParaRPr lang="en-US" sz="3200" b="1" dirty="0">
              <a:latin typeface="NikoshBAN" pitchFamily="2" charset="0"/>
              <a:cs typeface="NikoshBAN" pitchFamily="2" charset="0"/>
            </a:endParaRPr>
          </a:p>
        </p:txBody>
      </p:sp>
      <p:sp>
        <p:nvSpPr>
          <p:cNvPr id="21" name="TextBox 20"/>
          <p:cNvSpPr txBox="1"/>
          <p:nvPr/>
        </p:nvSpPr>
        <p:spPr>
          <a:xfrm>
            <a:off x="2307345" y="2169786"/>
            <a:ext cx="3785545" cy="646331"/>
          </a:xfrm>
          <a:prstGeom prst="rect">
            <a:avLst/>
          </a:prstGeom>
          <a:noFill/>
        </p:spPr>
        <p:txBody>
          <a:bodyPr wrap="square" rtlCol="0">
            <a:spAutoFit/>
          </a:bodyPr>
          <a:lstStyle/>
          <a:p>
            <a:r>
              <a:rPr lang="bn-BD" sz="36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এই পাঠ শেষে শিক্ষার্থীরা- </a:t>
            </a:r>
            <a:endParaRPr lang="en-US" sz="3600" b="1"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endParaRPr>
          </a:p>
        </p:txBody>
      </p:sp>
      <p:sp>
        <p:nvSpPr>
          <p:cNvPr id="24" name="TextBox 23"/>
          <p:cNvSpPr txBox="1"/>
          <p:nvPr/>
        </p:nvSpPr>
        <p:spPr>
          <a:xfrm>
            <a:off x="1676400" y="3835400"/>
            <a:ext cx="6299342" cy="1077218"/>
          </a:xfrm>
          <a:prstGeom prst="rect">
            <a:avLst/>
          </a:prstGeom>
          <a:noFill/>
        </p:spPr>
        <p:txBody>
          <a:bodyPr wrap="square" rtlCol="0">
            <a:spAutoFit/>
          </a:bodyPr>
          <a:lstStyle/>
          <a:p>
            <a:pPr algn="ctr"/>
            <a:r>
              <a:rPr lang="bn-BD" sz="3200" b="1" kern="1100" dirty="0">
                <a:solidFill>
                  <a:srgbClr val="005200"/>
                </a:solidFill>
                <a:effectLst>
                  <a:outerShdw blurRad="38100" dist="38100" dir="2700000" algn="tl">
                    <a:srgbClr val="000000">
                      <a:alpha val="43137"/>
                    </a:srgbClr>
                  </a:outerShdw>
                </a:effectLst>
                <a:latin typeface="SolaimanLipi" pitchFamily="65" charset="0"/>
                <a:ea typeface="NikoshBAN" pitchFamily="2" charset="0"/>
                <a:cs typeface="SolaimanLipi" pitchFamily="65" charset="0"/>
                <a:sym typeface="Wingdings"/>
              </a:rPr>
              <a:t> </a:t>
            </a:r>
            <a:r>
              <a:rPr lang="bn-IN" sz="3200" dirty="0" smtClean="0">
                <a:latin typeface="NikoshBAN" pitchFamily="2" charset="0"/>
                <a:cs typeface="NikoshBAN" pitchFamily="2" charset="0"/>
              </a:rPr>
              <a:t>২</a:t>
            </a:r>
            <a:r>
              <a:rPr lang="bn-BD" sz="3200" dirty="0" smtClean="0">
                <a:latin typeface="NikoshBAN" pitchFamily="2" charset="0"/>
                <a:cs typeface="NikoshBAN" pitchFamily="2" charset="0"/>
              </a:rPr>
              <a:t>। </a:t>
            </a:r>
            <a:r>
              <a:rPr lang="bn-BD" sz="3200" dirty="0">
                <a:latin typeface="NikoshBAN" pitchFamily="2" charset="0"/>
                <a:cs typeface="NikoshBAN" pitchFamily="2" charset="0"/>
              </a:rPr>
              <a:t>তাপ সঞ্চালনের </a:t>
            </a:r>
            <a:r>
              <a:rPr lang="bn-IN" sz="3200" dirty="0" smtClean="0">
                <a:latin typeface="NikoshBAN" pitchFamily="2" charset="0"/>
                <a:cs typeface="NikoshBAN" pitchFamily="2" charset="0"/>
              </a:rPr>
              <a:t>বিভিন্ন পদ্ধতির মধ্যে পার্থক্য</a:t>
            </a:r>
          </a:p>
          <a:p>
            <a:r>
              <a:rPr lang="bn-IN" sz="3200" b="1" dirty="0" smtClean="0">
                <a:latin typeface="NikoshBAN" pitchFamily="2" charset="0"/>
                <a:cs typeface="NikoshBAN" pitchFamily="2" charset="0"/>
              </a:rPr>
              <a:t>         </a:t>
            </a:r>
            <a:r>
              <a:rPr lang="bn-BD" sz="3200" dirty="0" smtClean="0">
                <a:latin typeface="NikoshBAN" pitchFamily="2" charset="0"/>
                <a:cs typeface="NikoshBAN" pitchFamily="2" charset="0"/>
              </a:rPr>
              <a:t>করত</a:t>
            </a:r>
            <a:r>
              <a:rPr lang="bn-IN" sz="3200" dirty="0">
                <a:latin typeface="NikoshBAN" pitchFamily="2" charset="0"/>
                <a:cs typeface="NikoshBAN" pitchFamily="2" charset="0"/>
              </a:rPr>
              <a:t>ে</a:t>
            </a:r>
            <a:r>
              <a:rPr lang="bn-BD" sz="3200" dirty="0">
                <a:latin typeface="NikoshBAN" pitchFamily="2" charset="0"/>
                <a:cs typeface="NikoshBAN" pitchFamily="2" charset="0"/>
              </a:rPr>
              <a:t> পারবে</a:t>
            </a:r>
            <a:r>
              <a:rPr lang="bn-BD" sz="3200" dirty="0" smtClean="0">
                <a:latin typeface="NikoshBAN" pitchFamily="2" charset="0"/>
                <a:cs typeface="NikoshBAN" pitchFamily="2" charset="0"/>
              </a:rPr>
              <a:t>।</a:t>
            </a:r>
            <a:endParaRPr lang="en-US" sz="3200" b="1" dirty="0">
              <a:latin typeface="NikoshBAN" pitchFamily="2" charset="0"/>
              <a:cs typeface="NikoshBAN" pitchFamily="2" charset="0"/>
            </a:endParaRPr>
          </a:p>
        </p:txBody>
      </p:sp>
    </p:spTree>
    <p:extLst>
      <p:ext uri="{BB962C8B-B14F-4D97-AF65-F5344CB8AC3E}">
        <p14:creationId xmlns="" xmlns:p14="http://schemas.microsoft.com/office/powerpoint/2010/main" val="1674022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05"/>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 calcmode="lin" valueType="num">
                                      <p:cBhvr>
                                        <p:cTn id="9" dur="1000" fill="hold"/>
                                        <p:tgtEl>
                                          <p:spTgt spid="2"/>
                                        </p:tgtEl>
                                        <p:attrNameLst>
                                          <p:attrName>ppt_x</p:attrName>
                                        </p:attrNameLst>
                                      </p:cBhvr>
                                      <p:tavLst>
                                        <p:tav tm="0">
                                          <p:val>
                                            <p:strVal val="#ppt_x-.2"/>
                                          </p:val>
                                        </p:tav>
                                        <p:tav tm="100000">
                                          <p:val>
                                            <p:strVal val="#ppt_x"/>
                                          </p:val>
                                        </p:tav>
                                      </p:tavLst>
                                    </p:anim>
                                    <p:anim calcmode="lin" valueType="num">
                                      <p:cBhvr>
                                        <p:cTn id="10" dur="1000" fill="hold"/>
                                        <p:tgtEl>
                                          <p:spTgt spid="2"/>
                                        </p:tgtEl>
                                        <p:attrNameLst>
                                          <p:attrName>ppt_y</p:attrName>
                                        </p:attrNameLst>
                                      </p:cBhvr>
                                      <p:tavLst>
                                        <p:tav tm="0">
                                          <p:val>
                                            <p:strVal val="#ppt_y"/>
                                          </p:val>
                                        </p:tav>
                                        <p:tav tm="100000">
                                          <p:val>
                                            <p:strVal val="#ppt_y"/>
                                          </p:val>
                                        </p:tav>
                                      </p:tavLst>
                                    </p:anim>
                                    <p:animEffect transition="in" filter="fade">
                                      <p:cBhvr>
                                        <p:cTn id="11" dur="1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1000"/>
                                        <p:tgtEl>
                                          <p:spTgt spid="21"/>
                                        </p:tgtEl>
                                      </p:cBhvr>
                                    </p:animEffect>
                                    <p:anim calcmode="lin" valueType="num">
                                      <p:cBhvr>
                                        <p:cTn id="17" dur="1000" fill="hold"/>
                                        <p:tgtEl>
                                          <p:spTgt spid="21"/>
                                        </p:tgtEl>
                                        <p:attrNameLst>
                                          <p:attrName>ppt_x</p:attrName>
                                        </p:attrNameLst>
                                      </p:cBhvr>
                                      <p:tavLst>
                                        <p:tav tm="0">
                                          <p:val>
                                            <p:strVal val="#ppt_x"/>
                                          </p:val>
                                        </p:tav>
                                        <p:tav tm="100000">
                                          <p:val>
                                            <p:strVal val="#ppt_x"/>
                                          </p:val>
                                        </p:tav>
                                      </p:tavLst>
                                    </p:anim>
                                    <p:anim calcmode="lin" valueType="num">
                                      <p:cBhvr>
                                        <p:cTn id="1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arn(inVertical)">
                                      <p:cBhvr>
                                        <p:cTn id="23" dur="125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left)">
                                      <p:cBhvr>
                                        <p:cTn id="28" dur="20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left)">
                                      <p:cBhvr>
                                        <p:cTn id="33"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21"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4876800"/>
            <a:ext cx="3581400" cy="954107"/>
          </a:xfrm>
          <a:prstGeom prst="rect">
            <a:avLst/>
          </a:prstGeom>
          <a:noFill/>
        </p:spPr>
        <p:txBody>
          <a:bodyPr wrap="square">
            <a:spAutoFit/>
          </a:bodyPr>
          <a:lstStyle/>
          <a:p>
            <a:r>
              <a:rPr lang="bn-IN" sz="2800" dirty="0" smtClean="0">
                <a:latin typeface="NikoshBAN" pitchFamily="2" charset="0"/>
                <a:cs typeface="NikoshBAN" pitchFamily="2" charset="0"/>
              </a:rPr>
              <a:t>আমরা কিভাবে এক স্থান থেকে অন্য স্থানে যেতে পারি? </a:t>
            </a:r>
            <a:endParaRPr lang="en-US" sz="2800" dirty="0"/>
          </a:p>
        </p:txBody>
      </p:sp>
      <p:pic>
        <p:nvPicPr>
          <p:cNvPr id="5" name="Content Placeholder 6" descr="walking-man.gif"/>
          <p:cNvPicPr>
            <a:picLocks noChangeAspect="1"/>
          </p:cNvPicPr>
          <p:nvPr/>
        </p:nvPicPr>
        <p:blipFill>
          <a:blip r:embed="rId3" cstate="print"/>
          <a:stretch>
            <a:fillRect/>
          </a:stretch>
        </p:blipFill>
        <p:spPr>
          <a:xfrm>
            <a:off x="914400" y="914400"/>
            <a:ext cx="2754443" cy="3733800"/>
          </a:xfrm>
          <a:prstGeom prst="rect">
            <a:avLst/>
          </a:prstGeom>
        </p:spPr>
      </p:pic>
      <p:pic>
        <p:nvPicPr>
          <p:cNvPr id="3074" name="Picture 2" descr="E:\Images\Gif\sun gif1.gif"/>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029200" y="1524000"/>
            <a:ext cx="2819400" cy="2114550"/>
          </a:xfrm>
          <a:prstGeom prst="rect">
            <a:avLst/>
          </a:prstGeom>
          <a:noFill/>
          <a:extLst>
            <a:ext uri="{909E8E84-426E-40DD-AFC4-6F175D3DCCD1}">
              <a14:hiddenFill xmlns="" xmlns:a14="http://schemas.microsoft.com/office/drawing/2010/main">
                <a:solidFill>
                  <a:srgbClr val="FFFFFF"/>
                </a:solidFill>
              </a14:hiddenFill>
            </a:ext>
          </a:extLst>
        </p:spPr>
      </p:pic>
      <p:sp>
        <p:nvSpPr>
          <p:cNvPr id="7" name="Rectangle 6"/>
          <p:cNvSpPr/>
          <p:nvPr/>
        </p:nvSpPr>
        <p:spPr>
          <a:xfrm>
            <a:off x="5029200" y="4919533"/>
            <a:ext cx="3124200" cy="523220"/>
          </a:xfrm>
          <a:prstGeom prst="rect">
            <a:avLst/>
          </a:prstGeom>
          <a:noFill/>
        </p:spPr>
        <p:txBody>
          <a:bodyPr wrap="square">
            <a:spAutoFit/>
          </a:bodyPr>
          <a:lstStyle/>
          <a:p>
            <a:r>
              <a:rPr lang="bn-IN" sz="2800" dirty="0" smtClean="0">
                <a:latin typeface="NikoshBAN" pitchFamily="2" charset="0"/>
                <a:cs typeface="NikoshBAN" pitchFamily="2" charset="0"/>
              </a:rPr>
              <a:t>সুর্য থেকে আমরা কি পাই? </a:t>
            </a:r>
            <a:endParaRPr lang="en-US" sz="2800" dirty="0"/>
          </a:p>
        </p:txBody>
      </p:sp>
    </p:spTree>
    <p:extLst>
      <p:ext uri="{BB962C8B-B14F-4D97-AF65-F5344CB8AC3E}">
        <p14:creationId xmlns="" xmlns:p14="http://schemas.microsoft.com/office/powerpoint/2010/main" val="46242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074"/>
                                        </p:tgtEl>
                                        <p:attrNameLst>
                                          <p:attrName>style.visibility</p:attrName>
                                        </p:attrNameLst>
                                      </p:cBhvr>
                                      <p:to>
                                        <p:strVal val="visible"/>
                                      </p:to>
                                    </p:set>
                                    <p:animEffect transition="in" filter="wipe(down)">
                                      <p:cBhvr>
                                        <p:cTn id="19" dur="500"/>
                                        <p:tgtEl>
                                          <p:spTgt spid="307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181225" y="1143000"/>
            <a:ext cx="4953000" cy="1446213"/>
          </a:xfrm>
          <a:prstGeom prst="rect">
            <a:avLst/>
          </a:prstGeom>
          <a:noFill/>
          <a:ln>
            <a:noFill/>
          </a:ln>
          <a:scene3d>
            <a:camera prst="orthographicFront"/>
            <a:lightRig rig="threePt" dir="t"/>
          </a:scene3d>
          <a:sp3d>
            <a:bevelT prst="angle"/>
          </a:sp3d>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sp3d extrusionH="57150">
              <a:bevelT w="38100" h="38100" prst="angle"/>
            </a:sp3d>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bn-BD" sz="8800" dirty="0">
                <a:gradFill flip="none" rotWithShape="1">
                  <a:gsLst>
                    <a:gs pos="0">
                      <a:srgbClr val="FFF200"/>
                    </a:gs>
                    <a:gs pos="45000">
                      <a:srgbClr val="FF7A00"/>
                    </a:gs>
                    <a:gs pos="70000">
                      <a:srgbClr val="FF0300"/>
                    </a:gs>
                    <a:gs pos="100000">
                      <a:srgbClr val="4D0808"/>
                    </a:gs>
                  </a:gsLst>
                  <a:path path="rect">
                    <a:fillToRect l="100000" b="100000"/>
                  </a:path>
                  <a:tileRect t="-100000" r="-100000"/>
                </a:gradFill>
                <a:latin typeface="NikoshBAN" pitchFamily="2" charset="0"/>
                <a:cs typeface="NikoshBAN" pitchFamily="2" charset="0"/>
              </a:rPr>
              <a:t>তাপ সঞ্চালন</a:t>
            </a:r>
            <a:endParaRPr lang="th-TH" sz="8800" dirty="0">
              <a:gradFill flip="none" rotWithShape="1">
                <a:gsLst>
                  <a:gs pos="0">
                    <a:srgbClr val="FFF200"/>
                  </a:gs>
                  <a:gs pos="45000">
                    <a:srgbClr val="FF7A00"/>
                  </a:gs>
                  <a:gs pos="70000">
                    <a:srgbClr val="FF0300"/>
                  </a:gs>
                  <a:gs pos="100000">
                    <a:srgbClr val="4D0808"/>
                  </a:gs>
                </a:gsLst>
                <a:path path="rect">
                  <a:fillToRect l="100000" b="100000"/>
                </a:path>
                <a:tileRect t="-100000" r="-100000"/>
              </a:gradFill>
            </a:endParaRPr>
          </a:p>
        </p:txBody>
      </p:sp>
      <p:grpSp>
        <p:nvGrpSpPr>
          <p:cNvPr id="9" name="Group 8"/>
          <p:cNvGrpSpPr/>
          <p:nvPr/>
        </p:nvGrpSpPr>
        <p:grpSpPr>
          <a:xfrm>
            <a:off x="2133600" y="2362200"/>
            <a:ext cx="4810125" cy="1409700"/>
            <a:chOff x="2133600" y="2362200"/>
            <a:chExt cx="4810125" cy="1409700"/>
          </a:xfrm>
        </p:grpSpPr>
        <p:sp>
          <p:nvSpPr>
            <p:cNvPr id="3" name="Down Arrow 2"/>
            <p:cNvSpPr/>
            <p:nvPr/>
          </p:nvSpPr>
          <p:spPr>
            <a:xfrm>
              <a:off x="4267200" y="2362200"/>
              <a:ext cx="390525" cy="685800"/>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4324349" y="3086100"/>
              <a:ext cx="390525" cy="685800"/>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2133600" y="3086100"/>
              <a:ext cx="390525" cy="685800"/>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6553200" y="3048000"/>
              <a:ext cx="390525" cy="685800"/>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2181225" y="3048000"/>
              <a:ext cx="4676775" cy="0"/>
            </a:xfrm>
            <a:prstGeom prst="line">
              <a:avLst/>
            </a:prstGeom>
            <a:ln w="762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1464683" y="4114800"/>
            <a:ext cx="1922321" cy="923330"/>
          </a:xfrm>
          <a:prstGeom prst="rect">
            <a:avLst/>
          </a:prstGeom>
          <a:noFill/>
        </p:spPr>
        <p:txBody>
          <a:bodyPr wrap="none">
            <a:spAutoFit/>
          </a:bodyPr>
          <a:lstStyle/>
          <a:p>
            <a:r>
              <a:rPr lang="bn-IN" sz="5400" dirty="0" smtClean="0">
                <a:latin typeface="NikoshBAN" pitchFamily="2" charset="0"/>
                <a:cs typeface="NikoshBAN" pitchFamily="2" charset="0"/>
              </a:rPr>
              <a:t>পরিবহন</a:t>
            </a:r>
            <a:endParaRPr lang="en-US" sz="5400" dirty="0"/>
          </a:p>
        </p:txBody>
      </p:sp>
      <p:sp>
        <p:nvSpPr>
          <p:cNvPr id="11" name="Rectangle 10"/>
          <p:cNvSpPr/>
          <p:nvPr/>
        </p:nvSpPr>
        <p:spPr>
          <a:xfrm>
            <a:off x="3642365" y="4183559"/>
            <a:ext cx="1970411" cy="923330"/>
          </a:xfrm>
          <a:prstGeom prst="rect">
            <a:avLst/>
          </a:prstGeom>
          <a:noFill/>
        </p:spPr>
        <p:txBody>
          <a:bodyPr wrap="none">
            <a:spAutoFit/>
          </a:bodyPr>
          <a:lstStyle/>
          <a:p>
            <a:r>
              <a:rPr lang="bn-IN" sz="5400" dirty="0" smtClean="0">
                <a:latin typeface="NikoshBAN" pitchFamily="2" charset="0"/>
                <a:cs typeface="NikoshBAN" pitchFamily="2" charset="0"/>
              </a:rPr>
              <a:t>পরিচলন</a:t>
            </a:r>
            <a:endParaRPr lang="en-US" sz="5400" dirty="0"/>
          </a:p>
        </p:txBody>
      </p:sp>
      <p:sp>
        <p:nvSpPr>
          <p:cNvPr id="12" name="Rectangle 11"/>
          <p:cNvSpPr/>
          <p:nvPr/>
        </p:nvSpPr>
        <p:spPr>
          <a:xfrm>
            <a:off x="5886237" y="4192538"/>
            <a:ext cx="1943525" cy="923330"/>
          </a:xfrm>
          <a:prstGeom prst="rect">
            <a:avLst/>
          </a:prstGeom>
          <a:noFill/>
        </p:spPr>
        <p:txBody>
          <a:bodyPr wrap="square">
            <a:spAutoFit/>
          </a:bodyPr>
          <a:lstStyle/>
          <a:p>
            <a:r>
              <a:rPr lang="bn-IN" sz="5400" dirty="0" smtClean="0">
                <a:latin typeface="NikoshBAN" pitchFamily="2" charset="0"/>
                <a:cs typeface="NikoshBAN" pitchFamily="2" charset="0"/>
              </a:rPr>
              <a:t>বিকিরন</a:t>
            </a:r>
            <a:endParaRPr lang="en-US" sz="5400" dirty="0"/>
          </a:p>
        </p:txBody>
      </p:sp>
    </p:spTree>
    <p:extLst>
      <p:ext uri="{BB962C8B-B14F-4D97-AF65-F5344CB8AC3E}">
        <p14:creationId xmlns="" xmlns:p14="http://schemas.microsoft.com/office/powerpoint/2010/main" val="14305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250" fill="hold"/>
                                        <p:tgtEl>
                                          <p:spTgt spid="2"/>
                                        </p:tgtEl>
                                        <p:attrNameLst>
                                          <p:attrName>ppt_w</p:attrName>
                                        </p:attrNameLst>
                                      </p:cBhvr>
                                      <p:tavLst>
                                        <p:tav tm="0">
                                          <p:val>
                                            <p:fltVal val="0"/>
                                          </p:val>
                                        </p:tav>
                                        <p:tav tm="100000">
                                          <p:val>
                                            <p:strVal val="#ppt_w"/>
                                          </p:val>
                                        </p:tav>
                                      </p:tavLst>
                                    </p:anim>
                                    <p:anim calcmode="lin" valueType="num">
                                      <p:cBhvr>
                                        <p:cTn id="8" dur="2250" fill="hold"/>
                                        <p:tgtEl>
                                          <p:spTgt spid="2"/>
                                        </p:tgtEl>
                                        <p:attrNameLst>
                                          <p:attrName>ppt_h</p:attrName>
                                        </p:attrNameLst>
                                      </p:cBhvr>
                                      <p:tavLst>
                                        <p:tav tm="0">
                                          <p:val>
                                            <p:fltVal val="0"/>
                                          </p:val>
                                        </p:tav>
                                        <p:tav tm="100000">
                                          <p:val>
                                            <p:strVal val="#ppt_h"/>
                                          </p:val>
                                        </p:tav>
                                      </p:tavLst>
                                    </p:anim>
                                    <p:animEffect transition="in" filter="fade">
                                      <p:cBhvr>
                                        <p:cTn id="9" dur="225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2000" fill="hold"/>
                                        <p:tgtEl>
                                          <p:spTgt spid="10"/>
                                        </p:tgtEl>
                                        <p:attrNameLst>
                                          <p:attrName>ppt_w</p:attrName>
                                        </p:attrNameLst>
                                      </p:cBhvr>
                                      <p:tavLst>
                                        <p:tav tm="0">
                                          <p:val>
                                            <p:fltVal val="0"/>
                                          </p:val>
                                        </p:tav>
                                        <p:tav tm="100000">
                                          <p:val>
                                            <p:strVal val="#ppt_w"/>
                                          </p:val>
                                        </p:tav>
                                      </p:tavLst>
                                    </p:anim>
                                    <p:anim calcmode="lin" valueType="num">
                                      <p:cBhvr>
                                        <p:cTn id="15" dur="2000" fill="hold"/>
                                        <p:tgtEl>
                                          <p:spTgt spid="10"/>
                                        </p:tgtEl>
                                        <p:attrNameLst>
                                          <p:attrName>ppt_h</p:attrName>
                                        </p:attrNameLst>
                                      </p:cBhvr>
                                      <p:tavLst>
                                        <p:tav tm="0">
                                          <p:val>
                                            <p:fltVal val="0"/>
                                          </p:val>
                                        </p:tav>
                                        <p:tav tm="100000">
                                          <p:val>
                                            <p:strVal val="#ppt_h"/>
                                          </p:val>
                                        </p:tav>
                                      </p:tavLst>
                                    </p:anim>
                                    <p:animEffect transition="in" filter="fade">
                                      <p:cBhvr>
                                        <p:cTn id="16" dur="20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37"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outVertical)">
                                      <p:cBhvr>
                                        <p:cTn id="21" dur="125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5" name="Picture 9"/>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531144" y="1284580"/>
            <a:ext cx="3562350" cy="2105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631620" y="-152400"/>
            <a:ext cx="1728358" cy="830997"/>
          </a:xfrm>
          <a:prstGeom prst="rect">
            <a:avLst/>
          </a:prstGeom>
          <a:noFill/>
        </p:spPr>
        <p:txBody>
          <a:bodyPr wrap="none">
            <a:spAutoFit/>
          </a:bodyPr>
          <a:lstStyle/>
          <a:p>
            <a:r>
              <a:rPr lang="bn-IN" sz="4800" dirty="0" smtClean="0">
                <a:latin typeface="NikoshBAN" pitchFamily="2" charset="0"/>
                <a:cs typeface="NikoshBAN" pitchFamily="2" charset="0"/>
              </a:rPr>
              <a:t>পরিবহন</a:t>
            </a:r>
            <a:endParaRPr lang="en-US" sz="4800" dirty="0"/>
          </a:p>
        </p:txBody>
      </p:sp>
      <p:pic>
        <p:nvPicPr>
          <p:cNvPr id="5" name="Picture 6" descr="E:\Images\Science\conduction.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867400" y="1410299"/>
            <a:ext cx="2362200" cy="967549"/>
          </a:xfrm>
          <a:prstGeom prst="rect">
            <a:avLst/>
          </a:prstGeom>
          <a:noFill/>
          <a:extLst>
            <a:ext uri="{909E8E84-426E-40DD-AFC4-6F175D3DCCD1}">
              <a14:hiddenFill xmlns="" xmlns:a14="http://schemas.microsoft.com/office/drawing/2010/main">
                <a:solidFill>
                  <a:srgbClr val="FFFFFF"/>
                </a:solidFill>
              </a14:hiddenFill>
            </a:ext>
          </a:extLst>
        </p:spPr>
      </p:pic>
      <p:pic>
        <p:nvPicPr>
          <p:cNvPr id="4101" name="Picture 5"/>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270435" y="3816360"/>
            <a:ext cx="3790950" cy="2085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2290763" y="2883372"/>
            <a:ext cx="757237" cy="523220"/>
          </a:xfrm>
          <a:prstGeom prst="rect">
            <a:avLst/>
          </a:prstGeom>
          <a:noFill/>
        </p:spPr>
        <p:txBody>
          <a:bodyPr wrap="square">
            <a:spAutoFit/>
          </a:bodyPr>
          <a:lstStyle/>
          <a:p>
            <a:r>
              <a:rPr lang="bn-IN" sz="2800" dirty="0" smtClean="0">
                <a:latin typeface="NikoshBAN" pitchFamily="2" charset="0"/>
                <a:cs typeface="NikoshBAN" pitchFamily="2" charset="0"/>
              </a:rPr>
              <a:t>তাপ</a:t>
            </a:r>
            <a:endParaRPr lang="en-US" sz="2800" dirty="0"/>
          </a:p>
        </p:txBody>
      </p:sp>
      <p:sp>
        <p:nvSpPr>
          <p:cNvPr id="20" name="Rectangle 19"/>
          <p:cNvSpPr/>
          <p:nvPr/>
        </p:nvSpPr>
        <p:spPr>
          <a:xfrm>
            <a:off x="2055018" y="3406592"/>
            <a:ext cx="757237" cy="523220"/>
          </a:xfrm>
          <a:prstGeom prst="rect">
            <a:avLst/>
          </a:prstGeom>
          <a:noFill/>
        </p:spPr>
        <p:txBody>
          <a:bodyPr wrap="square">
            <a:spAutoFit/>
          </a:bodyPr>
          <a:lstStyle/>
          <a:p>
            <a:r>
              <a:rPr lang="bn-IN" sz="2800" dirty="0" smtClean="0">
                <a:latin typeface="NikoshBAN" pitchFamily="2" charset="0"/>
                <a:cs typeface="NikoshBAN" pitchFamily="2" charset="0"/>
              </a:rPr>
              <a:t>ধাতু</a:t>
            </a:r>
            <a:endParaRPr lang="en-US" sz="2800" dirty="0"/>
          </a:p>
        </p:txBody>
      </p:sp>
      <p:sp>
        <p:nvSpPr>
          <p:cNvPr id="21" name="Rectangle 20"/>
          <p:cNvSpPr/>
          <p:nvPr/>
        </p:nvSpPr>
        <p:spPr>
          <a:xfrm>
            <a:off x="3048000" y="3358738"/>
            <a:ext cx="1050715" cy="523220"/>
          </a:xfrm>
          <a:prstGeom prst="rect">
            <a:avLst/>
          </a:prstGeom>
          <a:noFill/>
        </p:spPr>
        <p:txBody>
          <a:bodyPr wrap="square">
            <a:spAutoFit/>
          </a:bodyPr>
          <a:lstStyle/>
          <a:p>
            <a:r>
              <a:rPr lang="bn-IN" sz="2800" dirty="0" smtClean="0">
                <a:latin typeface="NikoshBAN" pitchFamily="2" charset="0"/>
                <a:cs typeface="NikoshBAN" pitchFamily="2" charset="0"/>
              </a:rPr>
              <a:t>পরমাণু</a:t>
            </a:r>
            <a:endParaRPr lang="en-US" sz="2800" dirty="0"/>
          </a:p>
        </p:txBody>
      </p:sp>
      <p:sp>
        <p:nvSpPr>
          <p:cNvPr id="22" name="Rectangle 21"/>
          <p:cNvSpPr/>
          <p:nvPr/>
        </p:nvSpPr>
        <p:spPr>
          <a:xfrm>
            <a:off x="1849872" y="5166380"/>
            <a:ext cx="757237" cy="523220"/>
          </a:xfrm>
          <a:prstGeom prst="rect">
            <a:avLst/>
          </a:prstGeom>
          <a:noFill/>
        </p:spPr>
        <p:txBody>
          <a:bodyPr wrap="square">
            <a:spAutoFit/>
          </a:bodyPr>
          <a:lstStyle/>
          <a:p>
            <a:r>
              <a:rPr lang="bn-IN" sz="2800" dirty="0" smtClean="0">
                <a:latin typeface="NikoshBAN" pitchFamily="2" charset="0"/>
                <a:cs typeface="NikoshBAN" pitchFamily="2" charset="0"/>
              </a:rPr>
              <a:t>তাপ</a:t>
            </a:r>
            <a:endParaRPr lang="en-US" sz="2800" dirty="0"/>
          </a:p>
        </p:txBody>
      </p:sp>
      <p:sp>
        <p:nvSpPr>
          <p:cNvPr id="23" name="Rectangle 22"/>
          <p:cNvSpPr/>
          <p:nvPr/>
        </p:nvSpPr>
        <p:spPr>
          <a:xfrm>
            <a:off x="3810001" y="5232737"/>
            <a:ext cx="1523999" cy="1015663"/>
          </a:xfrm>
          <a:prstGeom prst="rect">
            <a:avLst/>
          </a:prstGeom>
          <a:noFill/>
        </p:spPr>
        <p:txBody>
          <a:bodyPr wrap="square">
            <a:spAutoFit/>
          </a:bodyPr>
          <a:lstStyle/>
          <a:p>
            <a:r>
              <a:rPr lang="bn-IN" sz="2000" b="1" dirty="0" smtClean="0">
                <a:solidFill>
                  <a:srgbClr val="C00000"/>
                </a:solidFill>
                <a:latin typeface="NikoshBAN" pitchFamily="2" charset="0"/>
                <a:cs typeface="NikoshBAN" pitchFamily="2" charset="0"/>
              </a:rPr>
              <a:t>কণাগুলো উত্তপ্ত হয়ে নিজের স্থানে কাঁপতে থাকে।</a:t>
            </a:r>
            <a:endParaRPr lang="en-US" sz="2000" b="1" dirty="0">
              <a:solidFill>
                <a:srgbClr val="C00000"/>
              </a:solidFill>
            </a:endParaRPr>
          </a:p>
        </p:txBody>
      </p:sp>
      <p:grpSp>
        <p:nvGrpSpPr>
          <p:cNvPr id="3" name="Group 2"/>
          <p:cNvGrpSpPr/>
          <p:nvPr/>
        </p:nvGrpSpPr>
        <p:grpSpPr>
          <a:xfrm>
            <a:off x="971551" y="931826"/>
            <a:ext cx="883877" cy="772288"/>
            <a:chOff x="434470" y="1188565"/>
            <a:chExt cx="883877" cy="772288"/>
          </a:xfrm>
        </p:grpSpPr>
        <p:sp>
          <p:nvSpPr>
            <p:cNvPr id="2" name="Oval 1"/>
            <p:cNvSpPr/>
            <p:nvPr/>
          </p:nvSpPr>
          <p:spPr>
            <a:xfrm>
              <a:off x="434470" y="1188565"/>
              <a:ext cx="757238" cy="705509"/>
            </a:xfrm>
            <a:prstGeom prst="ellips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61110" y="1252967"/>
              <a:ext cx="757237" cy="707886"/>
            </a:xfrm>
            <a:prstGeom prst="rect">
              <a:avLst/>
            </a:prstGeom>
            <a:noFill/>
          </p:spPr>
          <p:txBody>
            <a:bodyPr wrap="square">
              <a:spAutoFit/>
            </a:bodyPr>
            <a:lstStyle/>
            <a:p>
              <a:r>
                <a:rPr lang="bn-IN" sz="2000" dirty="0" smtClean="0">
                  <a:latin typeface="NikoshBAN" pitchFamily="2" charset="0"/>
                  <a:cs typeface="NikoshBAN" pitchFamily="2" charset="0"/>
                </a:rPr>
                <a:t>ধাপ</a:t>
              </a:r>
            </a:p>
            <a:p>
              <a:r>
                <a:rPr lang="bn-IN" sz="2000" dirty="0" smtClean="0">
                  <a:latin typeface="NikoshBAN" pitchFamily="2" charset="0"/>
                  <a:cs typeface="NikoshBAN" pitchFamily="2" charset="0"/>
                </a:rPr>
                <a:t>  ১</a:t>
              </a:r>
              <a:endParaRPr lang="en-US" sz="2000" dirty="0"/>
            </a:p>
          </p:txBody>
        </p:sp>
      </p:grpSp>
      <p:grpSp>
        <p:nvGrpSpPr>
          <p:cNvPr id="27" name="Group 26"/>
          <p:cNvGrpSpPr/>
          <p:nvPr/>
        </p:nvGrpSpPr>
        <p:grpSpPr>
          <a:xfrm>
            <a:off x="1143795" y="3398015"/>
            <a:ext cx="883877" cy="772288"/>
            <a:chOff x="434470" y="1188565"/>
            <a:chExt cx="883877" cy="772288"/>
          </a:xfrm>
        </p:grpSpPr>
        <p:sp>
          <p:nvSpPr>
            <p:cNvPr id="28" name="Oval 27"/>
            <p:cNvSpPr/>
            <p:nvPr/>
          </p:nvSpPr>
          <p:spPr>
            <a:xfrm>
              <a:off x="434470" y="1188565"/>
              <a:ext cx="757238" cy="705509"/>
            </a:xfrm>
            <a:prstGeom prst="ellips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561110" y="1252967"/>
              <a:ext cx="757237" cy="707886"/>
            </a:xfrm>
            <a:prstGeom prst="rect">
              <a:avLst/>
            </a:prstGeom>
            <a:noFill/>
          </p:spPr>
          <p:txBody>
            <a:bodyPr wrap="square">
              <a:spAutoFit/>
            </a:bodyPr>
            <a:lstStyle/>
            <a:p>
              <a:r>
                <a:rPr lang="bn-IN" sz="2000" dirty="0" smtClean="0">
                  <a:latin typeface="NikoshBAN" pitchFamily="2" charset="0"/>
                  <a:cs typeface="NikoshBAN" pitchFamily="2" charset="0"/>
                </a:rPr>
                <a:t>ধাপ</a:t>
              </a:r>
            </a:p>
            <a:p>
              <a:r>
                <a:rPr lang="bn-IN" sz="2000" dirty="0" smtClean="0">
                  <a:latin typeface="NikoshBAN" pitchFamily="2" charset="0"/>
                  <a:cs typeface="NikoshBAN" pitchFamily="2" charset="0"/>
                </a:rPr>
                <a:t>  ২</a:t>
              </a:r>
              <a:endParaRPr lang="en-US" sz="2000" dirty="0"/>
            </a:p>
          </p:txBody>
        </p:sp>
      </p:grpSp>
      <p:sp>
        <p:nvSpPr>
          <p:cNvPr id="10" name="Rectangle 9"/>
          <p:cNvSpPr/>
          <p:nvPr/>
        </p:nvSpPr>
        <p:spPr>
          <a:xfrm>
            <a:off x="1909763" y="931826"/>
            <a:ext cx="757237" cy="523220"/>
          </a:xfrm>
          <a:prstGeom prst="rect">
            <a:avLst/>
          </a:prstGeom>
          <a:noFill/>
        </p:spPr>
        <p:txBody>
          <a:bodyPr wrap="square">
            <a:spAutoFit/>
          </a:bodyPr>
          <a:lstStyle/>
          <a:p>
            <a:r>
              <a:rPr lang="bn-IN" sz="2800" dirty="0" smtClean="0">
                <a:latin typeface="NikoshBAN" pitchFamily="2" charset="0"/>
                <a:cs typeface="NikoshBAN" pitchFamily="2" charset="0"/>
              </a:rPr>
              <a:t>ধাতু</a:t>
            </a:r>
            <a:endParaRPr lang="en-US" sz="2800" dirty="0"/>
          </a:p>
        </p:txBody>
      </p:sp>
      <p:sp>
        <p:nvSpPr>
          <p:cNvPr id="11" name="Rectangle 10"/>
          <p:cNvSpPr/>
          <p:nvPr/>
        </p:nvSpPr>
        <p:spPr>
          <a:xfrm>
            <a:off x="3464566" y="926955"/>
            <a:ext cx="1050715" cy="523220"/>
          </a:xfrm>
          <a:prstGeom prst="rect">
            <a:avLst/>
          </a:prstGeom>
          <a:noFill/>
        </p:spPr>
        <p:txBody>
          <a:bodyPr wrap="square">
            <a:spAutoFit/>
          </a:bodyPr>
          <a:lstStyle/>
          <a:p>
            <a:r>
              <a:rPr lang="bn-IN" sz="2800" dirty="0" smtClean="0">
                <a:latin typeface="NikoshBAN" pitchFamily="2" charset="0"/>
                <a:cs typeface="NikoshBAN" pitchFamily="2" charset="0"/>
              </a:rPr>
              <a:t>পরমাণু</a:t>
            </a:r>
            <a:endParaRPr lang="en-US" sz="2800" dirty="0"/>
          </a:p>
        </p:txBody>
      </p:sp>
    </p:spTree>
    <p:extLst>
      <p:ext uri="{BB962C8B-B14F-4D97-AF65-F5344CB8AC3E}">
        <p14:creationId xmlns="" xmlns:p14="http://schemas.microsoft.com/office/powerpoint/2010/main" val="4279032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105"/>
                                        </p:tgtEl>
                                        <p:attrNameLst>
                                          <p:attrName>style.visibility</p:attrName>
                                        </p:attrNameLst>
                                      </p:cBhvr>
                                      <p:to>
                                        <p:strVal val="visible"/>
                                      </p:to>
                                    </p:set>
                                    <p:animEffect transition="in" filter="barn(inVertical)">
                                      <p:cBhvr>
                                        <p:cTn id="19" dur="500"/>
                                        <p:tgtEl>
                                          <p:spTgt spid="410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down)">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anim calcmode="lin" valueType="num">
                                      <p:cBhvr>
                                        <p:cTn id="35" dur="500" fill="hold"/>
                                        <p:tgtEl>
                                          <p:spTgt spid="12"/>
                                        </p:tgtEl>
                                        <p:attrNameLst>
                                          <p:attrName>ppt_x</p:attrName>
                                        </p:attrNameLst>
                                      </p:cBhvr>
                                      <p:tavLst>
                                        <p:tav tm="0">
                                          <p:val>
                                            <p:strVal val="#ppt_x"/>
                                          </p:val>
                                        </p:tav>
                                        <p:tav tm="100000">
                                          <p:val>
                                            <p:strVal val="#ppt_x"/>
                                          </p:val>
                                        </p:tav>
                                      </p:tavLst>
                                    </p:anim>
                                    <p:anim calcmode="lin" valueType="num">
                                      <p:cBhvr>
                                        <p:cTn id="36"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circle(in)">
                                      <p:cBhvr>
                                        <p:cTn id="41" dur="2000"/>
                                        <p:tgtEl>
                                          <p:spTgt spid="27"/>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4101"/>
                                        </p:tgtEl>
                                        <p:attrNameLst>
                                          <p:attrName>style.visibility</p:attrName>
                                        </p:attrNameLst>
                                      </p:cBhvr>
                                      <p:to>
                                        <p:strVal val="visible"/>
                                      </p:to>
                                    </p:set>
                                    <p:animEffect transition="in" filter="wipe(down)">
                                      <p:cBhvr>
                                        <p:cTn id="46" dur="500"/>
                                        <p:tgtEl>
                                          <p:spTgt spid="4101"/>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barn(inVertical)">
                                      <p:cBhvr>
                                        <p:cTn id="51" dur="500"/>
                                        <p:tgtEl>
                                          <p:spTgt spid="20"/>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barn(inVertical)">
                                      <p:cBhvr>
                                        <p:cTn id="56" dur="500"/>
                                        <p:tgtEl>
                                          <p:spTgt spid="21"/>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barn(inVertical)">
                                      <p:cBhvr>
                                        <p:cTn id="61" dur="500"/>
                                        <p:tgtEl>
                                          <p:spTgt spid="22"/>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barn(inVertical)">
                                      <p:cBhvr>
                                        <p:cTn id="66" dur="500"/>
                                        <p:tgtEl>
                                          <p:spTgt spid="23"/>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5"/>
                                        </p:tgtEl>
                                        <p:attrNameLst>
                                          <p:attrName>style.visibility</p:attrName>
                                        </p:attrNameLst>
                                      </p:cBhvr>
                                      <p:to>
                                        <p:strVal val="visible"/>
                                      </p:to>
                                    </p:set>
                                    <p:animEffect transition="in" filter="wipe(left)">
                                      <p:cBhvr>
                                        <p:cTn id="7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20" grpId="0"/>
      <p:bldP spid="21" grpId="0"/>
      <p:bldP spid="22" grpId="0"/>
      <p:bldP spid="23" grpId="0"/>
      <p:bldP spid="10" grpId="0"/>
      <p:bldP spid="11"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1381</TotalTime>
  <Words>627</Words>
  <Application>Microsoft Office PowerPoint</Application>
  <PresentationFormat>On-screen Show (4:3)</PresentationFormat>
  <Paragraphs>108</Paragraphs>
  <Slides>19</Slides>
  <Notes>12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Flow</vt:lpstr>
      <vt:lpstr>Packager Shell Object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Iqbal high school</dc:creator>
  <cp:lastModifiedBy>Palash</cp:lastModifiedBy>
  <cp:revision>104</cp:revision>
  <dcterms:created xsi:type="dcterms:W3CDTF">2014-10-09T09:37:23Z</dcterms:created>
  <dcterms:modified xsi:type="dcterms:W3CDTF">2020-07-30T06:36:25Z</dcterms:modified>
</cp:coreProperties>
</file>