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94" r:id="rId2"/>
    <p:sldId id="293" r:id="rId3"/>
    <p:sldId id="295" r:id="rId4"/>
    <p:sldId id="288" r:id="rId5"/>
    <p:sldId id="292" r:id="rId6"/>
    <p:sldId id="264" r:id="rId7"/>
    <p:sldId id="284" r:id="rId8"/>
    <p:sldId id="281" r:id="rId9"/>
    <p:sldId id="262" r:id="rId10"/>
    <p:sldId id="269" r:id="rId11"/>
    <p:sldId id="265" r:id="rId12"/>
    <p:sldId id="266" r:id="rId13"/>
    <p:sldId id="271" r:id="rId14"/>
    <p:sldId id="267" r:id="rId15"/>
    <p:sldId id="283" r:id="rId16"/>
    <p:sldId id="286" r:id="rId17"/>
    <p:sldId id="285" r:id="rId18"/>
    <p:sldId id="280" r:id="rId19"/>
    <p:sldId id="290" r:id="rId20"/>
    <p:sldId id="291" r:id="rId21"/>
    <p:sldId id="289" r:id="rId22"/>
    <p:sldId id="29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94660"/>
  </p:normalViewPr>
  <p:slideViewPr>
    <p:cSldViewPr snapToGrid="0">
      <p:cViewPr varScale="1">
        <p:scale>
          <a:sx n="66" d="100"/>
          <a:sy n="66" d="100"/>
        </p:scale>
        <p:origin x="480"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9F12D-484F-4803-BFD4-07068CF22B60}"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403451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9F12D-484F-4803-BFD4-07068CF22B60}"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255512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9F12D-484F-4803-BFD4-07068CF22B60}"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170472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9F12D-484F-4803-BFD4-07068CF22B60}"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293535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9F12D-484F-4803-BFD4-07068CF22B60}"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111400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9F12D-484F-4803-BFD4-07068CF22B60}"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341326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9F12D-484F-4803-BFD4-07068CF22B60}"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69596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9F12D-484F-4803-BFD4-07068CF22B60}"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422214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9F12D-484F-4803-BFD4-07068CF22B60}" type="datetimeFigureOut">
              <a:rPr lang="en-US" smtClean="0"/>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416514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9F12D-484F-4803-BFD4-07068CF22B60}"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232965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9F12D-484F-4803-BFD4-07068CF22B60}"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98D67-C61D-4448-9F41-BEB26D2B9D55}" type="slidenum">
              <a:rPr lang="en-US" smtClean="0"/>
              <a:t>‹#›</a:t>
            </a:fld>
            <a:endParaRPr lang="en-US"/>
          </a:p>
        </p:txBody>
      </p:sp>
    </p:spTree>
    <p:extLst>
      <p:ext uri="{BB962C8B-B14F-4D97-AF65-F5344CB8AC3E}">
        <p14:creationId xmlns:p14="http://schemas.microsoft.com/office/powerpoint/2010/main" val="127605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9F12D-484F-4803-BFD4-07068CF22B60}" type="datetimeFigureOut">
              <a:rPr lang="en-US" smtClean="0"/>
              <a:t>7/4/2020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98D67-C61D-4448-9F41-BEB26D2B9D55}" type="slidenum">
              <a:rPr lang="en-US" smtClean="0"/>
              <a:t>‹#›</a:t>
            </a:fld>
            <a:endParaRPr lang="en-US"/>
          </a:p>
        </p:txBody>
      </p:sp>
    </p:spTree>
    <p:extLst>
      <p:ext uri="{BB962C8B-B14F-4D97-AF65-F5344CB8AC3E}">
        <p14:creationId xmlns:p14="http://schemas.microsoft.com/office/powerpoint/2010/main" val="24175201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zKUFZf1GSKjnjCG0bsh_MA?view_as=subscriber" TargetMode="External"/><Relationship Id="rId2" Type="http://schemas.openxmlformats.org/officeDocument/2006/relationships/hyperlink" Target="https://www.youtube.com/watch?v=TT__fizBri8"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32" t="2957" r="1984" b="2865"/>
          <a:stretch/>
        </p:blipFill>
        <p:spPr>
          <a:xfrm>
            <a:off x="4809744" y="1266194"/>
            <a:ext cx="6501384" cy="4247638"/>
          </a:xfrm>
          <a:prstGeom prst="rect">
            <a:avLst/>
          </a:prstGeom>
        </p:spPr>
      </p:pic>
      <p:sp>
        <p:nvSpPr>
          <p:cNvPr id="4" name="TextBox 3"/>
          <p:cNvSpPr txBox="1"/>
          <p:nvPr/>
        </p:nvSpPr>
        <p:spPr>
          <a:xfrm>
            <a:off x="3905283" y="5513832"/>
            <a:ext cx="3886200" cy="1569660"/>
          </a:xfrm>
          <a:prstGeom prst="rect">
            <a:avLst/>
          </a:prstGeom>
          <a:noFill/>
        </p:spPr>
        <p:txBody>
          <a:bodyPr wrap="square" rtlCol="0">
            <a:spAutoFit/>
          </a:bodyPr>
          <a:lstStyle/>
          <a:p>
            <a:r>
              <a:rPr lang="bn-IN" sz="9600" dirty="0" smtClean="0">
                <a:latin typeface="NikoshBAN" panose="02000000000000000000" pitchFamily="2" charset="0"/>
                <a:cs typeface="NikoshBAN" panose="02000000000000000000" pitchFamily="2" charset="0"/>
              </a:rPr>
              <a:t> </a:t>
            </a:r>
            <a:r>
              <a:rPr lang="bn-IN" sz="9600" dirty="0">
                <a:latin typeface="NikoshBAN" panose="02000000000000000000" pitchFamily="2" charset="0"/>
                <a:cs typeface="NikoshBAN" panose="02000000000000000000" pitchFamily="2" charset="0"/>
              </a:rPr>
              <a:t>স্বাগতম</a:t>
            </a:r>
            <a:endParaRPr lang="en-US" sz="9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24" y="192024"/>
            <a:ext cx="3038856" cy="3269268"/>
          </a:xfrm>
          <a:prstGeom prst="rect">
            <a:avLst/>
          </a:prstGeom>
        </p:spPr>
      </p:pic>
      <p:sp>
        <p:nvSpPr>
          <p:cNvPr id="7" name="TextBox 6"/>
          <p:cNvSpPr txBox="1"/>
          <p:nvPr/>
        </p:nvSpPr>
        <p:spPr>
          <a:xfrm>
            <a:off x="192024" y="3461292"/>
            <a:ext cx="4876800" cy="2031325"/>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রেক্সোনা বানু</a:t>
            </a:r>
          </a:p>
          <a:p>
            <a:r>
              <a:rPr lang="bn-IN" sz="3600" dirty="0">
                <a:latin typeface="NikoshBAN" panose="02000000000000000000" pitchFamily="2" charset="0"/>
                <a:cs typeface="NikoshBAN" panose="02000000000000000000" pitchFamily="2" charset="0"/>
              </a:rPr>
              <a:t>বাংলা সম্মান (এম এ)</a:t>
            </a:r>
          </a:p>
          <a:p>
            <a:r>
              <a:rPr lang="bn-IN" sz="3600" dirty="0">
                <a:latin typeface="NikoshBAN" panose="02000000000000000000" pitchFamily="2" charset="0"/>
                <a:cs typeface="NikoshBAN" panose="02000000000000000000" pitchFamily="2" charset="0"/>
              </a:rPr>
              <a:t>ঘুনী মাধ্যমিক বিদ্যালয়, যশোর</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9790043" y="119270"/>
            <a:ext cx="2206885" cy="1077218"/>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নবম-দশম শ্রেণি</a:t>
            </a:r>
          </a:p>
          <a:p>
            <a:r>
              <a:rPr lang="bn-IN" sz="3200" dirty="0" smtClean="0">
                <a:latin typeface="NikoshBAN" panose="02000000000000000000" pitchFamily="2" charset="0"/>
                <a:cs typeface="NikoshBAN" panose="02000000000000000000" pitchFamily="2" charset="0"/>
              </a:rPr>
              <a:t>বাংলা ১ম পত্র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7058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04800"/>
            <a:ext cx="9060872" cy="369332"/>
          </a:xfrm>
          <a:prstGeom prst="rect">
            <a:avLst/>
          </a:prstGeom>
          <a:noFill/>
        </p:spPr>
        <p:txBody>
          <a:bodyPr wrap="square" rtlCol="0">
            <a:spAutoFit/>
          </a:bodyPr>
          <a:lstStyle/>
          <a:p>
            <a:r>
              <a:rPr lang="bn-BD" dirty="0" smtClean="0"/>
              <a:t>                                                              </a:t>
            </a:r>
            <a:endParaRPr lang="en-US" dirty="0"/>
          </a:p>
        </p:txBody>
      </p:sp>
      <p:sp>
        <p:nvSpPr>
          <p:cNvPr id="3" name="TextBox 2"/>
          <p:cNvSpPr txBox="1"/>
          <p:nvPr/>
        </p:nvSpPr>
        <p:spPr>
          <a:xfrm>
            <a:off x="360218" y="443345"/>
            <a:ext cx="8465127" cy="6463308"/>
          </a:xfrm>
          <a:prstGeom prst="rect">
            <a:avLst/>
          </a:prstGeom>
          <a:noFill/>
        </p:spPr>
        <p:txBody>
          <a:bodyPr wrap="square" rtlCol="0">
            <a:spAutoFit/>
          </a:bodyPr>
          <a:lstStyle/>
          <a:p>
            <a:r>
              <a:rPr lang="bn-BD" sz="4400" dirty="0" smtClean="0">
                <a:solidFill>
                  <a:srgbClr val="002060"/>
                </a:solidFill>
                <a:latin typeface="NikoshBAN" panose="02000000000000000000" pitchFamily="2" charset="0"/>
                <a:cs typeface="NikoshBAN" panose="02000000000000000000" pitchFamily="2" charset="0"/>
              </a:rPr>
              <a:t>খাণ্ডব দাহন বলতে  খাণ্ডব বনের ভীষণ অগ্নিকাণ্ডকে বোঝানো হয়েছে ।</a:t>
            </a:r>
          </a:p>
          <a:p>
            <a:r>
              <a:rPr lang="bn-BD" sz="4400" dirty="0" smtClean="0">
                <a:solidFill>
                  <a:srgbClr val="002060"/>
                </a:solidFill>
                <a:latin typeface="NikoshBAN" panose="02000000000000000000" pitchFamily="2" charset="0"/>
                <a:cs typeface="NikoshBAN" panose="02000000000000000000" pitchFamily="2" charset="0"/>
              </a:rPr>
              <a:t>কেননা ১৯৭১ সালে পাক-হানাদার বাহিনী নিরীহ বাঙালীর ওপর যে হত্যাযজ্ঞ চালিয়েছিল ,বাড়িঘরে আগুন দিয়েছিল  সেই</a:t>
            </a:r>
          </a:p>
          <a:p>
            <a:r>
              <a:rPr lang="bn-BD" sz="4400" dirty="0" smtClean="0">
                <a:solidFill>
                  <a:srgbClr val="002060"/>
                </a:solidFill>
                <a:latin typeface="NikoshBAN" panose="02000000000000000000" pitchFamily="2" charset="0"/>
                <a:cs typeface="NikoshBAN" panose="02000000000000000000" pitchFamily="2" charset="0"/>
              </a:rPr>
              <a:t>নির্মম-নিষ্ঠুর ঘটনা বোঝানো হয়েছে ।মুক্তিযুদ্ধে পাকসেনারা গ্রামের পর গ্রাম আগুনে পুড়িয়ে দেয় । তাদের সেই  নিষ্ঠুরতা –নির্মমতা থেকে ছাত্রাবাস,শহরের লোকালয়,বস্তিও রেহাই পাইনি ।</a:t>
            </a:r>
          </a:p>
          <a:p>
            <a:r>
              <a:rPr lang="bn-BD"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7165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7921" y="3208440"/>
            <a:ext cx="6719454" cy="3046988"/>
          </a:xfrm>
          <a:prstGeom prst="rect">
            <a:avLst/>
          </a:prstGeom>
          <a:noFill/>
        </p:spPr>
        <p:txBody>
          <a:bodyPr wrap="square" rtlCol="0">
            <a:spAutoFit/>
          </a:bodyPr>
          <a:lstStyle/>
          <a:p>
            <a:endParaRPr lang="pt-BR" sz="4800" dirty="0">
              <a:solidFill>
                <a:srgbClr val="7030A0"/>
              </a:solidFill>
              <a:latin typeface="SutonnyMJ" pitchFamily="2" charset="0"/>
            </a:endParaRPr>
          </a:p>
          <a:p>
            <a:r>
              <a:rPr lang="pt-BR" sz="4800" dirty="0">
                <a:solidFill>
                  <a:srgbClr val="7030A0"/>
                </a:solidFill>
                <a:latin typeface="SutonnyMJ" pitchFamily="2" charset="0"/>
              </a:rPr>
              <a:t>Zzwg Avm‡e e‡j, †n ¯^vaxbZv,</a:t>
            </a:r>
          </a:p>
          <a:p>
            <a:r>
              <a:rPr lang="en-US" sz="4800" dirty="0" err="1">
                <a:solidFill>
                  <a:srgbClr val="7030A0"/>
                </a:solidFill>
                <a:latin typeface="SutonnyMJ" pitchFamily="2" charset="0"/>
              </a:rPr>
              <a:t>mvwKbv</a:t>
            </a:r>
            <a:r>
              <a:rPr lang="en-US" sz="4800" dirty="0">
                <a:solidFill>
                  <a:srgbClr val="7030A0"/>
                </a:solidFill>
                <a:latin typeface="SutonnyMJ" pitchFamily="2" charset="0"/>
              </a:rPr>
              <a:t> </a:t>
            </a:r>
            <a:r>
              <a:rPr lang="en-US" sz="4800" dirty="0" err="1">
                <a:solidFill>
                  <a:srgbClr val="7030A0"/>
                </a:solidFill>
                <a:latin typeface="SutonnyMJ" pitchFamily="2" charset="0"/>
              </a:rPr>
              <a:t>wewei</a:t>
            </a:r>
            <a:r>
              <a:rPr lang="en-US" sz="4800" dirty="0">
                <a:solidFill>
                  <a:srgbClr val="7030A0"/>
                </a:solidFill>
                <a:latin typeface="SutonnyMJ" pitchFamily="2" charset="0"/>
              </a:rPr>
              <a:t> </a:t>
            </a:r>
            <a:r>
              <a:rPr lang="en-US" sz="4800" dirty="0" err="1">
                <a:solidFill>
                  <a:srgbClr val="7030A0"/>
                </a:solidFill>
                <a:latin typeface="SutonnyMJ" pitchFamily="2" charset="0"/>
              </a:rPr>
              <a:t>Kcvj</a:t>
            </a:r>
            <a:r>
              <a:rPr lang="en-US" sz="4800" dirty="0">
                <a:solidFill>
                  <a:srgbClr val="7030A0"/>
                </a:solidFill>
                <a:latin typeface="SutonnyMJ" pitchFamily="2" charset="0"/>
              </a:rPr>
              <a:t> </a:t>
            </a:r>
            <a:r>
              <a:rPr lang="en-US" sz="4800" dirty="0" err="1">
                <a:solidFill>
                  <a:srgbClr val="7030A0"/>
                </a:solidFill>
                <a:latin typeface="SutonnyMJ" pitchFamily="2" charset="0"/>
              </a:rPr>
              <a:t>fvOj</a:t>
            </a:r>
            <a:r>
              <a:rPr lang="en-US" sz="4800" dirty="0">
                <a:solidFill>
                  <a:srgbClr val="7030A0"/>
                </a:solidFill>
                <a:latin typeface="SutonnyMJ" pitchFamily="2" charset="0"/>
              </a:rPr>
              <a:t>,</a:t>
            </a:r>
          </a:p>
          <a:p>
            <a:r>
              <a:rPr lang="en-US" sz="4800" dirty="0" err="1">
                <a:solidFill>
                  <a:srgbClr val="7030A0"/>
                </a:solidFill>
                <a:latin typeface="SutonnyMJ" pitchFamily="2" charset="0"/>
              </a:rPr>
              <a:t>wmuw_i</a:t>
            </a:r>
            <a:r>
              <a:rPr lang="en-US" sz="4800" dirty="0">
                <a:solidFill>
                  <a:srgbClr val="7030A0"/>
                </a:solidFill>
                <a:latin typeface="SutonnyMJ" pitchFamily="2" charset="0"/>
              </a:rPr>
              <a:t> </a:t>
            </a:r>
            <a:r>
              <a:rPr lang="en-US" sz="4800" dirty="0" err="1">
                <a:solidFill>
                  <a:srgbClr val="7030A0"/>
                </a:solidFill>
                <a:latin typeface="SutonnyMJ" pitchFamily="2" charset="0"/>
              </a:rPr>
              <a:t>wmu`yi</a:t>
            </a:r>
            <a:r>
              <a:rPr lang="en-US" sz="4800" dirty="0">
                <a:solidFill>
                  <a:srgbClr val="7030A0"/>
                </a:solidFill>
                <a:latin typeface="SutonnyMJ" pitchFamily="2" charset="0"/>
              </a:rPr>
              <a:t> </a:t>
            </a:r>
            <a:r>
              <a:rPr lang="en-US" sz="4800" dirty="0" err="1">
                <a:solidFill>
                  <a:srgbClr val="7030A0"/>
                </a:solidFill>
                <a:latin typeface="SutonnyMJ" pitchFamily="2" charset="0"/>
              </a:rPr>
              <a:t>gy‡Q</a:t>
            </a:r>
            <a:r>
              <a:rPr lang="en-US" sz="4800" dirty="0">
                <a:solidFill>
                  <a:srgbClr val="7030A0"/>
                </a:solidFill>
                <a:latin typeface="SutonnyMJ" pitchFamily="2" charset="0"/>
              </a:rPr>
              <a:t> †</a:t>
            </a:r>
            <a:r>
              <a:rPr lang="en-US" sz="4800" dirty="0" err="1">
                <a:solidFill>
                  <a:srgbClr val="7030A0"/>
                </a:solidFill>
                <a:latin typeface="SutonnyMJ" pitchFamily="2" charset="0"/>
              </a:rPr>
              <a:t>Mj</a:t>
            </a:r>
            <a:r>
              <a:rPr lang="en-US" sz="4800" dirty="0">
                <a:solidFill>
                  <a:srgbClr val="7030A0"/>
                </a:solidFill>
                <a:latin typeface="SutonnyMJ" pitchFamily="2" charset="0"/>
              </a:rPr>
              <a:t> </a:t>
            </a:r>
            <a:r>
              <a:rPr lang="en-US" sz="4800" dirty="0" err="1">
                <a:solidFill>
                  <a:srgbClr val="7030A0"/>
                </a:solidFill>
                <a:latin typeface="SutonnyMJ" pitchFamily="2" charset="0"/>
              </a:rPr>
              <a:t>nwi`vmxi</a:t>
            </a:r>
            <a:r>
              <a:rPr lang="en-US" sz="4800" dirty="0">
                <a:solidFill>
                  <a:srgbClr val="7030A0"/>
                </a:solidFill>
                <a:latin typeface="SutonnyMJ" pitchFamily="2" charset="0"/>
              </a:rPr>
              <a:t>|</a:t>
            </a:r>
            <a:endParaRPr lang="en-US" sz="4800" dirty="0">
              <a:solidFill>
                <a:srgbClr val="7030A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742"/>
          <a:stretch/>
        </p:blipFill>
        <p:spPr>
          <a:xfrm>
            <a:off x="144380" y="134247"/>
            <a:ext cx="3544430" cy="3503109"/>
          </a:xfrm>
          <a:prstGeom prst="rect">
            <a:avLst/>
          </a:prstGeom>
        </p:spPr>
      </p:pic>
    </p:spTree>
    <p:extLst>
      <p:ext uri="{BB962C8B-B14F-4D97-AF65-F5344CB8AC3E}">
        <p14:creationId xmlns:p14="http://schemas.microsoft.com/office/powerpoint/2010/main" val="2413499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145" y="2333685"/>
            <a:ext cx="10487890" cy="4524315"/>
          </a:xfrm>
          <a:prstGeom prst="rect">
            <a:avLst/>
          </a:prstGeom>
        </p:spPr>
        <p:txBody>
          <a:bodyPr wrap="square">
            <a:spAutoFit/>
          </a:bodyPr>
          <a:lstStyle/>
          <a:p>
            <a:r>
              <a:rPr lang="pt-BR" sz="4800" dirty="0" smtClean="0">
                <a:solidFill>
                  <a:srgbClr val="002060"/>
                </a:solidFill>
                <a:latin typeface="SutonnyMJ" pitchFamily="2" charset="0"/>
              </a:rPr>
              <a:t>Zzwg </a:t>
            </a:r>
            <a:r>
              <a:rPr lang="pt-BR" sz="4800" dirty="0">
                <a:solidFill>
                  <a:srgbClr val="002060"/>
                </a:solidFill>
                <a:latin typeface="SutonnyMJ" pitchFamily="2" charset="0"/>
              </a:rPr>
              <a:t>Avm‡e e‡j, †n ¯^vaxbZv,</a:t>
            </a:r>
          </a:p>
          <a:p>
            <a:r>
              <a:rPr lang="en-US" sz="4800" dirty="0" err="1">
                <a:solidFill>
                  <a:srgbClr val="002060"/>
                </a:solidFill>
                <a:latin typeface="SutonnyMJ" pitchFamily="2" charset="0"/>
              </a:rPr>
              <a:t>kn‡ii</a:t>
            </a:r>
            <a:r>
              <a:rPr lang="en-US" sz="4800" dirty="0">
                <a:solidFill>
                  <a:srgbClr val="002060"/>
                </a:solidFill>
                <a:latin typeface="SutonnyMJ" pitchFamily="2" charset="0"/>
              </a:rPr>
              <a:t> </a:t>
            </a:r>
            <a:r>
              <a:rPr lang="en-US" sz="4800" dirty="0" err="1">
                <a:solidFill>
                  <a:srgbClr val="002060"/>
                </a:solidFill>
                <a:latin typeface="SutonnyMJ" pitchFamily="2" charset="0"/>
              </a:rPr>
              <a:t>ey‡K</a:t>
            </a:r>
            <a:r>
              <a:rPr lang="en-US" sz="4800" dirty="0">
                <a:solidFill>
                  <a:srgbClr val="002060"/>
                </a:solidFill>
                <a:latin typeface="SutonnyMJ" pitchFamily="2" charset="0"/>
              </a:rPr>
              <a:t> </a:t>
            </a:r>
            <a:r>
              <a:rPr lang="en-US" sz="4800" dirty="0" err="1">
                <a:solidFill>
                  <a:srgbClr val="002060"/>
                </a:solidFill>
                <a:latin typeface="SutonnyMJ" pitchFamily="2" charset="0"/>
              </a:rPr>
              <a:t>RjcvB</a:t>
            </a:r>
            <a:r>
              <a:rPr lang="en-US" sz="4800" dirty="0">
                <a:solidFill>
                  <a:srgbClr val="002060"/>
                </a:solidFill>
                <a:latin typeface="SutonnyMJ" pitchFamily="2" charset="0"/>
              </a:rPr>
              <a:t> </a:t>
            </a:r>
            <a:r>
              <a:rPr lang="en-US" sz="4800" dirty="0" err="1">
                <a:solidFill>
                  <a:srgbClr val="002060"/>
                </a:solidFill>
                <a:latin typeface="SutonnyMJ" pitchFamily="2" charset="0"/>
              </a:rPr>
              <a:t>i‡Oi</a:t>
            </a:r>
            <a:r>
              <a:rPr lang="en-US" sz="4800" dirty="0">
                <a:solidFill>
                  <a:srgbClr val="002060"/>
                </a:solidFill>
                <a:latin typeface="SutonnyMJ" pitchFamily="2" charset="0"/>
              </a:rPr>
              <a:t> U¨v¼ </a:t>
            </a:r>
            <a:r>
              <a:rPr lang="en-US" sz="4800" dirty="0" err="1">
                <a:solidFill>
                  <a:srgbClr val="002060"/>
                </a:solidFill>
                <a:latin typeface="SutonnyMJ" pitchFamily="2" charset="0"/>
              </a:rPr>
              <a:t>G‡jv</a:t>
            </a:r>
            <a:endParaRPr lang="en-US" sz="4800" dirty="0">
              <a:solidFill>
                <a:srgbClr val="002060"/>
              </a:solidFill>
              <a:latin typeface="SutonnyMJ" pitchFamily="2" charset="0"/>
            </a:endParaRPr>
          </a:p>
          <a:p>
            <a:r>
              <a:rPr lang="pl-PL" sz="4800" dirty="0">
                <a:solidFill>
                  <a:srgbClr val="002060"/>
                </a:solidFill>
                <a:latin typeface="SutonnyMJ" pitchFamily="2" charset="0"/>
              </a:rPr>
              <a:t>`vb‡ei g‡Zv wPrKvi Ki‡Z Ki‡Z</a:t>
            </a:r>
          </a:p>
          <a:p>
            <a:r>
              <a:rPr lang="pt-BR" sz="4800" dirty="0">
                <a:solidFill>
                  <a:srgbClr val="002060"/>
                </a:solidFill>
                <a:latin typeface="SutonnyMJ" pitchFamily="2" charset="0"/>
              </a:rPr>
              <a:t>Zzwg Avm‡e e‡j, †n ¯^vaxbZv,</a:t>
            </a:r>
          </a:p>
          <a:p>
            <a:r>
              <a:rPr lang="en-US" sz="4800" dirty="0" err="1">
                <a:solidFill>
                  <a:srgbClr val="002060"/>
                </a:solidFill>
                <a:latin typeface="SutonnyMJ" pitchFamily="2" charset="0"/>
              </a:rPr>
              <a:t>QvÎvevm</a:t>
            </a:r>
            <a:r>
              <a:rPr lang="en-US" sz="4800" dirty="0">
                <a:solidFill>
                  <a:srgbClr val="002060"/>
                </a:solidFill>
                <a:latin typeface="SutonnyMJ" pitchFamily="2" charset="0"/>
              </a:rPr>
              <a:t>, </a:t>
            </a:r>
            <a:r>
              <a:rPr lang="en-US" sz="4800" dirty="0" err="1">
                <a:solidFill>
                  <a:srgbClr val="002060"/>
                </a:solidFill>
                <a:latin typeface="SutonnyMJ" pitchFamily="2" charset="0"/>
              </a:rPr>
              <a:t>ew</a:t>
            </a:r>
            <a:r>
              <a:rPr lang="en-US" sz="4800" dirty="0">
                <a:solidFill>
                  <a:srgbClr val="002060"/>
                </a:solidFill>
                <a:latin typeface="SutonnyMJ" pitchFamily="2" charset="0"/>
              </a:rPr>
              <a:t>¯— </a:t>
            </a:r>
            <a:r>
              <a:rPr lang="en-US" sz="4800" dirty="0" err="1">
                <a:solidFill>
                  <a:srgbClr val="002060"/>
                </a:solidFill>
                <a:latin typeface="SutonnyMJ" pitchFamily="2" charset="0"/>
              </a:rPr>
              <a:t>DRvo</a:t>
            </a:r>
            <a:r>
              <a:rPr lang="en-US" sz="4800" dirty="0">
                <a:solidFill>
                  <a:srgbClr val="002060"/>
                </a:solidFill>
                <a:latin typeface="SutonnyMJ" pitchFamily="2" charset="0"/>
              </a:rPr>
              <a:t> </a:t>
            </a:r>
            <a:r>
              <a:rPr lang="en-US" sz="4800" dirty="0" err="1">
                <a:solidFill>
                  <a:srgbClr val="002060"/>
                </a:solidFill>
                <a:latin typeface="SutonnyMJ" pitchFamily="2" charset="0"/>
              </a:rPr>
              <a:t>n‡jv</a:t>
            </a:r>
            <a:r>
              <a:rPr lang="en-US" sz="4800" dirty="0">
                <a:solidFill>
                  <a:srgbClr val="002060"/>
                </a:solidFill>
                <a:latin typeface="SutonnyMJ" pitchFamily="2" charset="0"/>
              </a:rPr>
              <a:t>| </a:t>
            </a:r>
            <a:r>
              <a:rPr lang="en-US" sz="4800" dirty="0" err="1">
                <a:solidFill>
                  <a:srgbClr val="002060"/>
                </a:solidFill>
                <a:latin typeface="SutonnyMJ" pitchFamily="2" charset="0"/>
              </a:rPr>
              <a:t>wiK‡qj‡jm</a:t>
            </a:r>
            <a:r>
              <a:rPr lang="en-US" sz="4800" dirty="0">
                <a:solidFill>
                  <a:srgbClr val="002060"/>
                </a:solidFill>
                <a:latin typeface="SutonnyMJ" pitchFamily="2" charset="0"/>
              </a:rPr>
              <a:t> </a:t>
            </a:r>
            <a:r>
              <a:rPr lang="en-US" sz="4800" dirty="0" err="1">
                <a:solidFill>
                  <a:srgbClr val="002060"/>
                </a:solidFill>
                <a:latin typeface="SutonnyMJ" pitchFamily="2" charset="0"/>
              </a:rPr>
              <a:t>ivB‡dj</a:t>
            </a:r>
            <a:endParaRPr lang="en-US" sz="4800" dirty="0">
              <a:solidFill>
                <a:srgbClr val="002060"/>
              </a:solidFill>
              <a:latin typeface="SutonnyMJ" pitchFamily="2" charset="0"/>
            </a:endParaRPr>
          </a:p>
          <a:p>
            <a:r>
              <a:rPr lang="en-US" sz="4800" dirty="0" err="1">
                <a:solidFill>
                  <a:srgbClr val="002060"/>
                </a:solidFill>
                <a:latin typeface="SutonnyMJ" pitchFamily="2" charset="0"/>
              </a:rPr>
              <a:t>Avi</a:t>
            </a:r>
            <a:r>
              <a:rPr lang="en-US" sz="4800" dirty="0">
                <a:solidFill>
                  <a:srgbClr val="002060"/>
                </a:solidFill>
                <a:latin typeface="SutonnyMJ" pitchFamily="2" charset="0"/>
              </a:rPr>
              <a:t> †</a:t>
            </a:r>
            <a:r>
              <a:rPr lang="en-US" sz="4800" dirty="0" err="1">
                <a:solidFill>
                  <a:srgbClr val="002060"/>
                </a:solidFill>
                <a:latin typeface="SutonnyMJ" pitchFamily="2" charset="0"/>
              </a:rPr>
              <a:t>gwkbMvb</a:t>
            </a:r>
            <a:r>
              <a:rPr lang="en-US" sz="4800" dirty="0">
                <a:solidFill>
                  <a:srgbClr val="002060"/>
                </a:solidFill>
                <a:latin typeface="SutonnyMJ" pitchFamily="2" charset="0"/>
              </a:rPr>
              <a:t> LB †</a:t>
            </a:r>
            <a:r>
              <a:rPr lang="en-US" sz="4800" dirty="0" err="1">
                <a:solidFill>
                  <a:srgbClr val="002060"/>
                </a:solidFill>
                <a:latin typeface="SutonnyMJ" pitchFamily="2" charset="0"/>
              </a:rPr>
              <a:t>dvUvj</a:t>
            </a:r>
            <a:r>
              <a:rPr lang="en-US" sz="4800" dirty="0">
                <a:solidFill>
                  <a:srgbClr val="002060"/>
                </a:solidFill>
                <a:latin typeface="SutonnyMJ" pitchFamily="2" charset="0"/>
              </a:rPr>
              <a:t> </a:t>
            </a:r>
            <a:r>
              <a:rPr lang="en-US" sz="4800" dirty="0" err="1">
                <a:solidFill>
                  <a:srgbClr val="002060"/>
                </a:solidFill>
                <a:latin typeface="SutonnyMJ" pitchFamily="2" charset="0"/>
              </a:rPr>
              <a:t>hÎZÎ</a:t>
            </a:r>
            <a:r>
              <a:rPr lang="en-US" sz="4800" dirty="0">
                <a:solidFill>
                  <a:srgbClr val="002060"/>
                </a:solidFill>
                <a:latin typeface="SutonnyMJ" pitchFamily="2" charset="0"/>
              </a:rPr>
              <a:t>|</a:t>
            </a:r>
            <a:endParaRPr lang="en-US" sz="4800" dirty="0">
              <a:solidFill>
                <a:srgbClr val="00206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696" r="16694" b="16694"/>
          <a:stretch/>
        </p:blipFill>
        <p:spPr>
          <a:xfrm>
            <a:off x="7410678" y="-92690"/>
            <a:ext cx="4694694" cy="3153524"/>
          </a:xfrm>
          <a:prstGeom prst="rect">
            <a:avLst/>
          </a:prstGeom>
        </p:spPr>
      </p:pic>
    </p:spTree>
    <p:extLst>
      <p:ext uri="{BB962C8B-B14F-4D97-AF65-F5344CB8AC3E}">
        <p14:creationId xmlns:p14="http://schemas.microsoft.com/office/powerpoint/2010/main" val="1728749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006" y="74523"/>
            <a:ext cx="11654444" cy="7694414"/>
          </a:xfrm>
          <a:prstGeom prst="rect">
            <a:avLst/>
          </a:prstGeom>
          <a:noFill/>
        </p:spPr>
        <p:txBody>
          <a:bodyPr wrap="square" rtlCol="0">
            <a:spAutoFit/>
          </a:bodyPr>
          <a:lstStyle/>
          <a:p>
            <a:r>
              <a:rPr lang="en-US" sz="5400" dirty="0" err="1" smtClean="0">
                <a:solidFill>
                  <a:srgbClr val="7030A0"/>
                </a:solidFill>
                <a:latin typeface="NikoshBAN" panose="02000000000000000000" pitchFamily="2" charset="0"/>
                <a:cs typeface="NikoshBAN" panose="02000000000000000000" pitchFamily="2" charset="0"/>
              </a:rPr>
              <a:t>জলপাই</a:t>
            </a:r>
            <a:r>
              <a:rPr lang="en-US" sz="5400" dirty="0" smtClean="0">
                <a:solidFill>
                  <a:srgbClr val="7030A0"/>
                </a:solidFill>
                <a:latin typeface="NikoshBAN" panose="02000000000000000000" pitchFamily="2" charset="0"/>
                <a:cs typeface="NikoshBAN" panose="02000000000000000000" pitchFamily="2" charset="0"/>
              </a:rPr>
              <a:t> র</a:t>
            </a:r>
            <a:r>
              <a:rPr lang="bn-BD" sz="5400" dirty="0" smtClean="0">
                <a:solidFill>
                  <a:srgbClr val="7030A0"/>
                </a:solidFill>
                <a:latin typeface="NikoshBAN" panose="02000000000000000000" pitchFamily="2" charset="0"/>
                <a:cs typeface="NikoshBAN" panose="02000000000000000000" pitchFamily="2" charset="0"/>
              </a:rPr>
              <a:t>ঙে</a:t>
            </a:r>
            <a:r>
              <a:rPr lang="en-US" sz="5400" dirty="0" smtClean="0">
                <a:solidFill>
                  <a:srgbClr val="7030A0"/>
                </a:solidFill>
                <a:latin typeface="NikoshBAN" panose="02000000000000000000" pitchFamily="2" charset="0"/>
                <a:cs typeface="NikoshBAN" panose="02000000000000000000" pitchFamily="2" charset="0"/>
              </a:rPr>
              <a:t>র</a:t>
            </a:r>
            <a:r>
              <a:rPr lang="bn-BD" sz="5400" dirty="0" smtClean="0">
                <a:solidFill>
                  <a:srgbClr val="7030A0"/>
                </a:solidFill>
                <a:latin typeface="NikoshBAN" panose="02000000000000000000" pitchFamily="2" charset="0"/>
                <a:cs typeface="NikoshBAN" panose="02000000000000000000" pitchFamily="2" charset="0"/>
              </a:rPr>
              <a:t> ট্যাঙ্ক  হিংস্র দানবের মতো মানুষের প্রাণ কেড়ে নেয় বলে কবি তাকে দানব বলেছেন ।</a:t>
            </a:r>
          </a:p>
          <a:p>
            <a:r>
              <a:rPr lang="bn-BD" sz="5400" dirty="0" smtClean="0">
                <a:solidFill>
                  <a:srgbClr val="7030A0"/>
                </a:solidFill>
                <a:latin typeface="NikoshBAN" panose="02000000000000000000" pitchFamily="2" charset="0"/>
                <a:cs typeface="NikoshBAN" panose="02000000000000000000" pitchFamily="2" charset="0"/>
              </a:rPr>
              <a:t>কারণ মুক্তিযুদ্ধের সময় পাকিস্তানি হানাদার বাহিনী ট্যাঙ্কসহ অজস্র মরনাস্ত্র নিয়ে আসে স্বাধীনতা কামী </a:t>
            </a:r>
          </a:p>
          <a:p>
            <a:r>
              <a:rPr lang="bn-BD" sz="5400" dirty="0" smtClean="0">
                <a:solidFill>
                  <a:srgbClr val="7030A0"/>
                </a:solidFill>
                <a:latin typeface="NikoshBAN" panose="02000000000000000000" pitchFamily="2" charset="0"/>
                <a:cs typeface="NikoshBAN" panose="02000000000000000000" pitchFamily="2" charset="0"/>
              </a:rPr>
              <a:t>নিরীহ বাঙালিদের নিশ্চিহ্ন করে দিতে ।দানবের মতো সে মরনাস্ত্রগুলো দিয়ে নিরীহ বাঙালিকে নির্বিচারে </a:t>
            </a:r>
          </a:p>
          <a:p>
            <a:r>
              <a:rPr lang="bn-BD" sz="5400" dirty="0" smtClean="0">
                <a:solidFill>
                  <a:srgbClr val="7030A0"/>
                </a:solidFill>
                <a:latin typeface="NikoshBAN" panose="02000000000000000000" pitchFamily="2" charset="0"/>
                <a:cs typeface="NikoshBAN" panose="02000000000000000000" pitchFamily="2" charset="0"/>
              </a:rPr>
              <a:t>হত্যা করেছে  ,হিংস্র দানব তুল্য জলপাই রঙের ট্যাঙ্ক অসংখ্য বাঙালির প্রাণ নিষঠুর ভাবে কেড়ে নিয়েছে ।</a:t>
            </a:r>
          </a:p>
          <a:p>
            <a:endParaRPr lang="bn-BD" sz="4400" dirty="0">
              <a:solidFill>
                <a:srgbClr val="7030A0"/>
              </a:solidFill>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265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74" y="460408"/>
            <a:ext cx="7794422" cy="6247864"/>
          </a:xfrm>
          <a:prstGeom prst="rect">
            <a:avLst/>
          </a:prstGeom>
        </p:spPr>
        <p:txBody>
          <a:bodyPr wrap="square">
            <a:spAutoFit/>
          </a:bodyPr>
          <a:lstStyle/>
          <a:p>
            <a:r>
              <a:rPr lang="en-US" sz="4000" u="sng" dirty="0" err="1">
                <a:solidFill>
                  <a:srgbClr val="002060"/>
                </a:solidFill>
                <a:latin typeface="SutonnyMJ" pitchFamily="2" charset="0"/>
              </a:rPr>
              <a:t>Zzwg</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Avm‡e</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e‡j</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QvB</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n‡jv</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MÖv‡gi</a:t>
            </a:r>
            <a:r>
              <a:rPr lang="en-US" sz="4000" u="sng" dirty="0">
                <a:solidFill>
                  <a:srgbClr val="002060"/>
                </a:solidFill>
                <a:latin typeface="SutonnyMJ" pitchFamily="2" charset="0"/>
              </a:rPr>
              <a:t> ci </a:t>
            </a:r>
            <a:r>
              <a:rPr lang="en-US" sz="4000" u="sng" dirty="0" err="1">
                <a:solidFill>
                  <a:srgbClr val="002060"/>
                </a:solidFill>
                <a:latin typeface="SutonnyMJ" pitchFamily="2" charset="0"/>
              </a:rPr>
              <a:t>MÖvg</a:t>
            </a:r>
            <a:r>
              <a:rPr lang="en-US" sz="4000" u="sng" dirty="0">
                <a:solidFill>
                  <a:srgbClr val="002060"/>
                </a:solidFill>
                <a:latin typeface="SutonnyMJ" pitchFamily="2" charset="0"/>
              </a:rPr>
              <a:t>|</a:t>
            </a:r>
          </a:p>
          <a:p>
            <a:r>
              <a:rPr lang="en-US" sz="4000" u="sng" dirty="0" err="1">
                <a:solidFill>
                  <a:srgbClr val="002060"/>
                </a:solidFill>
                <a:latin typeface="SutonnyMJ" pitchFamily="2" charset="0"/>
              </a:rPr>
              <a:t>Zzwg</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Avm‡e</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e‡j</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weaŸ</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cvovq</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cÖfzi</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ev</a:t>
            </a:r>
            <a:r>
              <a:rPr lang="en-US" sz="4000" u="sng" dirty="0">
                <a:solidFill>
                  <a:srgbClr val="002060"/>
                </a:solidFill>
                <a:latin typeface="SutonnyMJ" pitchFamily="2" charset="0"/>
              </a:rPr>
              <a:t>¯‘</a:t>
            </a:r>
            <a:r>
              <a:rPr lang="en-US" sz="4000" u="sng" dirty="0" err="1">
                <a:solidFill>
                  <a:srgbClr val="002060"/>
                </a:solidFill>
                <a:latin typeface="SutonnyMJ" pitchFamily="2" charset="0"/>
              </a:rPr>
              <a:t>wfUvi</a:t>
            </a:r>
            <a:endParaRPr lang="en-US" sz="4000" u="sng" dirty="0">
              <a:solidFill>
                <a:srgbClr val="002060"/>
              </a:solidFill>
              <a:latin typeface="SutonnyMJ" pitchFamily="2" charset="0"/>
            </a:endParaRPr>
          </a:p>
          <a:p>
            <a:r>
              <a:rPr lang="en-US" sz="4000" u="sng" dirty="0" smtClean="0">
                <a:solidFill>
                  <a:srgbClr val="002060"/>
                </a:solidFill>
                <a:latin typeface="SutonnyMJ" pitchFamily="2" charset="0"/>
              </a:rPr>
              <a:t>f</a:t>
            </a:r>
            <a:r>
              <a:rPr lang="bn-BD" sz="4000" u="sng" dirty="0" smtClean="0">
                <a:solidFill>
                  <a:srgbClr val="002060"/>
                </a:solidFill>
                <a:latin typeface="NikoshBAN" panose="02000000000000000000" pitchFamily="2" charset="0"/>
                <a:cs typeface="NikoshBAN" panose="02000000000000000000" pitchFamily="2" charset="0"/>
              </a:rPr>
              <a:t>গ্ন</a:t>
            </a:r>
            <a:r>
              <a:rPr lang="en-US" sz="4000" u="sng" dirty="0" smtClean="0">
                <a:solidFill>
                  <a:srgbClr val="002060"/>
                </a:solidFill>
                <a:latin typeface="SutonnyMJ" pitchFamily="2" charset="0"/>
              </a:rPr>
              <a:t>¯—~‡</a:t>
            </a:r>
            <a:r>
              <a:rPr lang="en-US" sz="4000" u="sng" dirty="0">
                <a:solidFill>
                  <a:srgbClr val="002060"/>
                </a:solidFill>
                <a:latin typeface="SutonnyMJ" pitchFamily="2" charset="0"/>
              </a:rPr>
              <a:t>c `</a:t>
            </a:r>
            <a:r>
              <a:rPr lang="en-US" sz="4000" u="sng" dirty="0" err="1">
                <a:solidFill>
                  <a:srgbClr val="002060"/>
                </a:solidFill>
                <a:latin typeface="SutonnyMJ" pitchFamily="2" charset="0"/>
              </a:rPr>
              <a:t>uvwo‡q</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GKUvbv</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AvZ©bv</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Kij</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GKUv</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KzKzi</a:t>
            </a:r>
            <a:r>
              <a:rPr lang="en-US" sz="4000" u="sng" dirty="0">
                <a:solidFill>
                  <a:srgbClr val="002060"/>
                </a:solidFill>
                <a:latin typeface="SutonnyMJ" pitchFamily="2" charset="0"/>
              </a:rPr>
              <a:t>|</a:t>
            </a:r>
          </a:p>
          <a:p>
            <a:r>
              <a:rPr lang="pt-BR" sz="4000" u="sng" dirty="0">
                <a:solidFill>
                  <a:srgbClr val="002060"/>
                </a:solidFill>
                <a:latin typeface="SutonnyMJ" pitchFamily="2" charset="0"/>
              </a:rPr>
              <a:t>Zzwg Avm‡e e‡j, †n ¯^vaxbZv,</a:t>
            </a:r>
          </a:p>
          <a:p>
            <a:r>
              <a:rPr lang="en-US" sz="4000" u="sng" dirty="0" err="1">
                <a:solidFill>
                  <a:srgbClr val="002060"/>
                </a:solidFill>
                <a:latin typeface="SutonnyMJ" pitchFamily="2" charset="0"/>
              </a:rPr>
              <a:t>AeyS</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wkï</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nvgv¸wo</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w`j</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wcZv-gvZvi</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jv‡ki</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Dci</a:t>
            </a:r>
            <a:r>
              <a:rPr lang="en-US" sz="4000" u="sng" dirty="0">
                <a:solidFill>
                  <a:srgbClr val="002060"/>
                </a:solidFill>
                <a:latin typeface="SutonnyMJ" pitchFamily="2" charset="0"/>
              </a:rPr>
              <a:t>|</a:t>
            </a:r>
          </a:p>
          <a:p>
            <a:r>
              <a:rPr lang="en-US" sz="4000" u="sng" dirty="0">
                <a:solidFill>
                  <a:srgbClr val="002060"/>
                </a:solidFill>
                <a:latin typeface="SutonnyMJ" pitchFamily="2" charset="0"/>
              </a:rPr>
              <a:t>†</a:t>
            </a:r>
            <a:r>
              <a:rPr lang="en-US" sz="4000" u="sng" dirty="0" err="1">
                <a:solidFill>
                  <a:srgbClr val="002060"/>
                </a:solidFill>
                <a:latin typeface="SutonnyMJ" pitchFamily="2" charset="0"/>
              </a:rPr>
              <a:t>Zvgv‡K</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cvIqvi</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R‡b</a:t>
            </a:r>
            <a:r>
              <a:rPr lang="en-US" sz="4000" u="sng" dirty="0">
                <a:solidFill>
                  <a:srgbClr val="002060"/>
                </a:solidFill>
                <a:latin typeface="SutonnyMJ" pitchFamily="2" charset="0"/>
              </a:rPr>
              <a:t>¨, †n ¯^</a:t>
            </a:r>
            <a:r>
              <a:rPr lang="en-US" sz="4000" u="sng" dirty="0" err="1">
                <a:solidFill>
                  <a:srgbClr val="002060"/>
                </a:solidFill>
                <a:latin typeface="SutonnyMJ" pitchFamily="2" charset="0"/>
              </a:rPr>
              <a:t>vaxbZv</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Zvgv‡K</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cvIqvi</a:t>
            </a:r>
            <a:r>
              <a:rPr lang="en-US" sz="4000" u="sng" dirty="0">
                <a:solidFill>
                  <a:srgbClr val="002060"/>
                </a:solidFill>
                <a:latin typeface="SutonnyMJ" pitchFamily="2" charset="0"/>
              </a:rPr>
              <a:t> </a:t>
            </a:r>
            <a:r>
              <a:rPr lang="en-US" sz="4000" u="sng" dirty="0" err="1">
                <a:solidFill>
                  <a:srgbClr val="002060"/>
                </a:solidFill>
                <a:latin typeface="SutonnyMJ" pitchFamily="2" charset="0"/>
              </a:rPr>
              <a:t>R‡b</a:t>
            </a:r>
            <a:r>
              <a:rPr lang="en-US" sz="4000" u="sng" dirty="0">
                <a:solidFill>
                  <a:srgbClr val="002060"/>
                </a:solidFill>
                <a:latin typeface="SutonnyMJ" pitchFamily="2" charset="0"/>
              </a:rPr>
              <a:t>¨</a:t>
            </a:r>
          </a:p>
          <a:p>
            <a:r>
              <a:rPr lang="pt-BR" sz="4000" u="sng" dirty="0">
                <a:solidFill>
                  <a:srgbClr val="002060"/>
                </a:solidFill>
                <a:latin typeface="SutonnyMJ" pitchFamily="2" charset="0"/>
              </a:rPr>
              <a:t>Avi KZevi fvm‡Z n‡e i³M½vq ?</a:t>
            </a:r>
            <a:endParaRPr lang="en-US" sz="4000" u="sng" dirty="0">
              <a:solidFill>
                <a:srgbClr val="002060"/>
              </a:solidFill>
              <a:latin typeface="Sutonny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846" y="152400"/>
            <a:ext cx="4419601" cy="325494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165" t="28571" r="12965" b="17143"/>
          <a:stretch/>
        </p:blipFill>
        <p:spPr>
          <a:xfrm>
            <a:off x="7713846" y="3484345"/>
            <a:ext cx="4419601" cy="3301465"/>
          </a:xfrm>
          <a:prstGeom prst="rect">
            <a:avLst/>
          </a:prstGeom>
        </p:spPr>
      </p:pic>
    </p:spTree>
    <p:extLst>
      <p:ext uri="{BB962C8B-B14F-4D97-AF65-F5344CB8AC3E}">
        <p14:creationId xmlns:p14="http://schemas.microsoft.com/office/powerpoint/2010/main" val="33500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192505"/>
            <a:ext cx="8037094" cy="3489339"/>
          </a:xfrm>
        </p:spPr>
        <p:txBody>
          <a:bodyPr>
            <a:noAutofit/>
          </a:bodyPr>
          <a:lstStyle/>
          <a:p>
            <a:r>
              <a:rPr lang="bn-BD" sz="4800" dirty="0" smtClean="0">
                <a:solidFill>
                  <a:srgbClr val="7030A0"/>
                </a:solidFill>
                <a:latin typeface="Nikosh" panose="02000000000000000000" pitchFamily="2" charset="0"/>
                <a:cs typeface="Nikosh" panose="02000000000000000000" pitchFamily="2" charset="0"/>
              </a:rPr>
              <a:t>স্বাধীনতা ,তোমার জন্যে থুত্থু</a:t>
            </a:r>
            <a:r>
              <a:rPr lang="bn-IN" sz="4800" dirty="0" smtClean="0">
                <a:solidFill>
                  <a:srgbClr val="7030A0"/>
                </a:solidFill>
                <a:latin typeface="Nikosh" panose="02000000000000000000" pitchFamily="2" charset="0"/>
                <a:cs typeface="Nikosh" panose="02000000000000000000" pitchFamily="2" charset="0"/>
              </a:rPr>
              <a:t>ড়ে</a:t>
            </a:r>
            <a:r>
              <a:rPr lang="bn-BD" sz="4800" dirty="0" smtClean="0">
                <a:solidFill>
                  <a:srgbClr val="7030A0"/>
                </a:solidFill>
                <a:latin typeface="Nikosh" panose="02000000000000000000" pitchFamily="2" charset="0"/>
                <a:cs typeface="Nikosh" panose="02000000000000000000" pitchFamily="2" charset="0"/>
              </a:rPr>
              <a:t> এক বুড়ো</a:t>
            </a:r>
            <a:br>
              <a:rPr lang="bn-BD" sz="4800" dirty="0" smtClean="0">
                <a:solidFill>
                  <a:srgbClr val="7030A0"/>
                </a:solidFill>
                <a:latin typeface="Nikosh" panose="02000000000000000000" pitchFamily="2" charset="0"/>
                <a:cs typeface="Nikosh" panose="02000000000000000000" pitchFamily="2" charset="0"/>
              </a:rPr>
            </a:br>
            <a:r>
              <a:rPr lang="bn-BD" sz="4800" dirty="0" smtClean="0">
                <a:solidFill>
                  <a:srgbClr val="7030A0"/>
                </a:solidFill>
                <a:latin typeface="Nikosh" panose="02000000000000000000" pitchFamily="2" charset="0"/>
                <a:cs typeface="Nikosh" panose="02000000000000000000" pitchFamily="2" charset="0"/>
              </a:rPr>
              <a:t>উদাস দাওয়ায় বসে আছেন –তাঁর চোখের নিচে অপরাহ্নের</a:t>
            </a:r>
            <a:br>
              <a:rPr lang="bn-BD" sz="4800" dirty="0" smtClean="0">
                <a:solidFill>
                  <a:srgbClr val="7030A0"/>
                </a:solidFill>
                <a:latin typeface="Nikosh" panose="02000000000000000000" pitchFamily="2" charset="0"/>
                <a:cs typeface="Nikosh" panose="02000000000000000000" pitchFamily="2" charset="0"/>
              </a:rPr>
            </a:br>
            <a:endParaRPr lang="en-US" sz="4800" dirty="0">
              <a:solidFill>
                <a:srgbClr val="7030A0"/>
              </a:solidFill>
              <a:latin typeface="Nikosh" panose="02000000000000000000" pitchFamily="2" charset="0"/>
              <a:cs typeface="Nikosh" panose="02000000000000000000" pitchFamily="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96464" y="317634"/>
            <a:ext cx="4220239" cy="6151418"/>
          </a:xfrm>
        </p:spPr>
      </p:pic>
      <p:sp>
        <p:nvSpPr>
          <p:cNvPr id="4" name="Text Placeholder 3"/>
          <p:cNvSpPr>
            <a:spLocks noGrp="1"/>
          </p:cNvSpPr>
          <p:nvPr>
            <p:ph type="body" sz="half" idx="2"/>
          </p:nvPr>
        </p:nvSpPr>
        <p:spPr>
          <a:xfrm>
            <a:off x="96253" y="3114572"/>
            <a:ext cx="7796464" cy="3873988"/>
          </a:xfrm>
        </p:spPr>
        <p:txBody>
          <a:bodyPr>
            <a:noAutofit/>
          </a:bodyPr>
          <a:lstStyle/>
          <a:p>
            <a:r>
              <a:rPr lang="bn-BD" sz="4800" dirty="0" smtClean="0">
                <a:solidFill>
                  <a:srgbClr val="002060"/>
                </a:solidFill>
                <a:latin typeface="Nikosh" panose="02000000000000000000" pitchFamily="2" charset="0"/>
                <a:cs typeface="Nikosh" panose="02000000000000000000" pitchFamily="2" charset="0"/>
              </a:rPr>
              <a:t>দুর্বল আলোর ঝিলিক,বাতাসে নড়ছে চুল</a:t>
            </a:r>
            <a:r>
              <a:rPr lang="en-US" sz="4800" dirty="0" smtClean="0">
                <a:solidFill>
                  <a:srgbClr val="002060"/>
                </a:solidFill>
                <a:latin typeface="Nikosh" panose="02000000000000000000" pitchFamily="2" charset="0"/>
                <a:cs typeface="Nikosh" panose="02000000000000000000" pitchFamily="2" charset="0"/>
              </a:rPr>
              <a:t>।</a:t>
            </a:r>
            <a:r>
              <a:rPr lang="bn-BD" sz="4800" dirty="0" smtClean="0">
                <a:solidFill>
                  <a:srgbClr val="002060"/>
                </a:solidFill>
                <a:latin typeface="Nikosh" panose="02000000000000000000" pitchFamily="2" charset="0"/>
                <a:cs typeface="Nikosh" panose="02000000000000000000" pitchFamily="2" charset="0"/>
              </a:rPr>
              <a:t> </a:t>
            </a:r>
          </a:p>
          <a:p>
            <a:r>
              <a:rPr lang="bn-BD" sz="4800" dirty="0" smtClean="0">
                <a:solidFill>
                  <a:srgbClr val="002060"/>
                </a:solidFill>
                <a:latin typeface="Nikosh" panose="02000000000000000000" pitchFamily="2" charset="0"/>
                <a:cs typeface="Nikosh" panose="02000000000000000000" pitchFamily="2" charset="0"/>
              </a:rPr>
              <a:t>স্বাধীনতা,তোমার জন্যে</a:t>
            </a:r>
          </a:p>
          <a:p>
            <a:r>
              <a:rPr lang="bn-BD" sz="4800" dirty="0" smtClean="0">
                <a:solidFill>
                  <a:srgbClr val="002060"/>
                </a:solidFill>
                <a:latin typeface="Nikosh" panose="02000000000000000000" pitchFamily="2" charset="0"/>
                <a:cs typeface="Nikosh" panose="02000000000000000000" pitchFamily="2" charset="0"/>
              </a:rPr>
              <a:t>মোল্লাবাড়ির এক বিধবা দাঁড়িয়ে আছে</a:t>
            </a:r>
          </a:p>
          <a:p>
            <a:r>
              <a:rPr lang="bn-BD" sz="4800" dirty="0" smtClean="0">
                <a:solidFill>
                  <a:srgbClr val="002060"/>
                </a:solidFill>
                <a:latin typeface="Nikosh" panose="02000000000000000000" pitchFamily="2" charset="0"/>
                <a:cs typeface="Nikosh" panose="02000000000000000000" pitchFamily="2" charset="0"/>
              </a:rPr>
              <a:t>নড়বড়ে খুঁটি ধরে দগ্ধ ঘরের ।</a:t>
            </a:r>
            <a:endParaRPr lang="en-US" sz="4800" dirty="0">
              <a:solidFill>
                <a:srgbClr val="00206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123803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5" y="-123827"/>
            <a:ext cx="8162223" cy="6863417"/>
          </a:xfrm>
          <a:prstGeom prst="rect">
            <a:avLst/>
          </a:prstGeom>
        </p:spPr>
        <p:txBody>
          <a:bodyPr wrap="square">
            <a:spAutoFit/>
          </a:bodyPr>
          <a:lstStyle/>
          <a:p>
            <a:r>
              <a:rPr lang="bn-IN" sz="4400" dirty="0">
                <a:solidFill>
                  <a:srgbClr val="000000"/>
                </a:solidFill>
                <a:latin typeface="NikoshBAN" panose="02000000000000000000" pitchFamily="2" charset="0"/>
                <a:cs typeface="NikoshBAN" panose="02000000000000000000" pitchFamily="2" charset="0"/>
              </a:rPr>
              <a:t>তোমার জন্যে,</a:t>
            </a:r>
            <a:r>
              <a:rPr lang="bn-IN" sz="4400" dirty="0">
                <a:latin typeface="NikoshBAN" panose="02000000000000000000" pitchFamily="2" charset="0"/>
                <a:cs typeface="NikoshBAN" panose="02000000000000000000" pitchFamily="2" charset="0"/>
              </a:rPr>
              <a:t/>
            </a:r>
            <a:br>
              <a:rPr lang="bn-IN" sz="4400" dirty="0">
                <a:latin typeface="NikoshBAN" panose="02000000000000000000" pitchFamily="2" charset="0"/>
                <a:cs typeface="NikoshBAN" panose="02000000000000000000" pitchFamily="2" charset="0"/>
              </a:rPr>
            </a:br>
            <a:r>
              <a:rPr lang="bn-IN" sz="4400" dirty="0">
                <a:solidFill>
                  <a:srgbClr val="000000"/>
                </a:solidFill>
                <a:latin typeface="NikoshBAN" panose="02000000000000000000" pitchFamily="2" charset="0"/>
                <a:cs typeface="NikoshBAN" panose="02000000000000000000" pitchFamily="2" charset="0"/>
              </a:rPr>
              <a:t>সগীর আলী, শাহবাজপুরের সেই জোয়ান কৃষক,</a:t>
            </a:r>
            <a:r>
              <a:rPr lang="bn-IN" sz="4400" dirty="0">
                <a:latin typeface="NikoshBAN" panose="02000000000000000000" pitchFamily="2" charset="0"/>
                <a:cs typeface="NikoshBAN" panose="02000000000000000000" pitchFamily="2" charset="0"/>
              </a:rPr>
              <a:t/>
            </a:r>
            <a:br>
              <a:rPr lang="bn-IN" sz="4400" dirty="0">
                <a:latin typeface="NikoshBAN" panose="02000000000000000000" pitchFamily="2" charset="0"/>
                <a:cs typeface="NikoshBAN" panose="02000000000000000000" pitchFamily="2" charset="0"/>
              </a:rPr>
            </a:br>
            <a:r>
              <a:rPr lang="bn-IN" sz="4400" dirty="0">
                <a:solidFill>
                  <a:srgbClr val="000000"/>
                </a:solidFill>
                <a:latin typeface="NikoshBAN" panose="02000000000000000000" pitchFamily="2" charset="0"/>
                <a:cs typeface="NikoshBAN" panose="02000000000000000000" pitchFamily="2" charset="0"/>
              </a:rPr>
              <a:t>কেষ্ট দাস, </a:t>
            </a:r>
            <a:r>
              <a:rPr lang="bn-IN" sz="4400" dirty="0" smtClean="0">
                <a:solidFill>
                  <a:srgbClr val="000000"/>
                </a:solidFill>
                <a:latin typeface="NikoshBAN" panose="02000000000000000000" pitchFamily="2" charset="0"/>
                <a:cs typeface="NikoshBAN" panose="02000000000000000000" pitchFamily="2" charset="0"/>
              </a:rPr>
              <a:t>জেলেপাড়ার </a:t>
            </a:r>
            <a:r>
              <a:rPr lang="bn-IN" sz="4400" dirty="0">
                <a:solidFill>
                  <a:srgbClr val="000000"/>
                </a:solidFill>
                <a:latin typeface="NikoshBAN" panose="02000000000000000000" pitchFamily="2" charset="0"/>
                <a:cs typeface="NikoshBAN" panose="02000000000000000000" pitchFamily="2" charset="0"/>
              </a:rPr>
              <a:t>সবচেয়ে সাহসী লোকটা,</a:t>
            </a:r>
            <a:r>
              <a:rPr lang="bn-IN" sz="4400" dirty="0">
                <a:latin typeface="NikoshBAN" panose="02000000000000000000" pitchFamily="2" charset="0"/>
                <a:cs typeface="NikoshBAN" panose="02000000000000000000" pitchFamily="2" charset="0"/>
              </a:rPr>
              <a:t/>
            </a:r>
            <a:br>
              <a:rPr lang="bn-IN" sz="4400" dirty="0">
                <a:latin typeface="NikoshBAN" panose="02000000000000000000" pitchFamily="2" charset="0"/>
                <a:cs typeface="NikoshBAN" panose="02000000000000000000" pitchFamily="2" charset="0"/>
              </a:rPr>
            </a:br>
            <a:r>
              <a:rPr lang="bn-IN" sz="4400" dirty="0">
                <a:solidFill>
                  <a:srgbClr val="000000"/>
                </a:solidFill>
                <a:latin typeface="NikoshBAN" panose="02000000000000000000" pitchFamily="2" charset="0"/>
                <a:cs typeface="NikoshBAN" panose="02000000000000000000" pitchFamily="2" charset="0"/>
              </a:rPr>
              <a:t>মতলব মিয়া, মেঘনা নদীর দক্ষ মাঝি,</a:t>
            </a:r>
            <a:r>
              <a:rPr lang="bn-IN" sz="4400" dirty="0">
                <a:latin typeface="NikoshBAN" panose="02000000000000000000" pitchFamily="2" charset="0"/>
                <a:cs typeface="NikoshBAN" panose="02000000000000000000" pitchFamily="2" charset="0"/>
              </a:rPr>
              <a:t/>
            </a:r>
            <a:br>
              <a:rPr lang="bn-IN" sz="4400" dirty="0">
                <a:latin typeface="NikoshBAN" panose="02000000000000000000" pitchFamily="2" charset="0"/>
                <a:cs typeface="NikoshBAN" panose="02000000000000000000" pitchFamily="2" charset="0"/>
              </a:rPr>
            </a:br>
            <a:r>
              <a:rPr lang="bn-IN" sz="4400" dirty="0">
                <a:solidFill>
                  <a:srgbClr val="000000"/>
                </a:solidFill>
                <a:latin typeface="NikoshBAN" panose="02000000000000000000" pitchFamily="2" charset="0"/>
                <a:cs typeface="NikoshBAN" panose="02000000000000000000" pitchFamily="2" charset="0"/>
              </a:rPr>
              <a:t>গাজী গাজী ব’লে নৌকা চালায় উদ্দান ঝডে</a:t>
            </a:r>
            <a:r>
              <a:rPr lang="bn-IN" sz="4400" dirty="0">
                <a:latin typeface="NikoshBAN" panose="02000000000000000000" pitchFamily="2" charset="0"/>
                <a:cs typeface="NikoshBAN" panose="02000000000000000000" pitchFamily="2" charset="0"/>
              </a:rPr>
              <a:t/>
            </a:r>
            <a:br>
              <a:rPr lang="bn-IN" sz="4400" dirty="0">
                <a:latin typeface="NikoshBAN" panose="02000000000000000000" pitchFamily="2" charset="0"/>
                <a:cs typeface="NikoshBAN" panose="02000000000000000000" pitchFamily="2" charset="0"/>
              </a:rPr>
            </a:br>
            <a:r>
              <a:rPr lang="bn-IN" sz="4400" dirty="0">
                <a:solidFill>
                  <a:srgbClr val="000000"/>
                </a:solidFill>
                <a:latin typeface="NikoshBAN" panose="02000000000000000000" pitchFamily="2" charset="0"/>
                <a:cs typeface="NikoshBAN" panose="02000000000000000000" pitchFamily="2" charset="0"/>
              </a:rPr>
              <a:t>রুস্তম শেখ, ঢাকার রিকশাওয়ালা, যার ফুসফুস</a:t>
            </a:r>
            <a:r>
              <a:rPr lang="bn-IN" sz="4400" dirty="0">
                <a:latin typeface="NikoshBAN" panose="02000000000000000000" pitchFamily="2" charset="0"/>
                <a:cs typeface="NikoshBAN" panose="02000000000000000000" pitchFamily="2" charset="0"/>
              </a:rPr>
              <a:t/>
            </a:r>
            <a:br>
              <a:rPr lang="bn-IN" sz="4400" dirty="0">
                <a:latin typeface="NikoshBAN" panose="02000000000000000000" pitchFamily="2" charset="0"/>
                <a:cs typeface="NikoshBAN" panose="02000000000000000000" pitchFamily="2" charset="0"/>
              </a:rPr>
            </a:br>
            <a:r>
              <a:rPr lang="bn-IN" sz="4400" dirty="0">
                <a:solidFill>
                  <a:srgbClr val="000000"/>
                </a:solidFill>
                <a:latin typeface="NikoshBAN" panose="02000000000000000000" pitchFamily="2" charset="0"/>
                <a:cs typeface="NikoshBAN" panose="02000000000000000000" pitchFamily="2" charset="0"/>
              </a:rPr>
              <a:t>এখন পোকার দখলে</a:t>
            </a:r>
            <a:r>
              <a:rPr lang="bn-IN" sz="4400" dirty="0">
                <a:latin typeface="NikoshBAN" panose="02000000000000000000" pitchFamily="2" charset="0"/>
                <a:cs typeface="NikoshBAN" panose="02000000000000000000" pitchFamily="2" charset="0"/>
              </a:rPr>
              <a:t/>
            </a:r>
            <a:br>
              <a:rPr lang="bn-IN" sz="4400" dirty="0">
                <a:latin typeface="NikoshBAN" panose="02000000000000000000" pitchFamily="2" charset="0"/>
                <a:cs typeface="NikoshBAN" panose="02000000000000000000" pitchFamily="2" charset="0"/>
              </a:rPr>
            </a:br>
            <a:r>
              <a:rPr lang="bn-IN" sz="4400" dirty="0">
                <a:solidFill>
                  <a:srgbClr val="000000"/>
                </a:solidFill>
                <a:latin typeface="NikoshBAN" panose="02000000000000000000" pitchFamily="2" charset="0"/>
                <a:cs typeface="NikoshBAN" panose="02000000000000000000" pitchFamily="2" charset="0"/>
              </a:rPr>
              <a:t>আর রাইফেল কাঁধে বনে জঙ্গলে </a:t>
            </a:r>
            <a:r>
              <a:rPr lang="bn-IN" sz="4400" dirty="0" smtClean="0">
                <a:solidFill>
                  <a:srgbClr val="000000"/>
                </a:solidFill>
                <a:latin typeface="NikoshBAN" panose="02000000000000000000" pitchFamily="2" charset="0"/>
                <a:cs typeface="NikoshBAN" panose="02000000000000000000" pitchFamily="2" charset="0"/>
              </a:rPr>
              <a:t>ঘুরে বেড়ানো</a:t>
            </a:r>
            <a:r>
              <a:rPr lang="bn-IN" sz="4400" dirty="0">
                <a:latin typeface="NikoshBAN" panose="02000000000000000000" pitchFamily="2" charset="0"/>
                <a:cs typeface="NikoshBAN" panose="02000000000000000000" pitchFamily="2" charset="0"/>
              </a:rPr>
              <a:t/>
            </a:r>
            <a:br>
              <a:rPr lang="bn-IN" sz="4400" dirty="0">
                <a:latin typeface="NikoshBAN" panose="02000000000000000000" pitchFamily="2" charset="0"/>
                <a:cs typeface="NikoshBAN" panose="02000000000000000000" pitchFamily="2" charset="0"/>
              </a:rPr>
            </a:br>
            <a:r>
              <a:rPr lang="bn-IN" sz="4400" dirty="0">
                <a:solidFill>
                  <a:srgbClr val="000000"/>
                </a:solidFill>
                <a:latin typeface="NikoshBAN" panose="02000000000000000000" pitchFamily="2" charset="0"/>
                <a:cs typeface="NikoshBAN" panose="02000000000000000000" pitchFamily="2" charset="0"/>
              </a:rPr>
              <a:t>সেই তেজী তরুণ যার পদভারে</a:t>
            </a:r>
            <a:r>
              <a:rPr lang="bn-IN" sz="4400" dirty="0">
                <a:latin typeface="NikoshBAN" panose="02000000000000000000" pitchFamily="2" charset="0"/>
                <a:cs typeface="NikoshBAN" panose="02000000000000000000" pitchFamily="2" charset="0"/>
              </a:rPr>
              <a:t/>
            </a:r>
            <a:br>
              <a:rPr lang="bn-IN" sz="4400" dirty="0">
                <a:latin typeface="NikoshBAN" panose="02000000000000000000" pitchFamily="2" charset="0"/>
                <a:cs typeface="NikoshBAN" panose="02000000000000000000" pitchFamily="2" charset="0"/>
              </a:rPr>
            </a:br>
            <a:r>
              <a:rPr lang="bn-IN" sz="4400" dirty="0">
                <a:solidFill>
                  <a:srgbClr val="000000"/>
                </a:solidFill>
                <a:latin typeface="NikoshBAN" panose="02000000000000000000" pitchFamily="2" charset="0"/>
                <a:cs typeface="NikoshBAN" panose="02000000000000000000" pitchFamily="2" charset="0"/>
              </a:rPr>
              <a:t>একটি নতুন পৃথিবীর জন্ম হ’তে চলেছে –</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016" y="3431708"/>
            <a:ext cx="4064566" cy="33078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016" y="240632"/>
            <a:ext cx="4061746" cy="2797944"/>
          </a:xfrm>
          <a:prstGeom prst="rect">
            <a:avLst/>
          </a:prstGeom>
        </p:spPr>
      </p:pic>
    </p:spTree>
    <p:extLst>
      <p:ext uri="{BB962C8B-B14F-4D97-AF65-F5344CB8AC3E}">
        <p14:creationId xmlns:p14="http://schemas.microsoft.com/office/powerpoint/2010/main" val="339042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046" y="0"/>
            <a:ext cx="7270281" cy="8402300"/>
          </a:xfrm>
          <a:prstGeom prst="rect">
            <a:avLst/>
          </a:prstGeom>
        </p:spPr>
        <p:txBody>
          <a:bodyPr wrap="square">
            <a:spAutoFit/>
          </a:bodyPr>
          <a:lstStyle/>
          <a:p>
            <a:r>
              <a:rPr lang="bn-IN" sz="5400" dirty="0">
                <a:solidFill>
                  <a:srgbClr val="000000"/>
                </a:solidFill>
                <a:latin typeface="NikoshBAN" panose="02000000000000000000" pitchFamily="2" charset="0"/>
                <a:cs typeface="NikoshBAN" panose="02000000000000000000" pitchFamily="2" charset="0"/>
              </a:rPr>
              <a:t>পৃথিবীর এক প্রান্ত থেকে অন্য প্রান্তে জ্বলন্ত</a:t>
            </a:r>
            <a:br>
              <a:rPr lang="bn-IN" sz="5400" dirty="0">
                <a:solidFill>
                  <a:srgbClr val="000000"/>
                </a:solidFill>
                <a:latin typeface="NikoshBAN" panose="02000000000000000000" pitchFamily="2" charset="0"/>
                <a:cs typeface="NikoshBAN" panose="02000000000000000000" pitchFamily="2" charset="0"/>
              </a:rPr>
            </a:br>
            <a:r>
              <a:rPr lang="bn-IN" sz="5400" dirty="0">
                <a:solidFill>
                  <a:srgbClr val="000000"/>
                </a:solidFill>
                <a:latin typeface="NikoshBAN" panose="02000000000000000000" pitchFamily="2" charset="0"/>
                <a:cs typeface="NikoshBAN" panose="02000000000000000000" pitchFamily="2" charset="0"/>
              </a:rPr>
              <a:t>ঘোষণার ধ্বনিপ্রতিধ্বনি তুলে,</a:t>
            </a:r>
            <a:br>
              <a:rPr lang="bn-IN" sz="5400" dirty="0">
                <a:solidFill>
                  <a:srgbClr val="000000"/>
                </a:solidFill>
                <a:latin typeface="NikoshBAN" panose="02000000000000000000" pitchFamily="2" charset="0"/>
                <a:cs typeface="NikoshBAN" panose="02000000000000000000" pitchFamily="2" charset="0"/>
              </a:rPr>
            </a:br>
            <a:r>
              <a:rPr lang="bn-IN" sz="5400" dirty="0" smtClean="0">
                <a:solidFill>
                  <a:srgbClr val="000000"/>
                </a:solidFill>
                <a:latin typeface="NikoshBAN" panose="02000000000000000000" pitchFamily="2" charset="0"/>
                <a:cs typeface="NikoshBAN" panose="02000000000000000000" pitchFamily="2" charset="0"/>
              </a:rPr>
              <a:t>নতুন </a:t>
            </a:r>
            <a:r>
              <a:rPr lang="bn-IN" sz="5400" dirty="0">
                <a:solidFill>
                  <a:srgbClr val="000000"/>
                </a:solidFill>
                <a:latin typeface="NikoshBAN" panose="02000000000000000000" pitchFamily="2" charset="0"/>
                <a:cs typeface="NikoshBAN" panose="02000000000000000000" pitchFamily="2" charset="0"/>
              </a:rPr>
              <a:t>নিশান </a:t>
            </a:r>
            <a:r>
              <a:rPr lang="bn-IN" sz="5400" dirty="0" smtClean="0">
                <a:solidFill>
                  <a:srgbClr val="000000"/>
                </a:solidFill>
                <a:latin typeface="NikoshBAN" panose="02000000000000000000" pitchFamily="2" charset="0"/>
                <a:cs typeface="NikoshBAN" panose="02000000000000000000" pitchFamily="2" charset="0"/>
              </a:rPr>
              <a:t>উড়িয়ে</a:t>
            </a:r>
            <a:r>
              <a:rPr lang="bn-IN" sz="5400" dirty="0">
                <a:solidFill>
                  <a:srgbClr val="000000"/>
                </a:solidFill>
                <a:latin typeface="NikoshBAN" panose="02000000000000000000" pitchFamily="2" charset="0"/>
                <a:cs typeface="NikoshBAN" panose="02000000000000000000" pitchFamily="2" charset="0"/>
              </a:rPr>
              <a:t>, দামামা বাজিয়ে দিগ্বিদিক</a:t>
            </a:r>
            <a:br>
              <a:rPr lang="bn-IN" sz="5400" dirty="0">
                <a:solidFill>
                  <a:srgbClr val="000000"/>
                </a:solidFill>
                <a:latin typeface="NikoshBAN" panose="02000000000000000000" pitchFamily="2" charset="0"/>
                <a:cs typeface="NikoshBAN" panose="02000000000000000000" pitchFamily="2" charset="0"/>
              </a:rPr>
            </a:br>
            <a:r>
              <a:rPr lang="bn-IN" sz="5400" dirty="0">
                <a:solidFill>
                  <a:srgbClr val="000000"/>
                </a:solidFill>
                <a:latin typeface="NikoshBAN" panose="02000000000000000000" pitchFamily="2" charset="0"/>
                <a:cs typeface="NikoshBAN" panose="02000000000000000000" pitchFamily="2" charset="0"/>
              </a:rPr>
              <a:t>এই বাংলায়</a:t>
            </a:r>
            <a:br>
              <a:rPr lang="bn-IN" sz="5400" dirty="0">
                <a:solidFill>
                  <a:srgbClr val="000000"/>
                </a:solidFill>
                <a:latin typeface="NikoshBAN" panose="02000000000000000000" pitchFamily="2" charset="0"/>
                <a:cs typeface="NikoshBAN" panose="02000000000000000000" pitchFamily="2" charset="0"/>
              </a:rPr>
            </a:br>
            <a:r>
              <a:rPr lang="bn-IN" sz="5400" dirty="0" smtClean="0">
                <a:solidFill>
                  <a:srgbClr val="000000"/>
                </a:solidFill>
                <a:latin typeface="NikoshBAN" panose="02000000000000000000" pitchFamily="2" charset="0"/>
                <a:cs typeface="NikoshBAN" panose="02000000000000000000" pitchFamily="2" charset="0"/>
              </a:rPr>
              <a:t>তোমাকে আসতেই </a:t>
            </a:r>
            <a:r>
              <a:rPr lang="bn-IN" sz="5400" dirty="0">
                <a:solidFill>
                  <a:srgbClr val="000000"/>
                </a:solidFill>
                <a:latin typeface="NikoshBAN" panose="02000000000000000000" pitchFamily="2" charset="0"/>
                <a:cs typeface="NikoshBAN" panose="02000000000000000000" pitchFamily="2" charset="0"/>
              </a:rPr>
              <a:t>হবে, হে স্বাধীনতা।</a:t>
            </a:r>
          </a:p>
          <a:p>
            <a:r>
              <a:rPr lang="bn-IN" sz="5400" dirty="0">
                <a:latin typeface="NikoshBAN" panose="02000000000000000000" pitchFamily="2" charset="0"/>
                <a:cs typeface="NikoshBAN" panose="02000000000000000000" pitchFamily="2" charset="0"/>
              </a:rPr>
              <a:t/>
            </a:r>
            <a:br>
              <a:rPr lang="bn-IN" sz="5400" dirty="0">
                <a:latin typeface="NikoshBAN" panose="02000000000000000000" pitchFamily="2" charset="0"/>
                <a:cs typeface="NikoshBAN" panose="02000000000000000000" pitchFamily="2" charset="0"/>
              </a:rPr>
            </a:br>
            <a:endParaRPr lang="en-US" sz="5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838" y="-1"/>
            <a:ext cx="4565493" cy="3638349"/>
          </a:xfrm>
          <a:prstGeom prst="rect">
            <a:avLst/>
          </a:prstGeom>
        </p:spPr>
      </p:pic>
    </p:spTree>
    <p:extLst>
      <p:ext uri="{BB962C8B-B14F-4D97-AF65-F5344CB8AC3E}">
        <p14:creationId xmlns:p14="http://schemas.microsoft.com/office/powerpoint/2010/main" val="4276238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394" y="1062389"/>
            <a:ext cx="7620000" cy="5715000"/>
          </a:xfrm>
          <a:prstGeom prst="rect">
            <a:avLst/>
          </a:prstGeom>
        </p:spPr>
      </p:pic>
      <p:sp>
        <p:nvSpPr>
          <p:cNvPr id="3" name="TextBox 2"/>
          <p:cNvSpPr txBox="1"/>
          <p:nvPr/>
        </p:nvSpPr>
        <p:spPr>
          <a:xfrm>
            <a:off x="3301465" y="990822"/>
            <a:ext cx="7564582" cy="646331"/>
          </a:xfrm>
          <a:prstGeom prst="rect">
            <a:avLst/>
          </a:prstGeom>
          <a:noFill/>
        </p:spPr>
        <p:txBody>
          <a:bodyPr wrap="square" rtlCol="0">
            <a:spAutoFit/>
          </a:bodyPr>
          <a:lstStyle/>
          <a:p>
            <a:r>
              <a:rPr lang="bn-BD" sz="3600" dirty="0" smtClean="0">
                <a:solidFill>
                  <a:schemeClr val="accent5">
                    <a:lumMod val="50000"/>
                  </a:schemeClr>
                </a:solidFill>
                <a:latin typeface="Nikosh" panose="02000000000000000000" pitchFamily="2" charset="0"/>
                <a:cs typeface="Nikosh" panose="02000000000000000000" pitchFamily="2" charset="0"/>
              </a:rPr>
              <a:t>জলপাই রঙ্গের ট্যাং</a:t>
            </a:r>
            <a:r>
              <a:rPr lang="bn-IN" sz="3600" dirty="0" smtClean="0">
                <a:solidFill>
                  <a:schemeClr val="accent5">
                    <a:lumMod val="50000"/>
                  </a:schemeClr>
                </a:solidFill>
                <a:latin typeface="Nikosh" panose="02000000000000000000" pitchFamily="2" charset="0"/>
                <a:cs typeface="Nikosh" panose="02000000000000000000" pitchFamily="2" charset="0"/>
              </a:rPr>
              <a:t>ক </a:t>
            </a:r>
            <a:r>
              <a:rPr lang="bn-BD" sz="3600" dirty="0" smtClean="0">
                <a:solidFill>
                  <a:schemeClr val="accent5">
                    <a:lumMod val="50000"/>
                  </a:schemeClr>
                </a:solidFill>
                <a:latin typeface="Nikosh" panose="02000000000000000000" pitchFamily="2" charset="0"/>
                <a:cs typeface="Nikosh" panose="02000000000000000000" pitchFamily="2" charset="0"/>
              </a:rPr>
              <a:t>কে কবি দানব বলেছেন কেন ?</a:t>
            </a:r>
            <a:endParaRPr lang="en-US" sz="3600" dirty="0">
              <a:solidFill>
                <a:schemeClr val="accent5">
                  <a:lumMod val="50000"/>
                </a:schemeClr>
              </a:solidFill>
              <a:latin typeface="Nikosh" panose="02000000000000000000" pitchFamily="2" charset="0"/>
              <a:cs typeface="Nikosh" panose="02000000000000000000" pitchFamily="2" charset="0"/>
            </a:endParaRPr>
          </a:p>
        </p:txBody>
      </p:sp>
      <p:sp>
        <p:nvSpPr>
          <p:cNvPr id="4" name="TextBox 3"/>
          <p:cNvSpPr txBox="1"/>
          <p:nvPr/>
        </p:nvSpPr>
        <p:spPr>
          <a:xfrm>
            <a:off x="298383" y="0"/>
            <a:ext cx="3003082"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এসো কাজ করি</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2182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505" y="1275944"/>
            <a:ext cx="11999495" cy="5509200"/>
          </a:xfrm>
          <a:prstGeom prst="rect">
            <a:avLst/>
          </a:prstGeom>
        </p:spPr>
        <p:txBody>
          <a:bodyPr wrap="square">
            <a:spAutoFit/>
          </a:bodyPr>
          <a:lstStyle/>
          <a:p>
            <a:r>
              <a:rPr lang="bn-IN" sz="3200" dirty="0">
                <a:solidFill>
                  <a:srgbClr val="000000"/>
                </a:solidFill>
                <a:latin typeface="NikoshBAN" panose="02000000000000000000" pitchFamily="2" charset="0"/>
                <a:cs typeface="NikoshBAN" panose="02000000000000000000" pitchFamily="2" charset="0"/>
              </a:rPr>
              <a:t>হে স্বাধীনতা তোমাকে পাওয়ার জন্যে” শীর্ষক কবিতাটি শামসুর রাহমানের ‘শ্রেষ্ঠ কবিতা’ নামক কাব্যগ্রন্থ থেকে নেওয়া হয়েছে। কবিতাটি কবির ‘বন্দিশিবির থেকে’ নামক কাব্যগ্রন্থের অন্তর্ভুক্ত।বাংলাদেশের স্বাধীনতার পেক্ষাপটে লেখা অত্যন্ত গুরুত্বপূর্ণ একটি কবিতা। কবি শামসুর রহমান এই কবিতাটি তে স্বাধীনতা যে একটি মৌলিক অধিকার এবং পরাধীন বাংলাদেশ বাসী তাদের এই মৌলিক অধিকারের জন্য যে কিভাবে প্রতীক্ষারত তাহার বর্ণনা তুলে ধরেছেন। স্বাধীনতার আকাঙ্ক্ষা ও আশা এবং জাতির আত্ম বলিদান এর কথা ছন্দের মধ্যে ফুটে উঠেছে অত্যন্ত স্পষ্ট ভাবে</a:t>
            </a:r>
            <a:r>
              <a:rPr lang="bn-IN" sz="3200" dirty="0" smtClean="0">
                <a:solidFill>
                  <a:srgbClr val="000000"/>
                </a:solidFill>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স্বাধীনতা পাওয়ার জন্য মানুষ কিভাবে তাদের আপনজনকে হারিয়েছে এবং কিভাবে তারা অপদস্থ হয়েছে তার একটি বর্ণনা এ কবিতা থেকে পাওয়া যায়। ১৯৭১ এর মুক্তিযুদ্ধের সময় বাংলাদেশ বাসী দেখেছি তাদের ইতিহাসের সবচেয়ে ভয়ঙ্কর দিন। শহরের পর শহর গ্রামের পর গ্রাম ধ্বংসস্তূপে পরিণত হয়েছে। পাকিস্তানি সৈন্যরা চালিয়েছে হত্যাযজ্ঞ। চারিদিকে বয়েছে রক্তের গঙ্গা। প্রাণ দিয়েছে শত সহস্র মানুষ</a:t>
            </a:r>
            <a:r>
              <a:rPr lang="bn-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3753854" y="182880"/>
            <a:ext cx="2916454"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মূলবক্তব্য</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907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1156" y="3244334"/>
            <a:ext cx="4709687" cy="369332"/>
          </a:xfrm>
          <a:prstGeom prst="rect">
            <a:avLst/>
          </a:prstGeom>
        </p:spPr>
        <p:txBody>
          <a:bodyPr wrap="none">
            <a:spAutoFit/>
          </a:bodyPr>
          <a:lstStyle/>
          <a:p>
            <a:r>
              <a:rPr lang="en-US" dirty="0">
                <a:hlinkClick r:id="rId2"/>
              </a:rPr>
              <a:t>https://www.youtube.com/watch?v=TT__fizBri8</a:t>
            </a:r>
            <a:endParaRPr lang="en-US" dirty="0"/>
          </a:p>
        </p:txBody>
      </p:sp>
      <p:sp>
        <p:nvSpPr>
          <p:cNvPr id="5" name="Rectangle 4"/>
          <p:cNvSpPr/>
          <p:nvPr/>
        </p:nvSpPr>
        <p:spPr>
          <a:xfrm>
            <a:off x="3127513" y="1992652"/>
            <a:ext cx="6096000" cy="646331"/>
          </a:xfrm>
          <a:prstGeom prst="rect">
            <a:avLst/>
          </a:prstGeom>
        </p:spPr>
        <p:txBody>
          <a:bodyPr>
            <a:spAutoFit/>
          </a:bodyPr>
          <a:lstStyle/>
          <a:p>
            <a:r>
              <a:rPr lang="en-US" dirty="0">
                <a:hlinkClick r:id="rId3"/>
              </a:rPr>
              <a:t>https://www.youtube.com/channel/UCzKUFZf1GSKjnjCG0bsh_MA?view_as=subscriber</a:t>
            </a:r>
            <a:endParaRPr lang="en-US" dirty="0"/>
          </a:p>
        </p:txBody>
      </p:sp>
      <p:sp>
        <p:nvSpPr>
          <p:cNvPr id="6" name="TextBox 5"/>
          <p:cNvSpPr txBox="1"/>
          <p:nvPr/>
        </p:nvSpPr>
        <p:spPr>
          <a:xfrm>
            <a:off x="3127513" y="443481"/>
            <a:ext cx="7469205"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ভিডি</a:t>
            </a:r>
            <a:r>
              <a:rPr lang="en-US" sz="4800" dirty="0" smtClean="0">
                <a:latin typeface="NikoshBAN" panose="02000000000000000000" pitchFamily="2" charset="0"/>
                <a:cs typeface="NikoshBAN" panose="02000000000000000000" pitchFamily="2" charset="0"/>
              </a:rPr>
              <a:t>ও </a:t>
            </a:r>
            <a:r>
              <a:rPr lang="en-US" sz="4800" dirty="0" err="1" smtClean="0">
                <a:latin typeface="NikoshBAN" panose="02000000000000000000" pitchFamily="2" charset="0"/>
                <a:cs typeface="NikoshBAN" panose="02000000000000000000" pitchFamily="2" charset="0"/>
              </a:rPr>
              <a:t>লিংক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থেকে</a:t>
            </a:r>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ভিডিওটি </a:t>
            </a:r>
            <a:r>
              <a:rPr lang="en-US" sz="4800" dirty="0" err="1" smtClean="0">
                <a:latin typeface="NikoshBAN" panose="02000000000000000000" pitchFamily="2" charset="0"/>
                <a:cs typeface="NikoshBAN" panose="02000000000000000000" pitchFamily="2" charset="0"/>
              </a:rPr>
              <a:t>দেখ</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1078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211756"/>
            <a:ext cx="11810198" cy="6494085"/>
          </a:xfrm>
          <a:prstGeom prst="rect">
            <a:avLst/>
          </a:prstGeom>
        </p:spPr>
        <p:txBody>
          <a:bodyPr wrap="square">
            <a:spAutoFit/>
          </a:bodyPr>
          <a:lstStyle/>
          <a:p>
            <a:r>
              <a:rPr lang="bn-IN" sz="3200" dirty="0">
                <a:latin typeface="NikoshBAN" panose="02000000000000000000" pitchFamily="2" charset="0"/>
                <a:cs typeface="NikoshBAN" panose="02000000000000000000" pitchFamily="2" charset="0"/>
              </a:rPr>
              <a:t>বাংলাদেশের স্বাধীনতা সংগ্রামে সাকিনা বিবির মতো গ্রামীণ নারীর সহায়-সম্বল বিসর্জিত হয়েছে, হরিদাসী হয়েছে স্বামী হারা নবজাতক হারিয়েছে মা-বাবাকে। ছাত্ররা হত্যা হয়েছে ছাত্রাবাসে শহরে চলছে গণহত্যা পুড়িয়ে দেওয়া হয়েছে গ্রাম লোকালয়ে।</a:t>
            </a:r>
            <a:endParaRPr lang="en-US" sz="3200" dirty="0">
              <a:latin typeface="NikoshBAN" panose="02000000000000000000" pitchFamily="2" charset="0"/>
              <a:cs typeface="NikoshBAN" panose="02000000000000000000" pitchFamily="2" charset="0"/>
            </a:endParaRPr>
          </a:p>
          <a:p>
            <a:r>
              <a:rPr lang="bn-IN" sz="3200" dirty="0" smtClean="0">
                <a:solidFill>
                  <a:srgbClr val="000000"/>
                </a:solidFill>
                <a:latin typeface="NikoshBAN" panose="02000000000000000000" pitchFamily="2" charset="0"/>
                <a:cs typeface="NikoshBAN" panose="02000000000000000000" pitchFamily="2" charset="0"/>
              </a:rPr>
              <a:t>মানুষ </a:t>
            </a:r>
            <a:r>
              <a:rPr lang="bn-IN" sz="3200" dirty="0">
                <a:solidFill>
                  <a:srgbClr val="000000"/>
                </a:solidFill>
                <a:latin typeface="NikoshBAN" panose="02000000000000000000" pitchFamily="2" charset="0"/>
                <a:cs typeface="NikoshBAN" panose="02000000000000000000" pitchFamily="2" charset="0"/>
              </a:rPr>
              <a:t>প্রতিবাদ করেছে তা নয় পশুপাখিরাও শামিল হয়েছে এই প্রতিবাদে। আর্তনাদ করেছে কুকুরও। মুক্তিযুদ্ধে শ্রমিক থেকে শুরু করে, সাধারণ মানুষ সব শ্রেণীর মানুষ ঝাঁপিয়ে পড়েছেন দিয়েছেন আত্মত্যাগ।স্বাধীনতার স্বাদ পাওয়ার জন্য মানুষ উঠে দাঁড়িয়েছে তার সমস্ত প্রাণ দিয়ে স্বৈরাচারের বিরুদ্ধে, বৈদেশিক শাসনের বিরুদ্ধে</a:t>
            </a:r>
            <a:r>
              <a:rPr lang="bn-IN" sz="3200" dirty="0" smtClean="0">
                <a:solidFill>
                  <a:srgbClr val="000000"/>
                </a:solidFill>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মানুষের স্বাধীনতা সংগ্রামে যোগদান কবির মনে আশার আলো জাগিয়েছে তাই কবির দৃঢ় বিশ্বাস যে তাদের এই আত্ম বলিদান এবং আত্মত্যাগ কখনোই বৃথা যাবে না। স্বাধীনতা আসবেই অবশ্যই আসবে। একদিন বাঙালি তার স্বাধীনতা ছিনিয়ে নিবেই</a:t>
            </a:r>
            <a:r>
              <a:rPr lang="bn-IN"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মুক্তিযুদ্ধে শ্রমিক, কৃষক, জেলে, রিক্শাওয়ালা প্রমুখ সাধারণ মানুষ আত্মত্যাগ করে। দগ্ধ হওয়া লোকালয় প্রবীণ বাঙালির আলোকিত চোখে চেয়ে থাকে। সেইসঙ্গে নবীন রক্তে প্রাণস্পন্দন ও আশা জেগে থাকতে দেখে কবি মুক্তিযুদ্ধ চলাকালে দৃঢ়তার সঙ্গে উচ্চারণ করেন- এত আত্মত্যাগ যার উদ্দেশ্যে সেই স্বাধীনতাকে বাঙালি একদিন ছিনিয়ে আনবেই।</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98255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4267200" cy="923330"/>
          </a:xfrm>
          <a:prstGeom prst="rect">
            <a:avLst/>
          </a:prstGeom>
          <a:noFill/>
        </p:spPr>
        <p:txBody>
          <a:bodyPr wrap="square" rtlCol="0">
            <a:spAutoFit/>
          </a:bodyPr>
          <a:lstStyle/>
          <a:p>
            <a:r>
              <a:rPr lang="bn-BD" sz="5400" dirty="0">
                <a:solidFill>
                  <a:srgbClr val="C00000"/>
                </a:solidFill>
                <a:latin typeface="NikoshBAN" pitchFamily="2" charset="0"/>
                <a:cs typeface="NikoshBAN" pitchFamily="2" charset="0"/>
              </a:rPr>
              <a:t>মূল্যায়ন –</a:t>
            </a:r>
          </a:p>
        </p:txBody>
      </p:sp>
      <p:sp>
        <p:nvSpPr>
          <p:cNvPr id="3" name="TextBox 2"/>
          <p:cNvSpPr txBox="1"/>
          <p:nvPr/>
        </p:nvSpPr>
        <p:spPr>
          <a:xfrm>
            <a:off x="2064329" y="1956843"/>
            <a:ext cx="8368145" cy="646331"/>
          </a:xfrm>
          <a:prstGeom prst="rect">
            <a:avLst/>
          </a:prstGeom>
          <a:noFill/>
        </p:spPr>
        <p:txBody>
          <a:bodyPr wrap="square" rtlCol="0">
            <a:spAutoFit/>
          </a:bodyPr>
          <a:lstStyle/>
          <a:p>
            <a:r>
              <a:rPr lang="bn-IN" sz="3600" dirty="0" smtClean="0">
                <a:latin typeface="NikoshBAN" pitchFamily="2" charset="0"/>
                <a:cs typeface="NikoshBAN" pitchFamily="2" charset="0"/>
              </a:rPr>
              <a:t>পোকার দখলে কার ফুসফুস</a:t>
            </a:r>
            <a:r>
              <a:rPr lang="bn-BD" sz="3600" dirty="0" smtClean="0">
                <a:latin typeface="NikoshBAN" pitchFamily="2" charset="0"/>
                <a:cs typeface="NikoshBAN" pitchFamily="2" charset="0"/>
              </a:rPr>
              <a:t> </a:t>
            </a:r>
            <a:r>
              <a:rPr lang="bn-BD" sz="3600" dirty="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4" name="TextBox 3"/>
          <p:cNvSpPr txBox="1"/>
          <p:nvPr/>
        </p:nvSpPr>
        <p:spPr>
          <a:xfrm>
            <a:off x="2133602" y="2514600"/>
            <a:ext cx="6553200" cy="707886"/>
          </a:xfrm>
          <a:prstGeom prst="rect">
            <a:avLst/>
          </a:prstGeom>
          <a:noFill/>
        </p:spPr>
        <p:txBody>
          <a:bodyPr wrap="square" rtlCol="0">
            <a:spAutoFit/>
          </a:bodyPr>
          <a:lstStyle/>
          <a:p>
            <a:r>
              <a:rPr lang="bn-BD" sz="4000" dirty="0" smtClean="0">
                <a:latin typeface="NikoshBAN" pitchFamily="2" charset="0"/>
                <a:cs typeface="NikoshBAN" pitchFamily="2" charset="0"/>
              </a:rPr>
              <a:t>কার </a:t>
            </a:r>
            <a:r>
              <a:rPr lang="bn-BD" sz="4000" dirty="0">
                <a:latin typeface="NikoshBAN" pitchFamily="2" charset="0"/>
                <a:cs typeface="NikoshBAN" pitchFamily="2" charset="0"/>
              </a:rPr>
              <a:t>সিঁথির সিঁদুর মুছে গেল ?</a:t>
            </a:r>
            <a:endParaRPr lang="en-US" sz="4000" dirty="0">
              <a:latin typeface="NikoshBAN" pitchFamily="2" charset="0"/>
              <a:cs typeface="NikoshBAN" pitchFamily="2" charset="0"/>
            </a:endParaRPr>
          </a:p>
        </p:txBody>
      </p:sp>
      <p:sp>
        <p:nvSpPr>
          <p:cNvPr id="8" name="TextBox 7"/>
          <p:cNvSpPr txBox="1"/>
          <p:nvPr/>
        </p:nvSpPr>
        <p:spPr>
          <a:xfrm>
            <a:off x="2064329" y="3222486"/>
            <a:ext cx="9253816" cy="707886"/>
          </a:xfrm>
          <a:prstGeom prst="rect">
            <a:avLst/>
          </a:prstGeom>
          <a:noFill/>
        </p:spPr>
        <p:txBody>
          <a:bodyPr wrap="square" rtlCol="0">
            <a:spAutoFit/>
          </a:bodyPr>
          <a:lstStyle/>
          <a:p>
            <a:r>
              <a:rPr lang="bn-IN" sz="4000" dirty="0" smtClean="0">
                <a:latin typeface="NikoshBAN" pitchFamily="2" charset="0"/>
                <a:cs typeface="NikoshBAN" pitchFamily="2" charset="0"/>
              </a:rPr>
              <a:t>অনাথ কিশোরীর থালা শুন্য কেন</a:t>
            </a:r>
            <a:r>
              <a:rPr lang="bn-BD" sz="4000" dirty="0" smtClean="0">
                <a:latin typeface="NikoshBAN" pitchFamily="2" charset="0"/>
                <a:cs typeface="NikoshBAN" pitchFamily="2" charset="0"/>
              </a:rPr>
              <a:t> </a:t>
            </a:r>
            <a:r>
              <a:rPr lang="bn-BD" sz="4000" dirty="0">
                <a:latin typeface="NikoshBAN" pitchFamily="2" charset="0"/>
                <a:cs typeface="NikoshBAN" pitchFamily="2" charset="0"/>
              </a:rPr>
              <a:t>?</a:t>
            </a:r>
            <a:endParaRPr lang="en-US" sz="4000" dirty="0"/>
          </a:p>
        </p:txBody>
      </p:sp>
    </p:spTree>
    <p:extLst>
      <p:ext uri="{BB962C8B-B14F-4D97-AF65-F5344CB8AC3E}">
        <p14:creationId xmlns:p14="http://schemas.microsoft.com/office/powerpoint/2010/main" val="41700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159" y="1001027"/>
            <a:ext cx="9769643" cy="3139321"/>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                  বাড়ির কাজ</a:t>
            </a:r>
          </a:p>
          <a:p>
            <a:pPr algn="ctr"/>
            <a:r>
              <a:rPr lang="bn-IN" sz="6000" dirty="0">
                <a:latin typeface="NikoshBAN" panose="02000000000000000000" pitchFamily="2" charset="0"/>
                <a:cs typeface="NikoshBAN" panose="02000000000000000000" pitchFamily="2" charset="0"/>
              </a:rPr>
              <a:t>তোমাকে পাওয়ার জন্য হে </a:t>
            </a:r>
            <a:r>
              <a:rPr lang="bn-IN" sz="6000" dirty="0" smtClean="0">
                <a:latin typeface="NikoshBAN" panose="02000000000000000000" pitchFamily="2" charset="0"/>
                <a:cs typeface="NikoshBAN" panose="02000000000000000000" pitchFamily="2" charset="0"/>
              </a:rPr>
              <a:t>স্বাধীনতা’ কবিতার মূল বক্তব্য লিখে আনবে।</a:t>
            </a:r>
            <a:endParaRPr lang="en-US" sz="6000"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369407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856" y="2812472"/>
            <a:ext cx="8049490" cy="1569660"/>
          </a:xfrm>
          <a:prstGeom prst="rect">
            <a:avLst/>
          </a:prstGeom>
          <a:noFill/>
        </p:spPr>
        <p:txBody>
          <a:bodyPr wrap="square" rtlCol="0">
            <a:spAutoFit/>
          </a:bodyPr>
          <a:lstStyle/>
          <a:p>
            <a:r>
              <a:rPr lang="bn-BD" sz="9600" dirty="0" smtClean="0"/>
              <a:t>ধন্যবাদ</a:t>
            </a:r>
            <a:endParaRPr lang="en-US" sz="9600" dirty="0"/>
          </a:p>
        </p:txBody>
      </p:sp>
      <p:sp>
        <p:nvSpPr>
          <p:cNvPr id="3" name="TextBox 2"/>
          <p:cNvSpPr txBox="1"/>
          <p:nvPr/>
        </p:nvSpPr>
        <p:spPr>
          <a:xfrm>
            <a:off x="360218" y="471055"/>
            <a:ext cx="10196946" cy="6012872"/>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52" y="0"/>
            <a:ext cx="12393052" cy="6800850"/>
          </a:xfrm>
          <a:prstGeom prst="rect">
            <a:avLst/>
          </a:prstGeom>
        </p:spPr>
      </p:pic>
      <p:sp>
        <p:nvSpPr>
          <p:cNvPr id="5" name="TextBox 4"/>
          <p:cNvSpPr txBox="1"/>
          <p:nvPr/>
        </p:nvSpPr>
        <p:spPr>
          <a:xfrm>
            <a:off x="969819" y="222455"/>
            <a:ext cx="8312727" cy="1569660"/>
          </a:xfrm>
          <a:prstGeom prst="rect">
            <a:avLst/>
          </a:prstGeom>
          <a:noFill/>
        </p:spPr>
        <p:txBody>
          <a:bodyPr wrap="square" rtlCol="0">
            <a:spAutoFit/>
          </a:bodyPr>
          <a:lstStyle/>
          <a:p>
            <a:r>
              <a:rPr lang="bn-BD" sz="9600" dirty="0" smtClean="0">
                <a:solidFill>
                  <a:schemeClr val="accent2">
                    <a:lumMod val="50000"/>
                  </a:schemeClr>
                </a:solidFill>
              </a:rPr>
              <a:t>ধন্যবাদ</a:t>
            </a:r>
            <a:endParaRPr lang="en-US" sz="9600" dirty="0">
              <a:solidFill>
                <a:schemeClr val="accent2">
                  <a:lumMod val="50000"/>
                </a:schemeClr>
              </a:solidFill>
            </a:endParaRPr>
          </a:p>
        </p:txBody>
      </p:sp>
    </p:spTree>
    <p:extLst>
      <p:ext uri="{BB962C8B-B14F-4D97-AF65-F5344CB8AC3E}">
        <p14:creationId xmlns:p14="http://schemas.microsoft.com/office/powerpoint/2010/main" val="2775823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97" y="1125425"/>
            <a:ext cx="5655963" cy="3536222"/>
          </a:xfrm>
          <a:prstGeom prst="rect">
            <a:avLst/>
          </a:prstGeom>
        </p:spPr>
      </p:pic>
      <p:sp>
        <p:nvSpPr>
          <p:cNvPr id="3" name="TextBox 2"/>
          <p:cNvSpPr txBox="1"/>
          <p:nvPr/>
        </p:nvSpPr>
        <p:spPr>
          <a:xfrm>
            <a:off x="192156" y="202095"/>
            <a:ext cx="7239000" cy="923330"/>
          </a:xfrm>
          <a:prstGeom prst="rect">
            <a:avLst/>
          </a:prstGeom>
          <a:noFill/>
        </p:spPr>
        <p:txBody>
          <a:bodyPr wrap="square" rtlCol="0">
            <a:spAutoFit/>
          </a:bodyPr>
          <a:lstStyle/>
          <a:p>
            <a:r>
              <a:rPr lang="bn-BD" sz="5400" dirty="0">
                <a:solidFill>
                  <a:srgbClr val="C00000"/>
                </a:solidFill>
                <a:latin typeface="NikoshBAN" pitchFamily="2" charset="0"/>
                <a:cs typeface="NikoshBAN" pitchFamily="2" charset="0"/>
              </a:rPr>
              <a:t>১৯৭১ সালের মুক্তি বাহিনী -----</a:t>
            </a:r>
            <a:endParaRPr lang="en-US" sz="5400" dirty="0">
              <a:solidFill>
                <a:srgbClr val="C00000"/>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201" y="1125425"/>
            <a:ext cx="5555980" cy="3564329"/>
          </a:xfrm>
          <a:prstGeom prst="rect">
            <a:avLst/>
          </a:prstGeom>
        </p:spPr>
      </p:pic>
    </p:spTree>
    <p:extLst>
      <p:ext uri="{BB962C8B-B14F-4D97-AF65-F5344CB8AC3E}">
        <p14:creationId xmlns:p14="http://schemas.microsoft.com/office/powerpoint/2010/main" val="108113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plus(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1701" y="279133"/>
            <a:ext cx="6304547" cy="1323439"/>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আজকের পাঠ</a:t>
            </a:r>
            <a:endParaRPr lang="en-US" sz="8000" dirty="0">
              <a:latin typeface="NikoshBAN" panose="02000000000000000000" pitchFamily="2" charset="0"/>
              <a:cs typeface="NikoshBAN" panose="02000000000000000000" pitchFamily="2" charset="0"/>
            </a:endParaRPr>
          </a:p>
        </p:txBody>
      </p:sp>
      <p:sp>
        <p:nvSpPr>
          <p:cNvPr id="3" name="TextBox 2"/>
          <p:cNvSpPr txBox="1"/>
          <p:nvPr/>
        </p:nvSpPr>
        <p:spPr>
          <a:xfrm>
            <a:off x="1049153" y="2233061"/>
            <a:ext cx="8749365"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তোমাকে পাওয়ার জন্য হে স্বাধীনতা</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4089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1351" y="980786"/>
            <a:ext cx="8925827" cy="4154984"/>
          </a:xfrm>
          <a:prstGeom prst="rect">
            <a:avLst/>
          </a:prstGeom>
        </p:spPr>
        <p:txBody>
          <a:bodyPr wrap="square">
            <a:spAutoFit/>
          </a:bodyPr>
          <a:lstStyle/>
          <a:p>
            <a:r>
              <a:rPr lang="en-US" sz="4400" dirty="0" err="1" smtClean="0">
                <a:solidFill>
                  <a:srgbClr val="000000"/>
                </a:solidFill>
                <a:latin typeface="NikoshBAN" panose="02000000000000000000" pitchFamily="2" charset="0"/>
                <a:cs typeface="NikoshBAN" panose="02000000000000000000" pitchFamily="2" charset="0"/>
              </a:rPr>
              <a:t>শিখনফল</a:t>
            </a:r>
            <a:endParaRPr lang="en-US" sz="4400" dirty="0" smtClean="0">
              <a:solidFill>
                <a:srgbClr val="000000"/>
              </a:solidFill>
              <a:latin typeface="NikoshBAN" panose="02000000000000000000" pitchFamily="2" charset="0"/>
              <a:cs typeface="NikoshBAN" panose="02000000000000000000" pitchFamily="2" charset="0"/>
            </a:endParaRPr>
          </a:p>
          <a:p>
            <a:r>
              <a:rPr lang="en-US" sz="4400" dirty="0" err="1" smtClean="0">
                <a:solidFill>
                  <a:srgbClr val="000000"/>
                </a:solidFill>
                <a:latin typeface="NikoshBAN" panose="02000000000000000000" pitchFamily="2" charset="0"/>
                <a:cs typeface="NikoshBAN" panose="02000000000000000000" pitchFamily="2" charset="0"/>
              </a:rPr>
              <a:t>এই</a:t>
            </a:r>
            <a:r>
              <a:rPr lang="en-US" sz="4400" dirty="0" smtClean="0">
                <a:solidFill>
                  <a:srgbClr val="000000"/>
                </a:solidFill>
                <a:latin typeface="NikoshBAN" panose="02000000000000000000" pitchFamily="2" charset="0"/>
                <a:cs typeface="NikoshBAN" panose="02000000000000000000" pitchFamily="2" charset="0"/>
              </a:rPr>
              <a:t> </a:t>
            </a:r>
            <a:r>
              <a:rPr lang="en-US" sz="4400" dirty="0" err="1" smtClean="0">
                <a:solidFill>
                  <a:srgbClr val="000000"/>
                </a:solidFill>
                <a:latin typeface="NikoshBAN" panose="02000000000000000000" pitchFamily="2" charset="0"/>
                <a:cs typeface="NikoshBAN" panose="02000000000000000000" pitchFamily="2" charset="0"/>
              </a:rPr>
              <a:t>পাঠ</a:t>
            </a:r>
            <a:r>
              <a:rPr lang="en-US" sz="4400" dirty="0" smtClean="0">
                <a:solidFill>
                  <a:srgbClr val="000000"/>
                </a:solidFill>
                <a:latin typeface="NikoshBAN" panose="02000000000000000000" pitchFamily="2" charset="0"/>
                <a:cs typeface="NikoshBAN" panose="02000000000000000000" pitchFamily="2" charset="0"/>
              </a:rPr>
              <a:t> </a:t>
            </a:r>
            <a:r>
              <a:rPr lang="en-US" sz="4400" dirty="0" err="1" smtClean="0">
                <a:solidFill>
                  <a:srgbClr val="000000"/>
                </a:solidFill>
                <a:latin typeface="NikoshBAN" panose="02000000000000000000" pitchFamily="2" charset="0"/>
                <a:cs typeface="NikoshBAN" panose="02000000000000000000" pitchFamily="2" charset="0"/>
              </a:rPr>
              <a:t>শেষে</a:t>
            </a:r>
            <a:r>
              <a:rPr lang="en-US" sz="4400" dirty="0" smtClean="0">
                <a:solidFill>
                  <a:srgbClr val="000000"/>
                </a:solidFill>
                <a:latin typeface="NikoshBAN" panose="02000000000000000000" pitchFamily="2" charset="0"/>
                <a:cs typeface="NikoshBAN" panose="02000000000000000000" pitchFamily="2" charset="0"/>
              </a:rPr>
              <a:t> </a:t>
            </a:r>
            <a:r>
              <a:rPr lang="en-US" sz="4400" dirty="0" err="1" smtClean="0">
                <a:solidFill>
                  <a:srgbClr val="000000"/>
                </a:solidFill>
                <a:latin typeface="NikoshBAN" panose="02000000000000000000" pitchFamily="2" charset="0"/>
                <a:cs typeface="NikoshBAN" panose="02000000000000000000" pitchFamily="2" charset="0"/>
              </a:rPr>
              <a:t>শিক্ষার্থীরা</a:t>
            </a:r>
            <a:r>
              <a:rPr lang="en-US" sz="4400" dirty="0" smtClean="0">
                <a:solidFill>
                  <a:srgbClr val="000000"/>
                </a:solidFill>
                <a:latin typeface="NikoshBAN" panose="02000000000000000000" pitchFamily="2" charset="0"/>
                <a:cs typeface="NikoshBAN" panose="02000000000000000000" pitchFamily="2" charset="0"/>
              </a:rPr>
              <a:t>…………</a:t>
            </a:r>
          </a:p>
          <a:p>
            <a:r>
              <a:rPr lang="en-US" sz="4400" dirty="0" smtClean="0">
                <a:solidFill>
                  <a:srgbClr val="000000"/>
                </a:solidFill>
                <a:latin typeface="NikoshBAN" panose="02000000000000000000" pitchFamily="2" charset="0"/>
                <a:cs typeface="NikoshBAN" panose="02000000000000000000" pitchFamily="2" charset="0"/>
              </a:rPr>
              <a:t>১। </a:t>
            </a:r>
            <a:r>
              <a:rPr lang="en-US" sz="4400" dirty="0" err="1" smtClean="0">
                <a:solidFill>
                  <a:srgbClr val="000000"/>
                </a:solidFill>
                <a:latin typeface="NikoshBAN" panose="02000000000000000000" pitchFamily="2" charset="0"/>
                <a:cs typeface="NikoshBAN" panose="02000000000000000000" pitchFamily="2" charset="0"/>
              </a:rPr>
              <a:t>এই</a:t>
            </a:r>
            <a:r>
              <a:rPr lang="en-US" sz="4400" dirty="0" smtClean="0">
                <a:solidFill>
                  <a:srgbClr val="000000"/>
                </a:solidFill>
                <a:latin typeface="NikoshBAN" panose="02000000000000000000" pitchFamily="2" charset="0"/>
                <a:cs typeface="NikoshBAN" panose="02000000000000000000" pitchFamily="2" charset="0"/>
              </a:rPr>
              <a:t> </a:t>
            </a:r>
            <a:r>
              <a:rPr lang="bn-IN" sz="4400" dirty="0" smtClean="0">
                <a:solidFill>
                  <a:srgbClr val="000000"/>
                </a:solidFill>
                <a:latin typeface="NikoshBAN" panose="02000000000000000000" pitchFamily="2" charset="0"/>
                <a:cs typeface="NikoshBAN" panose="02000000000000000000" pitchFamily="2" charset="0"/>
              </a:rPr>
              <a:t>কবিতায় </a:t>
            </a:r>
            <a:r>
              <a:rPr lang="bn-IN" sz="4400" dirty="0">
                <a:solidFill>
                  <a:srgbClr val="000000"/>
                </a:solidFill>
                <a:latin typeface="NikoshBAN" panose="02000000000000000000" pitchFamily="2" charset="0"/>
                <a:cs typeface="NikoshBAN" panose="02000000000000000000" pitchFamily="2" charset="0"/>
              </a:rPr>
              <a:t>স্বাধিনতা যুদ্ধে কোন কোন পেশার লোক অংশগ্রহণ করেছিল তাদের নাম বলতে পারবে;</a:t>
            </a:r>
          </a:p>
          <a:p>
            <a:r>
              <a:rPr lang="en-US" sz="4400" dirty="0" smtClean="0">
                <a:solidFill>
                  <a:srgbClr val="000000"/>
                </a:solidFill>
                <a:latin typeface="NikoshBAN" panose="02000000000000000000" pitchFamily="2" charset="0"/>
                <a:cs typeface="NikoshBAN" panose="02000000000000000000" pitchFamily="2" charset="0"/>
              </a:rPr>
              <a:t>২। </a:t>
            </a:r>
            <a:r>
              <a:rPr lang="en-US" sz="4400" dirty="0" err="1" smtClean="0">
                <a:solidFill>
                  <a:srgbClr val="000000"/>
                </a:solidFill>
                <a:latin typeface="NikoshBAN" panose="02000000000000000000" pitchFamily="2" charset="0"/>
                <a:cs typeface="NikoshBAN" panose="02000000000000000000" pitchFamily="2" charset="0"/>
              </a:rPr>
              <a:t>এই</a:t>
            </a:r>
            <a:r>
              <a:rPr lang="bn-IN" sz="4400" dirty="0" smtClean="0">
                <a:solidFill>
                  <a:srgbClr val="000000"/>
                </a:solidFill>
                <a:latin typeface="NikoshBAN" panose="02000000000000000000" pitchFamily="2" charset="0"/>
                <a:cs typeface="NikoshBAN" panose="02000000000000000000" pitchFamily="2" charset="0"/>
              </a:rPr>
              <a:t> </a:t>
            </a:r>
            <a:r>
              <a:rPr lang="bn-IN" sz="4400" dirty="0">
                <a:solidFill>
                  <a:srgbClr val="000000"/>
                </a:solidFill>
                <a:latin typeface="NikoshBAN" panose="02000000000000000000" pitchFamily="2" charset="0"/>
                <a:cs typeface="NikoshBAN" panose="02000000000000000000" pitchFamily="2" charset="0"/>
              </a:rPr>
              <a:t>কবিতার কোন ধরণের নৃশংসতা চালিয়েছিল তা লিখতে পারবে।</a:t>
            </a:r>
            <a:endParaRPr lang="bn-IN" sz="4400" b="0" i="0" dirty="0">
              <a:solidFill>
                <a:srgbClr val="00000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5353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996" y="3102791"/>
            <a:ext cx="8160326" cy="769441"/>
          </a:xfrm>
          <a:prstGeom prst="rect">
            <a:avLst/>
          </a:prstGeom>
        </p:spPr>
        <p:txBody>
          <a:bodyPr wrap="square">
            <a:spAutoFit/>
          </a:bodyPr>
          <a:lstStyle/>
          <a:p>
            <a:endParaRPr lang="en-US" sz="4400" dirty="0"/>
          </a:p>
        </p:txBody>
      </p:sp>
      <p:pic>
        <p:nvPicPr>
          <p:cNvPr id="5" name="Picture 2" descr="C:\Users\Doel-1612i3\Desktop\shams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755" y="1697391"/>
            <a:ext cx="5167745" cy="3427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3050584" y="5125339"/>
            <a:ext cx="7505009" cy="1569660"/>
          </a:xfrm>
          <a:prstGeom prst="rect">
            <a:avLst/>
          </a:prstGeom>
          <a:noFill/>
        </p:spPr>
        <p:txBody>
          <a:bodyPr wrap="square" rtlCol="0">
            <a:spAutoFit/>
          </a:bodyPr>
          <a:lstStyle/>
          <a:p>
            <a:r>
              <a:rPr lang="en-US" sz="9600" dirty="0" err="1" smtClean="0">
                <a:solidFill>
                  <a:srgbClr val="7030A0"/>
                </a:solidFill>
                <a:latin typeface="Nikosh" panose="02000000000000000000" pitchFamily="2" charset="0"/>
                <a:cs typeface="Nikosh" panose="02000000000000000000" pitchFamily="2" charset="0"/>
              </a:rPr>
              <a:t>শামসুর</a:t>
            </a:r>
            <a:r>
              <a:rPr lang="en-US" sz="9600" dirty="0" smtClean="0">
                <a:solidFill>
                  <a:srgbClr val="7030A0"/>
                </a:solidFill>
                <a:latin typeface="Nikosh" panose="02000000000000000000" pitchFamily="2" charset="0"/>
                <a:cs typeface="Nikosh" panose="02000000000000000000" pitchFamily="2" charset="0"/>
              </a:rPr>
              <a:t> </a:t>
            </a:r>
            <a:r>
              <a:rPr lang="en-US" sz="9600" dirty="0" err="1" smtClean="0">
                <a:solidFill>
                  <a:srgbClr val="7030A0"/>
                </a:solidFill>
                <a:latin typeface="Nikosh" panose="02000000000000000000" pitchFamily="2" charset="0"/>
                <a:cs typeface="Nikosh" panose="02000000000000000000" pitchFamily="2" charset="0"/>
              </a:rPr>
              <a:t>রাহমান</a:t>
            </a:r>
            <a:endParaRPr lang="en-US" sz="9600" dirty="0">
              <a:solidFill>
                <a:srgbClr val="7030A0"/>
              </a:solidFill>
              <a:latin typeface="Nikosh" panose="02000000000000000000" pitchFamily="2" charset="0"/>
              <a:cs typeface="Nikosh" panose="02000000000000000000" pitchFamily="2" charset="0"/>
            </a:endParaRPr>
          </a:p>
        </p:txBody>
      </p:sp>
      <p:sp>
        <p:nvSpPr>
          <p:cNvPr id="4" name="Rectangle 3"/>
          <p:cNvSpPr/>
          <p:nvPr/>
        </p:nvSpPr>
        <p:spPr>
          <a:xfrm>
            <a:off x="172963" y="0"/>
            <a:ext cx="2925969" cy="3030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 panose="02000000000000000000" pitchFamily="2" charset="0"/>
                <a:cs typeface="Nikosh" panose="02000000000000000000" pitchFamily="2" charset="0"/>
              </a:rPr>
              <a:t>১৯২৯ সালের ২৪শে অক্টোবর ঢাকায়</a:t>
            </a:r>
            <a:r>
              <a:rPr lang="bn-IN" sz="3200" dirty="0" smtClean="0">
                <a:solidFill>
                  <a:schemeClr val="tx1"/>
                </a:solidFill>
                <a:latin typeface="Nikosh" panose="02000000000000000000" pitchFamily="2" charset="0"/>
                <a:cs typeface="Nikosh" panose="02000000000000000000" pitchFamily="2" charset="0"/>
              </a:rPr>
              <a:t> জন্ম।</a:t>
            </a:r>
          </a:p>
          <a:p>
            <a:pPr algn="ctr"/>
            <a:r>
              <a:rPr lang="bn-IN" sz="3200" dirty="0" smtClean="0">
                <a:solidFill>
                  <a:schemeClr val="tx1"/>
                </a:solidFill>
                <a:latin typeface="Nikosh" panose="02000000000000000000" pitchFamily="2" charset="0"/>
                <a:cs typeface="Nikosh" panose="02000000000000000000" pitchFamily="2" charset="0"/>
              </a:rPr>
              <a:t>লেখাপড়া- ১৯৪৫ সালে ম্যাট্রিক, ১৯৪৭ সালে ইন্টার এবং ঢাবি থেকে স্নাতক।</a:t>
            </a:r>
            <a:endParaRPr lang="en-US" sz="3200" dirty="0">
              <a:solidFill>
                <a:schemeClr val="tx1"/>
              </a:solidFill>
              <a:latin typeface="Nikosh" panose="02000000000000000000" pitchFamily="2" charset="0"/>
              <a:cs typeface="Nikosh" panose="02000000000000000000" pitchFamily="2" charset="0"/>
            </a:endParaRPr>
          </a:p>
        </p:txBody>
      </p:sp>
      <p:sp>
        <p:nvSpPr>
          <p:cNvPr id="6" name="Rectangle 5"/>
          <p:cNvSpPr/>
          <p:nvPr/>
        </p:nvSpPr>
        <p:spPr>
          <a:xfrm>
            <a:off x="161296" y="3128792"/>
            <a:ext cx="2937636" cy="3223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 panose="02000000000000000000" pitchFamily="2" charset="0"/>
                <a:cs typeface="Nikosh" panose="02000000000000000000" pitchFamily="2" charset="0"/>
              </a:rPr>
              <a:t>কাব্যগ্রন্থ-রৌদ্র করোটিতে,</a:t>
            </a:r>
          </a:p>
          <a:p>
            <a:pPr algn="ctr"/>
            <a:r>
              <a:rPr lang="bn-BD" sz="3600" dirty="0" smtClean="0">
                <a:solidFill>
                  <a:schemeClr val="tx1"/>
                </a:solidFill>
                <a:latin typeface="Nikosh" panose="02000000000000000000" pitchFamily="2" charset="0"/>
                <a:cs typeface="Nikosh" panose="02000000000000000000" pitchFamily="2" charset="0"/>
              </a:rPr>
              <a:t>বিধবস্ত নীলিমা,নিজ বাসভূমে</a:t>
            </a:r>
          </a:p>
          <a:p>
            <a:pPr algn="ctr"/>
            <a:r>
              <a:rPr lang="bn-BD" sz="3600" dirty="0" smtClean="0">
                <a:solidFill>
                  <a:schemeClr val="tx1"/>
                </a:solidFill>
                <a:latin typeface="Nikosh" panose="02000000000000000000" pitchFamily="2" charset="0"/>
                <a:cs typeface="Nikosh" panose="02000000000000000000" pitchFamily="2" charset="0"/>
              </a:rPr>
              <a:t>বন্দী শিবির থেকে</a:t>
            </a:r>
            <a:endParaRPr lang="en-US" sz="3600" dirty="0">
              <a:solidFill>
                <a:schemeClr val="tx1"/>
              </a:solidFill>
              <a:latin typeface="Nikosh" panose="02000000000000000000" pitchFamily="2" charset="0"/>
              <a:cs typeface="Nikosh" panose="02000000000000000000" pitchFamily="2" charset="0"/>
            </a:endParaRPr>
          </a:p>
        </p:txBody>
      </p:sp>
      <p:sp>
        <p:nvSpPr>
          <p:cNvPr id="8" name="Rectangle 7"/>
          <p:cNvSpPr/>
          <p:nvPr/>
        </p:nvSpPr>
        <p:spPr>
          <a:xfrm>
            <a:off x="8749143" y="1196554"/>
            <a:ext cx="3325094" cy="2980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 panose="02000000000000000000" pitchFamily="2" charset="0"/>
                <a:cs typeface="Nikosh" panose="02000000000000000000" pitchFamily="2" charset="0"/>
              </a:rPr>
              <a:t>পেশা-সাংবাদিকতা</a:t>
            </a:r>
          </a:p>
          <a:p>
            <a:pPr algn="ctr"/>
            <a:r>
              <a:rPr lang="bn-BD" sz="3600" dirty="0" smtClean="0">
                <a:solidFill>
                  <a:schemeClr val="tx1"/>
                </a:solidFill>
                <a:latin typeface="Nikosh" panose="02000000000000000000" pitchFamily="2" charset="0"/>
                <a:cs typeface="Nikosh" panose="02000000000000000000" pitchFamily="2" charset="0"/>
              </a:rPr>
              <a:t>পুরস্কার-বাংলা একাডেমি পুরস্কার</a:t>
            </a:r>
          </a:p>
          <a:p>
            <a:pPr algn="ctr"/>
            <a:r>
              <a:rPr lang="bn-BD" sz="3600" dirty="0" smtClean="0">
                <a:solidFill>
                  <a:schemeClr val="tx1"/>
                </a:solidFill>
                <a:latin typeface="Nikosh" panose="02000000000000000000" pitchFamily="2" charset="0"/>
                <a:cs typeface="Nikosh" panose="02000000000000000000" pitchFamily="2" charset="0"/>
              </a:rPr>
              <a:t>একুশে পদকসহ  </a:t>
            </a:r>
          </a:p>
          <a:p>
            <a:pPr algn="ctr"/>
            <a:r>
              <a:rPr lang="bn-BD" sz="3600" dirty="0" smtClean="0">
                <a:solidFill>
                  <a:schemeClr val="tx1"/>
                </a:solidFill>
                <a:latin typeface="Nikosh" panose="02000000000000000000" pitchFamily="2" charset="0"/>
                <a:cs typeface="Nikosh" panose="02000000000000000000" pitchFamily="2" charset="0"/>
              </a:rPr>
              <a:t>অসংখ্য পুরস্কার</a:t>
            </a:r>
            <a:endParaRPr lang="en-US" sz="3600" dirty="0">
              <a:solidFill>
                <a:schemeClr val="tx1"/>
              </a:solidFill>
              <a:latin typeface="Nikosh" panose="02000000000000000000" pitchFamily="2" charset="0"/>
              <a:cs typeface="Nikosh" panose="02000000000000000000" pitchFamily="2" charset="0"/>
            </a:endParaRPr>
          </a:p>
        </p:txBody>
      </p:sp>
      <p:sp>
        <p:nvSpPr>
          <p:cNvPr id="10" name="Rectangle 9"/>
          <p:cNvSpPr/>
          <p:nvPr/>
        </p:nvSpPr>
        <p:spPr>
          <a:xfrm>
            <a:off x="8991598" y="4448256"/>
            <a:ext cx="3082639" cy="1821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 panose="02000000000000000000" pitchFamily="2" charset="0"/>
                <a:cs typeface="Nikosh" panose="02000000000000000000" pitchFamily="2" charset="0"/>
              </a:rPr>
              <a:t>মৃত্যু-২০০৬ সালের ১৭ই অক্টোবর</a:t>
            </a:r>
            <a:endParaRPr lang="en-US" sz="4000" dirty="0">
              <a:solidFill>
                <a:schemeClr val="tx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166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255" b="56768"/>
          <a:stretch/>
        </p:blipFill>
        <p:spPr>
          <a:xfrm>
            <a:off x="1676400" y="381000"/>
            <a:ext cx="4495800" cy="5976938"/>
          </a:xfrm>
          <a:prstGeom prst="rect">
            <a:avLst/>
          </a:prstGeom>
        </p:spPr>
      </p:pic>
      <p:sp>
        <p:nvSpPr>
          <p:cNvPr id="3" name="Rectangle 2"/>
          <p:cNvSpPr/>
          <p:nvPr/>
        </p:nvSpPr>
        <p:spPr>
          <a:xfrm>
            <a:off x="6172200" y="1143000"/>
            <a:ext cx="76200" cy="556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2121"/>
          <a:stretch/>
        </p:blipFill>
        <p:spPr>
          <a:xfrm>
            <a:off x="6419880" y="838200"/>
            <a:ext cx="4170316" cy="5867400"/>
          </a:xfrm>
          <a:prstGeom prst="rect">
            <a:avLst/>
          </a:prstGeom>
        </p:spPr>
      </p:pic>
    </p:spTree>
    <p:extLst>
      <p:ext uri="{BB962C8B-B14F-4D97-AF65-F5344CB8AC3E}">
        <p14:creationId xmlns:p14="http://schemas.microsoft.com/office/powerpoint/2010/main" val="300142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2946" y="1932339"/>
            <a:ext cx="7766936" cy="1555222"/>
          </a:xfrm>
        </p:spPr>
        <p:txBody>
          <a:bodyPr>
            <a:normAutofit fontScale="90000"/>
          </a:bodyPr>
          <a:lstStyle/>
          <a:p>
            <a:r>
              <a:rPr lang="bn-BD" dirty="0" smtClean="0">
                <a:latin typeface="Nikosh" panose="02000000000000000000" pitchFamily="2" charset="0"/>
                <a:cs typeface="Nikosh" panose="02000000000000000000" pitchFamily="2" charset="0"/>
              </a:rPr>
              <a:t>শব্দার্থ-</a:t>
            </a:r>
            <a:br>
              <a:rPr lang="bn-BD" dirty="0" smtClean="0">
                <a:latin typeface="Nikosh" panose="02000000000000000000" pitchFamily="2" charset="0"/>
                <a:cs typeface="Nikosh" panose="02000000000000000000" pitchFamily="2" charset="0"/>
              </a:rPr>
            </a:br>
            <a:r>
              <a:rPr lang="bn-BD" sz="5300" dirty="0" smtClean="0">
                <a:latin typeface="NikoshBAN" panose="02000000000000000000" pitchFamily="2" charset="0"/>
                <a:cs typeface="NikoshBAN" panose="02000000000000000000" pitchFamily="2" charset="0"/>
              </a:rPr>
              <a:t>যত্রতত্র –যেখানে সেখানে</a:t>
            </a:r>
            <a:br>
              <a:rPr lang="bn-BD" sz="5300" dirty="0" smtClean="0">
                <a:latin typeface="NikoshBAN" panose="02000000000000000000" pitchFamily="2" charset="0"/>
                <a:cs typeface="NikoshBAN" panose="02000000000000000000" pitchFamily="2" charset="0"/>
              </a:rPr>
            </a:br>
            <a:r>
              <a:rPr lang="bn-BD" sz="5300" dirty="0" smtClean="0">
                <a:latin typeface="NikoshBAN" panose="02000000000000000000" pitchFamily="2" charset="0"/>
                <a:cs typeface="NikoshBAN" panose="02000000000000000000" pitchFamily="2" charset="0"/>
              </a:rPr>
              <a:t>খাণ্ডবদাহন-ভীষণ অগ্নিকাণ্ড</a:t>
            </a:r>
            <a:r>
              <a:rPr lang="bn-IN" sz="5300" dirty="0" smtClean="0">
                <a:latin typeface="NikoshBAN" panose="02000000000000000000" pitchFamily="2" charset="0"/>
                <a:cs typeface="NikoshBAN" panose="02000000000000000000" pitchFamily="2" charset="0"/>
              </a:rPr>
              <a:t/>
            </a:r>
            <a:br>
              <a:rPr lang="bn-IN" sz="5300" dirty="0" smtClean="0">
                <a:latin typeface="NikoshBAN" panose="02000000000000000000" pitchFamily="2" charset="0"/>
                <a:cs typeface="NikoshBAN" panose="02000000000000000000" pitchFamily="2" charset="0"/>
              </a:rPr>
            </a:br>
            <a:r>
              <a:rPr lang="bn-BD" sz="5300" dirty="0" smtClean="0">
                <a:latin typeface="NikoshBAN" panose="02000000000000000000" pitchFamily="2" charset="0"/>
                <a:cs typeface="NikoshBAN" panose="02000000000000000000" pitchFamily="2" charset="0"/>
              </a:rPr>
              <a:t>আর্তনাদ </a:t>
            </a:r>
            <a:r>
              <a:rPr lang="bn-BD" sz="5300" dirty="0">
                <a:latin typeface="NikoshBAN" panose="02000000000000000000" pitchFamily="2" charset="0"/>
                <a:cs typeface="NikoshBAN" panose="02000000000000000000" pitchFamily="2" charset="0"/>
              </a:rPr>
              <a:t>= </a:t>
            </a:r>
            <a:r>
              <a:rPr lang="bn-BD" sz="5300" dirty="0" smtClean="0">
                <a:latin typeface="NikoshBAN" panose="02000000000000000000" pitchFamily="2" charset="0"/>
                <a:cs typeface="NikoshBAN" panose="02000000000000000000" pitchFamily="2" charset="0"/>
              </a:rPr>
              <a:t>চিৎকার </a:t>
            </a:r>
            <a:r>
              <a:rPr lang="bn-BD" sz="5300" dirty="0">
                <a:latin typeface="NikoshBAN" panose="02000000000000000000" pitchFamily="2" charset="0"/>
                <a:cs typeface="NikoshBAN" panose="02000000000000000000" pitchFamily="2" charset="0"/>
              </a:rPr>
              <a:t>করা ।</a:t>
            </a:r>
            <a:r>
              <a:rPr lang="en-US" sz="5300" dirty="0">
                <a:latin typeface="NikoshBAN" panose="02000000000000000000" pitchFamily="2" charset="0"/>
                <a:cs typeface="NikoshBAN" panose="02000000000000000000" pitchFamily="2" charset="0"/>
              </a:rPr>
              <a:t/>
            </a:r>
            <a:br>
              <a:rPr lang="en-US" sz="5300" dirty="0">
                <a:latin typeface="NikoshBAN" panose="02000000000000000000" pitchFamily="2" charset="0"/>
                <a:cs typeface="NikoshBAN" panose="02000000000000000000" pitchFamily="2" charset="0"/>
              </a:rPr>
            </a:br>
            <a:endParaRPr lang="en-US" sz="5300"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60" y="2964872"/>
            <a:ext cx="5715000" cy="37664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060" y="2964872"/>
            <a:ext cx="5813895" cy="3766435"/>
          </a:xfrm>
          <a:prstGeom prst="rect">
            <a:avLst/>
          </a:prstGeom>
        </p:spPr>
      </p:pic>
    </p:spTree>
    <p:extLst>
      <p:ext uri="{BB962C8B-B14F-4D97-AF65-F5344CB8AC3E}">
        <p14:creationId xmlns:p14="http://schemas.microsoft.com/office/powerpoint/2010/main" val="315832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0838" y="3159158"/>
            <a:ext cx="8423564" cy="3416320"/>
          </a:xfrm>
          <a:prstGeom prst="rect">
            <a:avLst/>
          </a:prstGeom>
        </p:spPr>
        <p:txBody>
          <a:bodyPr wrap="square">
            <a:spAutoFit/>
          </a:bodyPr>
          <a:lstStyle/>
          <a:p>
            <a:r>
              <a:rPr lang="en-US" sz="5400" dirty="0">
                <a:solidFill>
                  <a:srgbClr val="7030A0"/>
                </a:solidFill>
                <a:latin typeface="SutonnyMJ" pitchFamily="2" charset="0"/>
              </a:rPr>
              <a:t>†</a:t>
            </a:r>
            <a:r>
              <a:rPr lang="en-US" sz="5400" dirty="0" err="1">
                <a:solidFill>
                  <a:srgbClr val="7030A0"/>
                </a:solidFill>
                <a:latin typeface="SutonnyMJ" pitchFamily="2" charset="0"/>
              </a:rPr>
              <a:t>Zvgv‡K</a:t>
            </a:r>
            <a:r>
              <a:rPr lang="en-US" sz="5400" dirty="0">
                <a:solidFill>
                  <a:srgbClr val="7030A0"/>
                </a:solidFill>
                <a:latin typeface="SutonnyMJ" pitchFamily="2" charset="0"/>
              </a:rPr>
              <a:t> </a:t>
            </a:r>
            <a:r>
              <a:rPr lang="en-US" sz="5400" dirty="0" err="1">
                <a:solidFill>
                  <a:srgbClr val="7030A0"/>
                </a:solidFill>
                <a:latin typeface="SutonnyMJ" pitchFamily="2" charset="0"/>
              </a:rPr>
              <a:t>cvIqvi</a:t>
            </a:r>
            <a:r>
              <a:rPr lang="en-US" sz="5400" dirty="0">
                <a:solidFill>
                  <a:srgbClr val="7030A0"/>
                </a:solidFill>
                <a:latin typeface="SutonnyMJ" pitchFamily="2" charset="0"/>
              </a:rPr>
              <a:t> </a:t>
            </a:r>
            <a:r>
              <a:rPr lang="en-US" sz="5400" dirty="0" err="1">
                <a:solidFill>
                  <a:srgbClr val="7030A0"/>
                </a:solidFill>
                <a:latin typeface="SutonnyMJ" pitchFamily="2" charset="0"/>
              </a:rPr>
              <a:t>R‡b</a:t>
            </a:r>
            <a:r>
              <a:rPr lang="en-US" sz="5400" dirty="0">
                <a:solidFill>
                  <a:srgbClr val="7030A0"/>
                </a:solidFill>
                <a:latin typeface="SutonnyMJ" pitchFamily="2" charset="0"/>
              </a:rPr>
              <a:t>¨, †n ¯^</a:t>
            </a:r>
            <a:r>
              <a:rPr lang="en-US" sz="5400" dirty="0" err="1">
                <a:solidFill>
                  <a:srgbClr val="7030A0"/>
                </a:solidFill>
                <a:latin typeface="SutonnyMJ" pitchFamily="2" charset="0"/>
              </a:rPr>
              <a:t>vaxbZv</a:t>
            </a:r>
            <a:endParaRPr lang="en-US" sz="5400" dirty="0">
              <a:solidFill>
                <a:srgbClr val="7030A0"/>
              </a:solidFill>
              <a:latin typeface="SutonnyMJ" pitchFamily="2" charset="0"/>
            </a:endParaRPr>
          </a:p>
          <a:p>
            <a:r>
              <a:rPr lang="en-US" sz="5400" dirty="0">
                <a:solidFill>
                  <a:srgbClr val="7030A0"/>
                </a:solidFill>
                <a:latin typeface="SutonnyMJ" pitchFamily="2" charset="0"/>
              </a:rPr>
              <a:t>†</a:t>
            </a:r>
            <a:r>
              <a:rPr lang="en-US" sz="5400" dirty="0" err="1">
                <a:solidFill>
                  <a:srgbClr val="7030A0"/>
                </a:solidFill>
                <a:latin typeface="SutonnyMJ" pitchFamily="2" charset="0"/>
              </a:rPr>
              <a:t>Zvgv‡K</a:t>
            </a:r>
            <a:r>
              <a:rPr lang="en-US" sz="5400" dirty="0">
                <a:solidFill>
                  <a:srgbClr val="7030A0"/>
                </a:solidFill>
                <a:latin typeface="SutonnyMJ" pitchFamily="2" charset="0"/>
              </a:rPr>
              <a:t> </a:t>
            </a:r>
            <a:r>
              <a:rPr lang="en-US" sz="5400" dirty="0" err="1">
                <a:solidFill>
                  <a:srgbClr val="7030A0"/>
                </a:solidFill>
                <a:latin typeface="SutonnyMJ" pitchFamily="2" charset="0"/>
              </a:rPr>
              <a:t>cvIqvi</a:t>
            </a:r>
            <a:r>
              <a:rPr lang="en-US" sz="5400" dirty="0">
                <a:solidFill>
                  <a:srgbClr val="7030A0"/>
                </a:solidFill>
                <a:latin typeface="SutonnyMJ" pitchFamily="2" charset="0"/>
              </a:rPr>
              <a:t> </a:t>
            </a:r>
            <a:r>
              <a:rPr lang="en-US" sz="5400" dirty="0" err="1">
                <a:solidFill>
                  <a:srgbClr val="7030A0"/>
                </a:solidFill>
                <a:latin typeface="SutonnyMJ" pitchFamily="2" charset="0"/>
              </a:rPr>
              <a:t>R‡b</a:t>
            </a:r>
            <a:r>
              <a:rPr lang="en-US" sz="5400" dirty="0">
                <a:solidFill>
                  <a:srgbClr val="7030A0"/>
                </a:solidFill>
                <a:latin typeface="SutonnyMJ" pitchFamily="2" charset="0"/>
              </a:rPr>
              <a:t>¨</a:t>
            </a:r>
          </a:p>
          <a:p>
            <a:r>
              <a:rPr lang="pt-BR" sz="5400" dirty="0">
                <a:solidFill>
                  <a:srgbClr val="7030A0"/>
                </a:solidFill>
                <a:latin typeface="SutonnyMJ" pitchFamily="2" charset="0"/>
              </a:rPr>
              <a:t>Avi KZevi fvm‡Z n‡e i³M½vq ?</a:t>
            </a:r>
          </a:p>
          <a:p>
            <a:r>
              <a:rPr lang="pt-BR" sz="5400" dirty="0">
                <a:solidFill>
                  <a:srgbClr val="7030A0"/>
                </a:solidFill>
                <a:latin typeface="SutonnyMJ" pitchFamily="2" charset="0"/>
              </a:rPr>
              <a:t>Avi KZevi †`L‡Z n‡e LvÊe`vnb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54" y="2439269"/>
            <a:ext cx="3809999" cy="4037302"/>
          </a:xfrm>
          <a:prstGeom prst="rect">
            <a:avLst/>
          </a:prstGeom>
        </p:spPr>
      </p:pic>
      <p:sp>
        <p:nvSpPr>
          <p:cNvPr id="3" name="TextBox 2"/>
          <p:cNvSpPr txBox="1"/>
          <p:nvPr/>
        </p:nvSpPr>
        <p:spPr>
          <a:xfrm>
            <a:off x="4060838" y="269507"/>
            <a:ext cx="5747305"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পাঠ বিশ্লেষণ</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7184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7234278</TotalTime>
  <Words>811</Words>
  <Application>Microsoft Office PowerPoint</Application>
  <PresentationFormat>Widescreen</PresentationFormat>
  <Paragraphs>81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Nikosh</vt:lpstr>
      <vt:lpstr>NikoshBAN</vt:lpstr>
      <vt:lpstr>SutonnyMJ</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শব্দার্থ- যত্রতত্র –যেখানে সেখানে খাণ্ডবদাহন-ভীষণ অগ্নিকাণ্ড আর্তনাদ = চিৎকার করা । </vt:lpstr>
      <vt:lpstr>PowerPoint Presentation</vt:lpstr>
      <vt:lpstr>PowerPoint Presentation</vt:lpstr>
      <vt:lpstr>PowerPoint Presentation</vt:lpstr>
      <vt:lpstr>PowerPoint Presentation</vt:lpstr>
      <vt:lpstr>PowerPoint Presentation</vt:lpstr>
      <vt:lpstr>PowerPoint Presentation</vt:lpstr>
      <vt:lpstr>স্বাধীনতা ,তোমার জন্যে থুত্থুড়ে এক বুড়ো উদাস দাওয়ায় বসে আছেন –তাঁর চোখের নিচে অপরাহ্নের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RASHIK</dc:creator>
  <cp:lastModifiedBy>Windows User</cp:lastModifiedBy>
  <cp:revision>127</cp:revision>
  <dcterms:created xsi:type="dcterms:W3CDTF">2007-12-31T18:14:49Z</dcterms:created>
  <dcterms:modified xsi:type="dcterms:W3CDTF">2020-07-04T14:21:32Z</dcterms:modified>
</cp:coreProperties>
</file>