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74" r:id="rId7"/>
    <p:sldId id="262" r:id="rId8"/>
    <p:sldId id="267" r:id="rId9"/>
    <p:sldId id="266" r:id="rId10"/>
    <p:sldId id="277" r:id="rId11"/>
    <p:sldId id="269" r:id="rId12"/>
    <p:sldId id="271" r:id="rId13"/>
    <p:sldId id="272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E0028-D444-4B89-9E98-1A26B9816B02}" type="doc">
      <dgm:prSet loTypeId="urn:microsoft.com/office/officeart/2005/8/layout/equation2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F6CB91-94E2-4293-9F5B-45532B6877AD}">
      <dgm:prSet/>
      <dgm:spPr/>
      <dgm:t>
        <a:bodyPr/>
        <a:lstStyle/>
        <a:p>
          <a:pPr rtl="0"/>
          <a:r>
            <a:rPr lang="en-US" b="1" i="1" dirty="0" err="1" smtClean="0">
              <a:solidFill>
                <a:srgbClr val="FF0000"/>
              </a:solidFill>
            </a:rPr>
            <a:t>সেট</a:t>
          </a:r>
          <a:r>
            <a:rPr lang="en-US" b="1" i="1" dirty="0" smtClean="0">
              <a:solidFill>
                <a:srgbClr val="FF0000"/>
              </a:solidFill>
            </a:rPr>
            <a:t> </a:t>
          </a:r>
          <a:endParaRPr lang="en-US" b="1" i="1" dirty="0">
            <a:solidFill>
              <a:srgbClr val="FF0000"/>
            </a:solidFill>
          </a:endParaRPr>
        </a:p>
      </dgm:t>
    </dgm:pt>
    <dgm:pt modelId="{6A99F9BC-6C44-4EBA-9592-C84A76D4E832}" type="parTrans" cxnId="{BA5ECB78-05DE-4C75-B59D-3BA762ABE65C}">
      <dgm:prSet/>
      <dgm:spPr/>
      <dgm:t>
        <a:bodyPr/>
        <a:lstStyle/>
        <a:p>
          <a:endParaRPr lang="en-US"/>
        </a:p>
      </dgm:t>
    </dgm:pt>
    <dgm:pt modelId="{76505298-6035-48EF-A72E-FD9EC40401D2}" type="sibTrans" cxnId="{BA5ECB78-05DE-4C75-B59D-3BA762ABE65C}">
      <dgm:prSet/>
      <dgm:spPr/>
      <dgm:t>
        <a:bodyPr/>
        <a:lstStyle/>
        <a:p>
          <a:endParaRPr lang="en-US"/>
        </a:p>
      </dgm:t>
    </dgm:pt>
    <dgm:pt modelId="{120D9A35-1FAC-449C-8B94-CB9F8F3ACCE2}" type="pres">
      <dgm:prSet presAssocID="{BEFE0028-D444-4B89-9E98-1A26B9816B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AD2B25-D37F-4EA9-B9C4-94ADD6E09324}" type="pres">
      <dgm:prSet presAssocID="{BEFE0028-D444-4B89-9E98-1A26B9816B02}" presName="vNodes" presStyleCnt="0"/>
      <dgm:spPr/>
    </dgm:pt>
    <dgm:pt modelId="{ECA0A701-0364-460D-8B81-5DFE8534E7B7}" type="pres">
      <dgm:prSet presAssocID="{BEFE0028-D444-4B89-9E98-1A26B9816B02}" presName="lastNode" presStyleLbl="node1" presStyleIdx="0" presStyleCnt="1" custLinFactNeighborX="-3140" custLinFactNeighborY="2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F5929F-8006-4DD4-8409-BB914CBA013B}" type="presOf" srcId="{BEFE0028-D444-4B89-9E98-1A26B9816B02}" destId="{120D9A35-1FAC-449C-8B94-CB9F8F3ACCE2}" srcOrd="0" destOrd="0" presId="urn:microsoft.com/office/officeart/2005/8/layout/equation2"/>
    <dgm:cxn modelId="{BA5ECB78-05DE-4C75-B59D-3BA762ABE65C}" srcId="{BEFE0028-D444-4B89-9E98-1A26B9816B02}" destId="{9BF6CB91-94E2-4293-9F5B-45532B6877AD}" srcOrd="0" destOrd="0" parTransId="{6A99F9BC-6C44-4EBA-9592-C84A76D4E832}" sibTransId="{76505298-6035-48EF-A72E-FD9EC40401D2}"/>
    <dgm:cxn modelId="{0A87B906-C041-424A-A375-D12CB7453456}" type="presOf" srcId="{9BF6CB91-94E2-4293-9F5B-45532B6877AD}" destId="{ECA0A701-0364-460D-8B81-5DFE8534E7B7}" srcOrd="0" destOrd="0" presId="urn:microsoft.com/office/officeart/2005/8/layout/equation2"/>
    <dgm:cxn modelId="{72D6ABBC-E640-42C4-998E-E2AD15B65B9B}" type="presParOf" srcId="{120D9A35-1FAC-449C-8B94-CB9F8F3ACCE2}" destId="{5AAD2B25-D37F-4EA9-B9C4-94ADD6E09324}" srcOrd="0" destOrd="0" presId="urn:microsoft.com/office/officeart/2005/8/layout/equation2"/>
    <dgm:cxn modelId="{7357AC60-EA5A-40AD-9BEA-1CC133A79546}" type="presParOf" srcId="{120D9A35-1FAC-449C-8B94-CB9F8F3ACCE2}" destId="{ECA0A701-0364-460D-8B81-5DFE8534E7B7}" srcOrd="1" destOrd="0" presId="urn:microsoft.com/office/officeart/2005/8/layout/equati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5B4C3-2E82-46FA-9939-FD494FEBB384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56150-C7E4-47FB-9EBD-C8D87CB22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150-C7E4-47FB-9EBD-C8D87CB223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150-C7E4-47FB-9EBD-C8D87CB223C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D2F-AEAC-4053-BA69-0AE72D479B63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00F-7815-4233-B41A-67A4F1841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D2F-AEAC-4053-BA69-0AE72D479B63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00F-7815-4233-B41A-67A4F1841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D2F-AEAC-4053-BA69-0AE72D479B63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00F-7815-4233-B41A-67A4F1841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D2F-AEAC-4053-BA69-0AE72D479B63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00F-7815-4233-B41A-67A4F1841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D2F-AEAC-4053-BA69-0AE72D479B63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00F-7815-4233-B41A-67A4F1841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D2F-AEAC-4053-BA69-0AE72D479B63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00F-7815-4233-B41A-67A4F1841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D2F-AEAC-4053-BA69-0AE72D479B63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00F-7815-4233-B41A-67A4F1841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D2F-AEAC-4053-BA69-0AE72D479B63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00F-7815-4233-B41A-67A4F1841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D2F-AEAC-4053-BA69-0AE72D479B63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00F-7815-4233-B41A-67A4F1841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D2F-AEAC-4053-BA69-0AE72D479B63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00F-7815-4233-B41A-67A4F1841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D2F-AEAC-4053-BA69-0AE72D479B63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00F-7815-4233-B41A-67A4F1841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D2F-AEAC-4053-BA69-0AE72D479B63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200F-7815-4233-B41A-67A4F1841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eg"/><Relationship Id="rId7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-152400"/>
            <a:ext cx="4191000" cy="7467600"/>
          </a:xfrm>
        </p:spPr>
        <p:txBody>
          <a:bodyPr>
            <a:noAutofit/>
          </a:bodyPr>
          <a:lstStyle/>
          <a:p>
            <a:r>
              <a:rPr lang="en-US" sz="12000" b="1" dirty="0" err="1" smtClean="0">
                <a:solidFill>
                  <a:srgbClr val="FF0000"/>
                </a:solidFill>
              </a:rPr>
              <a:t>স্বা</a:t>
            </a:r>
            <a:r>
              <a:rPr lang="en-US" sz="15000" b="1" dirty="0" smtClean="0">
                <a:solidFill>
                  <a:srgbClr val="FF0000"/>
                </a:solidFill>
              </a:rPr>
              <a:t/>
            </a:r>
            <a:br>
              <a:rPr lang="en-US" sz="15000" b="1" dirty="0" smtClean="0">
                <a:solidFill>
                  <a:srgbClr val="FF0000"/>
                </a:solidFill>
              </a:rPr>
            </a:br>
            <a:r>
              <a:rPr lang="en-US" sz="12000" b="1" dirty="0" smtClean="0">
                <a:solidFill>
                  <a:srgbClr val="FF0000"/>
                </a:solidFill>
              </a:rPr>
              <a:t>গ</a:t>
            </a:r>
            <a:r>
              <a:rPr lang="en-US" sz="15000" b="1" dirty="0" smtClean="0">
                <a:solidFill>
                  <a:srgbClr val="FF0000"/>
                </a:solidFill>
              </a:rPr>
              <a:t/>
            </a:r>
            <a:br>
              <a:rPr lang="en-US" sz="15000" b="1" dirty="0" smtClean="0">
                <a:solidFill>
                  <a:srgbClr val="FF0000"/>
                </a:solidFill>
              </a:rPr>
            </a:br>
            <a:r>
              <a:rPr lang="en-US" sz="12000" b="1" dirty="0" smtClean="0">
                <a:solidFill>
                  <a:srgbClr val="FF0000"/>
                </a:solidFill>
              </a:rPr>
              <a:t>ত</a:t>
            </a:r>
            <a:r>
              <a:rPr lang="en-US" sz="15000" b="1" dirty="0" smtClean="0">
                <a:solidFill>
                  <a:srgbClr val="FF0000"/>
                </a:solidFill>
              </a:rPr>
              <a:t/>
            </a:r>
            <a:br>
              <a:rPr lang="en-US" sz="15000" b="1" dirty="0" smtClean="0">
                <a:solidFill>
                  <a:srgbClr val="FF0000"/>
                </a:solidFill>
              </a:rPr>
            </a:br>
            <a:r>
              <a:rPr lang="en-US" sz="12000" b="1" dirty="0" smtClean="0">
                <a:solidFill>
                  <a:srgbClr val="FF0000"/>
                </a:solidFill>
              </a:rPr>
              <a:t>ম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2)  ‡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mU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Set Builder Method):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যেমন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={x : 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we‡Rvo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},                B ={x : x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beg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cvuPRb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wkÿv_©x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}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`|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wP‡Î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cviwQ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3429000"/>
            <a:ext cx="3733800" cy="838200"/>
          </a:xfrm>
        </p:spPr>
        <p:txBody>
          <a:bodyPr>
            <a:normAutofit fontScale="25000" lnSpcReduction="20000"/>
          </a:bodyPr>
          <a:lstStyle/>
          <a:p>
            <a:r>
              <a:rPr lang="en-US" sz="144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400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144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14400" dirty="0" smtClean="0">
                <a:latin typeface="SutonnyMJ" pitchFamily="2" charset="0"/>
                <a:cs typeface="SutonnyMJ" pitchFamily="2" charset="0"/>
              </a:rPr>
              <a:t> : K</a:t>
            </a:r>
          </a:p>
          <a:p>
            <a:r>
              <a:rPr lang="en-US" sz="21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</a:t>
            </a:r>
            <a:endParaRPr lang="en-GB" sz="2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 descr="rose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609600"/>
            <a:ext cx="3429000" cy="2087217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6800" y="2667000"/>
            <a:ext cx="4041775" cy="639762"/>
          </a:xfrm>
        </p:spPr>
        <p:txBody>
          <a:bodyPr>
            <a:normAutofit fontScale="40000" lnSpcReduction="20000"/>
          </a:bodyPr>
          <a:lstStyle/>
          <a:p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: L</a:t>
            </a:r>
            <a:endParaRPr lang="en-US" dirty="0"/>
          </a:p>
        </p:txBody>
      </p:sp>
      <p:pic>
        <p:nvPicPr>
          <p:cNvPr id="8" name="Content Placeholder 7" descr="rose 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28600" y="533400"/>
            <a:ext cx="3515270" cy="2136571"/>
          </a:xfrm>
        </p:spPr>
      </p:pic>
      <p:sp>
        <p:nvSpPr>
          <p:cNvPr id="9" name="Rectangle 8"/>
          <p:cNvSpPr/>
          <p:nvPr/>
        </p:nvSpPr>
        <p:spPr>
          <a:xfrm>
            <a:off x="0" y="3124200"/>
            <a:ext cx="8305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wP‡Îi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উপাদানগুলো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কী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গণনা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করা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যায়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4F5FA"/>
              </a:clrFrom>
              <a:clrTo>
                <a:srgbClr val="F4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53" t="9064" r="15451" b="11472"/>
          <a:stretch/>
        </p:blipFill>
        <p:spPr>
          <a:xfrm>
            <a:off x="2133600" y="4267200"/>
            <a:ext cx="3276600" cy="2590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5791200" y="4876800"/>
            <a:ext cx="28956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Szwo‡Z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dzj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334000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: গ</a:t>
            </a:r>
            <a:endParaRPr lang="en-US" sz="3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9" grpId="0" animBg="1"/>
      <p:bldP spid="13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192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উপাদান সংখ্যা গণনা করে নির্ধারণ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করা যায়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971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উপাদান সংখ্যা গণনা করে নির্ধারণ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করা যায় 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5720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কোনো উপাদান 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733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00200"/>
            <a:ext cx="8686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A = { 1 , 3 , 5, 7, 9}                     A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সেটটি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ধরণের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সেট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 </a:t>
            </a:r>
            <a:endParaRPr lang="as-IN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200400"/>
            <a:ext cx="86868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124200"/>
            <a:ext cx="9144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B = { 1 , 2 , 3 , 4 , 5 , ……… }     B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সেটটি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ধরণের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সেট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 </a:t>
            </a:r>
            <a:endParaRPr lang="as-IN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495800"/>
            <a:ext cx="9144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C = {     }                        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সেটটি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ধরণের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সেট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3478_oval-baske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"/>
            <a:ext cx="2819400" cy="2857500"/>
          </a:xfrm>
          <a:prstGeom prst="rect">
            <a:avLst/>
          </a:prstGeom>
        </p:spPr>
      </p:pic>
      <p:pic>
        <p:nvPicPr>
          <p:cNvPr id="3" name="Picture 2" descr="ap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1123950"/>
            <a:ext cx="685800" cy="628650"/>
          </a:xfrm>
          <a:prstGeom prst="rect">
            <a:avLst/>
          </a:prstGeom>
        </p:spPr>
      </p:pic>
      <p:pic>
        <p:nvPicPr>
          <p:cNvPr id="4" name="Picture 3" descr="ban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143000"/>
            <a:ext cx="762000" cy="585312"/>
          </a:xfrm>
          <a:prstGeom prst="rect">
            <a:avLst/>
          </a:prstGeom>
        </p:spPr>
      </p:pic>
      <p:pic>
        <p:nvPicPr>
          <p:cNvPr id="5" name="Picture 4" descr="man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143000"/>
            <a:ext cx="609600" cy="609600"/>
          </a:xfrm>
          <a:prstGeom prst="rect">
            <a:avLst/>
          </a:prstGeom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228600"/>
            <a:ext cx="3200400" cy="2514600"/>
          </a:xfrm>
          <a:prstGeom prst="rect">
            <a:avLst/>
          </a:prstGeom>
        </p:spPr>
      </p:pic>
      <p:pic>
        <p:nvPicPr>
          <p:cNvPr id="7" name="Picture 6" descr="bana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0" y="1143000"/>
            <a:ext cx="838200" cy="558521"/>
          </a:xfrm>
          <a:prstGeom prst="rect">
            <a:avLst/>
          </a:prstGeom>
        </p:spPr>
      </p:pic>
      <p:pic>
        <p:nvPicPr>
          <p:cNvPr id="8" name="Picture 7" descr="orange 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1219200"/>
            <a:ext cx="462501" cy="523875"/>
          </a:xfrm>
          <a:prstGeom prst="rect">
            <a:avLst/>
          </a:prstGeom>
        </p:spPr>
      </p:pic>
      <p:pic>
        <p:nvPicPr>
          <p:cNvPr id="9" name="Picture 8" descr="aLAK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1143000"/>
            <a:ext cx="533400" cy="570929"/>
          </a:xfrm>
          <a:prstGeom prst="rect">
            <a:avLst/>
          </a:prstGeom>
        </p:spPr>
      </p:pic>
      <p:pic>
        <p:nvPicPr>
          <p:cNvPr id="10" name="Picture 9" descr="718ssFid18L._AC_SX522_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3175" y="609600"/>
            <a:ext cx="2790825" cy="2256184"/>
          </a:xfrm>
          <a:prstGeom prst="rect">
            <a:avLst/>
          </a:prstGeom>
        </p:spPr>
      </p:pic>
      <p:pic>
        <p:nvPicPr>
          <p:cNvPr id="11" name="Picture 10" descr="ap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33400"/>
            <a:ext cx="685800" cy="628650"/>
          </a:xfrm>
          <a:prstGeom prst="rect">
            <a:avLst/>
          </a:prstGeom>
        </p:spPr>
      </p:pic>
      <p:pic>
        <p:nvPicPr>
          <p:cNvPr id="12" name="Picture 11" descr="man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609600"/>
            <a:ext cx="609600" cy="609600"/>
          </a:xfrm>
          <a:prstGeom prst="rect">
            <a:avLst/>
          </a:prstGeom>
        </p:spPr>
      </p:pic>
      <p:pic>
        <p:nvPicPr>
          <p:cNvPr id="13" name="Picture 12" descr="ban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1143000"/>
            <a:ext cx="762000" cy="585312"/>
          </a:xfrm>
          <a:prstGeom prst="rect">
            <a:avLst/>
          </a:prstGeom>
        </p:spPr>
      </p:pic>
      <p:pic>
        <p:nvPicPr>
          <p:cNvPr id="14" name="Picture 13" descr="aLAK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0" y="990600"/>
            <a:ext cx="533400" cy="570929"/>
          </a:xfrm>
          <a:prstGeom prst="rect">
            <a:avLst/>
          </a:prstGeom>
        </p:spPr>
      </p:pic>
      <p:pic>
        <p:nvPicPr>
          <p:cNvPr id="15" name="Picture 14" descr="orange 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1219200"/>
            <a:ext cx="462501" cy="5238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43200" y="1219200"/>
            <a:ext cx="6575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9800" y="1219200"/>
            <a:ext cx="8627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= </a:t>
            </a:r>
            <a:endParaRPr lang="en-US" sz="4800" dirty="0"/>
          </a:p>
        </p:txBody>
      </p:sp>
      <p:sp>
        <p:nvSpPr>
          <p:cNvPr id="19" name="Rectangle 18"/>
          <p:cNvSpPr/>
          <p:nvPr/>
        </p:nvSpPr>
        <p:spPr>
          <a:xfrm>
            <a:off x="838200" y="32766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দুই বা ততোধিক সেটের সকল উপাদান নিয়ে গঠিত সেটকে সংযোগ সেট বলে।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4600" y="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সংযোগ সেট </a:t>
            </a:r>
            <a:endParaRPr lang="en-US" sz="4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3478_oval-baske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"/>
            <a:ext cx="2819400" cy="2857500"/>
          </a:xfrm>
          <a:prstGeom prst="rect">
            <a:avLst/>
          </a:prstGeom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04800"/>
            <a:ext cx="3200400" cy="2514600"/>
          </a:xfrm>
          <a:prstGeom prst="rect">
            <a:avLst/>
          </a:prstGeom>
        </p:spPr>
      </p:pic>
      <p:pic>
        <p:nvPicPr>
          <p:cNvPr id="4" name="Picture 3" descr="718ssFid18L._AC_SX522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5" y="685800"/>
            <a:ext cx="2790825" cy="2256184"/>
          </a:xfrm>
          <a:prstGeom prst="rect">
            <a:avLst/>
          </a:prstGeom>
        </p:spPr>
      </p:pic>
      <p:pic>
        <p:nvPicPr>
          <p:cNvPr id="5" name="Picture 4" descr="ban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143000"/>
            <a:ext cx="762000" cy="585312"/>
          </a:xfrm>
          <a:prstGeom prst="rect">
            <a:avLst/>
          </a:prstGeom>
        </p:spPr>
      </p:pic>
      <p:pic>
        <p:nvPicPr>
          <p:cNvPr id="6" name="Picture 5" descr="ban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1219200"/>
            <a:ext cx="762000" cy="585312"/>
          </a:xfrm>
          <a:prstGeom prst="rect">
            <a:avLst/>
          </a:prstGeom>
        </p:spPr>
      </p:pic>
      <p:pic>
        <p:nvPicPr>
          <p:cNvPr id="9" name="Picture 8" descr="man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1143000"/>
            <a:ext cx="609600" cy="609600"/>
          </a:xfrm>
          <a:prstGeom prst="rect">
            <a:avLst/>
          </a:prstGeom>
        </p:spPr>
      </p:pic>
      <p:pic>
        <p:nvPicPr>
          <p:cNvPr id="10" name="Picture 9" descr="appl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1" y="1123950"/>
            <a:ext cx="685800" cy="628650"/>
          </a:xfrm>
          <a:prstGeom prst="rect">
            <a:avLst/>
          </a:prstGeom>
        </p:spPr>
      </p:pic>
      <p:pic>
        <p:nvPicPr>
          <p:cNvPr id="11" name="Picture 10" descr="man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1219200"/>
            <a:ext cx="609600" cy="609600"/>
          </a:xfrm>
          <a:prstGeom prst="rect">
            <a:avLst/>
          </a:prstGeom>
        </p:spPr>
      </p:pic>
      <p:pic>
        <p:nvPicPr>
          <p:cNvPr id="12" name="Picture 11" descr="aLAK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5400" y="1219200"/>
            <a:ext cx="533400" cy="570929"/>
          </a:xfrm>
          <a:prstGeom prst="rect">
            <a:avLst/>
          </a:prstGeom>
        </p:spPr>
      </p:pic>
      <p:pic>
        <p:nvPicPr>
          <p:cNvPr id="13" name="Picture 12" descr="ban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990599"/>
            <a:ext cx="838200" cy="643843"/>
          </a:xfrm>
          <a:prstGeom prst="rect">
            <a:avLst/>
          </a:prstGeom>
        </p:spPr>
      </p:pic>
      <p:pic>
        <p:nvPicPr>
          <p:cNvPr id="14" name="Picture 13" descr="man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990600"/>
            <a:ext cx="6858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57600" y="30480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ছেদ সেট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sp>
        <p:nvSpPr>
          <p:cNvPr id="17" name="Rectangle 16"/>
          <p:cNvSpPr/>
          <p:nvPr/>
        </p:nvSpPr>
        <p:spPr>
          <a:xfrm>
            <a:off x="2590800" y="1219200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  <a:sym typeface="Symbol"/>
              </a:rPr>
              <a:t> 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5867400" y="1295400"/>
            <a:ext cx="8627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= </a:t>
            </a:r>
            <a:endParaRPr lang="en-US" sz="4800" b="1" dirty="0"/>
          </a:p>
        </p:txBody>
      </p:sp>
      <p:sp>
        <p:nvSpPr>
          <p:cNvPr id="20" name="Rectangle 19"/>
          <p:cNvSpPr/>
          <p:nvPr/>
        </p:nvSpPr>
        <p:spPr>
          <a:xfrm>
            <a:off x="990600" y="3105835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দুই বা ততোধিক সেটের সাধারন উপাদান নিয়ে গঠিত সেটকে ছেদ সেট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8600"/>
            <a:ext cx="46025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240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X= {2, 4, 6}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{4, 6, 9}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 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429000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{1,3,5}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{5, x, a,}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Symbol"/>
              </a:rPr>
              <a:t>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81000"/>
            <a:ext cx="21739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 মূল্যায়ন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2286000" y="1905000"/>
            <a:ext cx="4572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১। সেট কী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২। সসীম সেট কী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4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৩। অ</a:t>
            </a:r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সীম সেট কী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4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৪। </a:t>
            </a:r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সংযোগ সেট কী ? </a:t>
            </a:r>
          </a:p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৫</a:t>
            </a:r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ছেদ</a:t>
            </a:r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 সেট কী ?  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0"/>
            <a:ext cx="365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বাড়ির কাজ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7702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ক)  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A</a:t>
            </a: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 কে সেট গঠন পদ্ধতিতে প্রকাশ কর।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7432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খ)                        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নির্ণয় কর।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524000" y="2819400"/>
          <a:ext cx="3352800" cy="584200"/>
        </p:xfrm>
        <a:graphic>
          <a:graphicData uri="http://schemas.openxmlformats.org/presentationml/2006/ole">
            <p:oleObj spid="_x0000_s1027" name="Equation" r:id="rId3" imgW="1104840" imgH="20304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36576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গ) দেখাও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যে 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2667000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endParaRPr lang="en-US" sz="3600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04800" y="838200"/>
          <a:ext cx="8458200" cy="914400"/>
        </p:xfrm>
        <a:graphic>
          <a:graphicData uri="http://schemas.openxmlformats.org/presentationml/2006/ole">
            <p:oleObj spid="_x0000_s1029" name="Equation" r:id="rId4" imgW="2349360" imgH="20304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429000" y="3733800"/>
          <a:ext cx="5715000" cy="609600"/>
        </p:xfrm>
        <a:graphic>
          <a:graphicData uri="http://schemas.openxmlformats.org/presentationml/2006/ole">
            <p:oleObj spid="_x0000_s1030" name="Equation" r:id="rId5" imgW="2057400" imgH="203040" progId="Equation.3">
              <p:embed/>
            </p:oleObj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57200"/>
            <a:ext cx="51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ধন্যবাদ  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rose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6019800" cy="414668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4800600" cy="26971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4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4000" b="1" dirty="0" err="1" smtClean="0"/>
              <a:t>সহকারি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শিক্ষক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গণিত</a:t>
            </a:r>
            <a:r>
              <a:rPr lang="en-US" sz="4000" b="1" dirty="0" smtClean="0"/>
              <a:t>)</a:t>
            </a:r>
          </a:p>
          <a:p>
            <a:pPr>
              <a:buNone/>
            </a:pPr>
            <a:r>
              <a:rPr lang="en-US" sz="4000" b="1" dirty="0" err="1" smtClean="0"/>
              <a:t>বিষামনি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উচ্চ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বিদ্যালয়</a:t>
            </a:r>
            <a:r>
              <a:rPr lang="en-US" sz="4000" b="1" dirty="0" smtClean="0"/>
              <a:t>,</a:t>
            </a:r>
          </a:p>
          <a:p>
            <a:pPr>
              <a:buNone/>
            </a:pPr>
            <a:r>
              <a:rPr lang="en-US" sz="4000" b="1" dirty="0" err="1" smtClean="0"/>
              <a:t>শ্রীমঙ্গল</a:t>
            </a:r>
            <a:r>
              <a:rPr lang="en-US" sz="4000" b="1" dirty="0" smtClean="0"/>
              <a:t> ।</a:t>
            </a:r>
            <a:endParaRPr lang="en-US" sz="4000" b="1" dirty="0" smtClean="0"/>
          </a:p>
          <a:p>
            <a:pPr>
              <a:buNone/>
            </a:pPr>
            <a:r>
              <a:rPr lang="en-US" sz="4000" b="1" dirty="0" err="1" smtClean="0"/>
              <a:t>মোবাইল</a:t>
            </a:r>
            <a:r>
              <a:rPr lang="en-US" sz="4000" b="1" dirty="0" smtClean="0"/>
              <a:t> : 01718605288</a:t>
            </a:r>
            <a:endParaRPr lang="en-US" sz="4000" b="1" dirty="0"/>
          </a:p>
        </p:txBody>
      </p:sp>
      <p:pic>
        <p:nvPicPr>
          <p:cNvPr id="5" name="Picture 4" descr="6W1A32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45368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228600"/>
            <a:ext cx="3886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3962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নাম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: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অলক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পাল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31242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04/07/2020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endParaRPr lang="en-US" sz="3600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2361406" y="4648200"/>
            <a:ext cx="4344194" cy="75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-shopping-bag-18350173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143000"/>
            <a:ext cx="4860129" cy="25706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28600"/>
            <a:ext cx="8828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ছবিতে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আমরা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কি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দেখতে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পাচ্ছি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1" name="Content Placeholder 3" descr="department_ourcollection_DiningFurnitu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914400"/>
            <a:ext cx="3352800" cy="2672009"/>
          </a:xfrm>
        </p:spPr>
      </p:pic>
      <p:pic>
        <p:nvPicPr>
          <p:cNvPr id="1026" name="Picture 2" descr="C:\Users\Personal\Desktop\aLAK (2)\2-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581400"/>
            <a:ext cx="4724400" cy="30543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2743200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: K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105400" y="3276600"/>
            <a:ext cx="1292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: L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143000" y="6150114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: গ</a:t>
            </a:r>
            <a:endParaRPr lang="en-US" sz="3600" dirty="0"/>
          </a:p>
        </p:txBody>
      </p:sp>
    </p:spTree>
  </p:cSld>
  <p:clrMapOvr>
    <a:masterClrMapping/>
  </p:clrMapOvr>
  <p:transition spd="med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676400" y="1600200"/>
          <a:ext cx="6400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447800" y="228600"/>
            <a:ext cx="70104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8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8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5400" b="1" dirty="0" smtClean="0">
                <a:latin typeface="ArhialkhanMJ" pitchFamily="2" charset="0"/>
                <a:cs typeface="ArhialkhanMJ" pitchFamily="2" charset="0"/>
              </a:rPr>
              <a:t>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602163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dirty="0" err="1" smtClean="0"/>
              <a:t>সেট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err="1" smtClean="0"/>
              <a:t>সেট</a:t>
            </a:r>
            <a:r>
              <a:rPr lang="en-US" dirty="0" smtClean="0"/>
              <a:t> </a:t>
            </a:r>
            <a:r>
              <a:rPr lang="en-US" dirty="0" err="1" smtClean="0"/>
              <a:t>প্রকাশের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|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সেটের</a:t>
            </a:r>
            <a:r>
              <a:rPr lang="en-US" dirty="0" smtClean="0"/>
              <a:t> </a:t>
            </a:r>
            <a:r>
              <a:rPr lang="en-US" dirty="0" err="1" smtClean="0"/>
              <a:t>প্রকারভেদ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 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81000" y="1600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81000" y="2743200"/>
            <a:ext cx="97840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81000" y="3886200"/>
            <a:ext cx="97840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sh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3886200" cy="3276600"/>
          </a:xfrm>
          <a:prstGeom prst="rect">
            <a:avLst/>
          </a:prstGeom>
        </p:spPr>
      </p:pic>
      <p:pic>
        <p:nvPicPr>
          <p:cNvPr id="3" name="Picture 2" descr="fish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66800"/>
            <a:ext cx="3814087" cy="3276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4572000"/>
            <a:ext cx="3810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AmsL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gvQ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4572000"/>
            <a:ext cx="3810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mywbw`©ó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msMÖn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638800"/>
            <a:ext cx="8229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ev¯Íe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wPšÍv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RM‡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myÑmsÁvwqZ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e¯‘i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mgv‡ek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msMÖn‡K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228600"/>
            <a:ext cx="5410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m‡Ui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D`vniY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8534400" cy="58674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1)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begÑ`kg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kÖwYi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Bs‡iRx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MwYZ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     </a:t>
            </a:r>
          </a:p>
          <a:p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2)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cvuPwU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we‡Rvo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msL¨vi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                     {1,3,5,7,9}</a:t>
            </a:r>
            <a:endParaRPr lang="en-US" sz="3600" dirty="0"/>
          </a:p>
        </p:txBody>
      </p:sp>
      <p:pic>
        <p:nvPicPr>
          <p:cNvPr id="6" name="Picture 5" descr="bangla book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9800"/>
            <a:ext cx="1973036" cy="2209800"/>
          </a:xfrm>
          <a:prstGeom prst="rect">
            <a:avLst/>
          </a:prstGeom>
        </p:spPr>
      </p:pic>
      <p:pic>
        <p:nvPicPr>
          <p:cNvPr id="8" name="Picture 7" descr="english book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209800"/>
            <a:ext cx="1981200" cy="2209800"/>
          </a:xfrm>
          <a:prstGeom prst="rect">
            <a:avLst/>
          </a:prstGeom>
        </p:spPr>
      </p:pic>
      <p:pic>
        <p:nvPicPr>
          <p:cNvPr id="9" name="Picture 8" descr="math book p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209800"/>
            <a:ext cx="1914525" cy="215265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m‡Ui</a:t>
            </a:r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m‡Ui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e¯‘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m`m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¨‡K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m‡Ui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400" dirty="0" smtClean="0">
                <a:latin typeface="Times New Roman" pitchFamily="18" charset="0"/>
                <a:cs typeface="SutonnyMJ" pitchFamily="2" charset="0"/>
              </a:rPr>
              <a:t>Element)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      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: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 = {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হলে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সেটের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 ;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প্রকাশের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চিহ্ন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l-GR" sz="6000" dirty="0" smtClean="0">
                <a:latin typeface="Times New Roman"/>
                <a:cs typeface="Times New Roman"/>
              </a:rPr>
              <a:t>ϵ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60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7924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mU</a:t>
            </a:r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cÖKv‡ki</a:t>
            </a:r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c×wZ</a:t>
            </a:r>
            <a:endParaRPr lang="en-US" sz="66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mU‡K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pPr marL="514350" indent="-514350">
              <a:buAutoNum type="arabicParenR"/>
            </a:pP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ZvwjKv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Roster Method)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যেমন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     A ={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},      B = { 1,2,3}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এবং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C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  {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আম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আপেল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কমলা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 </a:t>
            </a:r>
          </a:p>
          <a:p>
            <a:pPr marL="514350" indent="-514350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sz="24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4F5FA"/>
              </a:clrFrom>
              <a:clrTo>
                <a:srgbClr val="F4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53" t="9064" r="15451" b="11472"/>
          <a:stretch/>
        </p:blipFill>
        <p:spPr>
          <a:xfrm>
            <a:off x="2590800" y="4508204"/>
            <a:ext cx="3886200" cy="2349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7" name="Picture 6" descr="man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029200"/>
            <a:ext cx="838199" cy="838199"/>
          </a:xfrm>
          <a:prstGeom prst="rect">
            <a:avLst/>
          </a:prstGeom>
        </p:spPr>
      </p:pic>
      <p:pic>
        <p:nvPicPr>
          <p:cNvPr id="9" name="Picture 8" descr="app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5029200"/>
            <a:ext cx="838199" cy="838199"/>
          </a:xfrm>
          <a:prstGeom prst="rect">
            <a:avLst/>
          </a:prstGeom>
        </p:spPr>
      </p:pic>
      <p:pic>
        <p:nvPicPr>
          <p:cNvPr id="10" name="Picture 9" descr="orange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029200"/>
            <a:ext cx="731074" cy="82808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600</Words>
  <Application>Microsoft Office PowerPoint</Application>
  <PresentationFormat>On-screen Show (4:3)</PresentationFormat>
  <Paragraphs>90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স্বা গ ত ম</vt:lpstr>
      <vt:lpstr>Slide 2</vt:lpstr>
      <vt:lpstr>Slide 3</vt:lpstr>
      <vt:lpstr>Slide 4</vt:lpstr>
      <vt:lpstr>G Aa¨vq †k‡l wkÿv_©xiv </vt:lpstr>
      <vt:lpstr>Slide 6</vt:lpstr>
      <vt:lpstr>         ‡m‡Ui  D`vniY</vt:lpstr>
      <vt:lpstr> ‡m‡Ui Dcv`vb </vt:lpstr>
      <vt:lpstr>Slide 9</vt:lpstr>
      <vt:lpstr>Slide 10</vt:lpstr>
      <vt:lpstr> wb‡Pi wP‡Î Avgiv wK †`L‡Z cviwQ   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Personal</dc:creator>
  <cp:lastModifiedBy>Personal</cp:lastModifiedBy>
  <cp:revision>148</cp:revision>
  <dcterms:created xsi:type="dcterms:W3CDTF">2020-02-12T16:15:36Z</dcterms:created>
  <dcterms:modified xsi:type="dcterms:W3CDTF">2020-07-04T15:20:10Z</dcterms:modified>
</cp:coreProperties>
</file>