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2" r:id="rId2"/>
    <p:sldId id="284" r:id="rId3"/>
    <p:sldId id="261" r:id="rId4"/>
    <p:sldId id="258" r:id="rId5"/>
    <p:sldId id="269" r:id="rId6"/>
    <p:sldId id="286" r:id="rId7"/>
    <p:sldId id="302" r:id="rId8"/>
    <p:sldId id="263" r:id="rId9"/>
    <p:sldId id="288" r:id="rId10"/>
    <p:sldId id="290" r:id="rId11"/>
    <p:sldId id="266" r:id="rId12"/>
    <p:sldId id="271" r:id="rId13"/>
    <p:sldId id="272" r:id="rId14"/>
    <p:sldId id="274" r:id="rId15"/>
    <p:sldId id="287" r:id="rId16"/>
    <p:sldId id="273" r:id="rId17"/>
    <p:sldId id="293" r:id="rId18"/>
    <p:sldId id="294" r:id="rId19"/>
    <p:sldId id="295" r:id="rId20"/>
    <p:sldId id="300" r:id="rId21"/>
    <p:sldId id="30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75769-C8DB-4A5A-A492-C3ED1A7396B6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4C316-5206-4A0C-8A5A-ECEF01E05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80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36DBD6-8000-4DF6-BBBA-72FC851354FC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2432EB-B5D1-4355-8BE2-8D75177154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30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DBD6-8000-4DF6-BBBA-72FC851354FC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2EB-B5D1-4355-8BE2-8D75177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0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DBD6-8000-4DF6-BBBA-72FC851354FC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2EB-B5D1-4355-8BE2-8D75177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1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DBD6-8000-4DF6-BBBA-72FC851354FC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2EB-B5D1-4355-8BE2-8D75177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DBD6-8000-4DF6-BBBA-72FC851354FC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2EB-B5D1-4355-8BE2-8D75177154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4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DBD6-8000-4DF6-BBBA-72FC851354FC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2EB-B5D1-4355-8BE2-8D75177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5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DBD6-8000-4DF6-BBBA-72FC851354FC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2EB-B5D1-4355-8BE2-8D75177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DBD6-8000-4DF6-BBBA-72FC851354FC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2EB-B5D1-4355-8BE2-8D75177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DBD6-8000-4DF6-BBBA-72FC851354FC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2EB-B5D1-4355-8BE2-8D75177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9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DBD6-8000-4DF6-BBBA-72FC851354FC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2EB-B5D1-4355-8BE2-8D75177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2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DBD6-8000-4DF6-BBBA-72FC851354FC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2EB-B5D1-4355-8BE2-8D75177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1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036DBD6-8000-4DF6-BBBA-72FC851354FC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D2432EB-B5D1-4355-8BE2-8D75177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banglarkobita.com/poet/famous/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F9DBA4-5264-4005-96F2-0B07B4F5C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1" y="1155028"/>
            <a:ext cx="8908472" cy="4258325"/>
          </a:xfrm>
          <a:prstGeom prst="rect">
            <a:avLst/>
          </a:prstGeom>
        </p:spPr>
      </p:pic>
      <p:sp>
        <p:nvSpPr>
          <p:cNvPr id="2" name="AutoShape 2" descr="Image result for fairy gif">
            <a:extLst>
              <a:ext uri="{FF2B5EF4-FFF2-40B4-BE49-F238E27FC236}">
                <a16:creationId xmlns:a16="http://schemas.microsoft.com/office/drawing/2014/main" id="{7336A5FA-B660-4D12-8414-F79AF523B9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D0672-15EB-457B-8B97-919A737567A0}"/>
              </a:ext>
            </a:extLst>
          </p:cNvPr>
          <p:cNvSpPr txBox="1"/>
          <p:nvPr/>
        </p:nvSpPr>
        <p:spPr>
          <a:xfrm>
            <a:off x="1999927" y="1155028"/>
            <a:ext cx="8496945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BD" sz="23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F44545-1F07-4D45-A861-D9948AAD589E}"/>
              </a:ext>
            </a:extLst>
          </p:cNvPr>
          <p:cNvSpPr/>
          <p:nvPr/>
        </p:nvSpPr>
        <p:spPr>
          <a:xfrm>
            <a:off x="665266" y="1285787"/>
            <a:ext cx="203826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শিয়র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21DC6B-A600-49FF-8367-66E58D722C5F}"/>
              </a:ext>
            </a:extLst>
          </p:cNvPr>
          <p:cNvSpPr/>
          <p:nvPr/>
        </p:nvSpPr>
        <p:spPr>
          <a:xfrm>
            <a:off x="8862169" y="1428242"/>
            <a:ext cx="2132445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মাথা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F2172-7EF2-47B9-BA83-14128BA9CC42}"/>
              </a:ext>
            </a:extLst>
          </p:cNvPr>
          <p:cNvSpPr/>
          <p:nvPr/>
        </p:nvSpPr>
        <p:spPr>
          <a:xfrm>
            <a:off x="665266" y="2583539"/>
            <a:ext cx="203826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রুগ্ন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C6787A-154B-4654-997D-2123642ED9C8}"/>
              </a:ext>
            </a:extLst>
          </p:cNvPr>
          <p:cNvSpPr/>
          <p:nvPr/>
        </p:nvSpPr>
        <p:spPr>
          <a:xfrm>
            <a:off x="8956351" y="2675871"/>
            <a:ext cx="203826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অসুস্থ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C8D0B8-B36B-414D-9C8C-156D880F0489}"/>
              </a:ext>
            </a:extLst>
          </p:cNvPr>
          <p:cNvSpPr/>
          <p:nvPr/>
        </p:nvSpPr>
        <p:spPr>
          <a:xfrm>
            <a:off x="665267" y="4045301"/>
            <a:ext cx="203826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পচান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7A7BF-C621-4559-BDEE-91695B990C28}"/>
              </a:ext>
            </a:extLst>
          </p:cNvPr>
          <p:cNvSpPr/>
          <p:nvPr/>
        </p:nvSpPr>
        <p:spPr>
          <a:xfrm>
            <a:off x="8249015" y="3960589"/>
            <a:ext cx="345293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পচে গেছে এমন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51DB53-1B5A-4C8A-AA1A-E93A80C07968}"/>
              </a:ext>
            </a:extLst>
          </p:cNvPr>
          <p:cNvSpPr/>
          <p:nvPr/>
        </p:nvSpPr>
        <p:spPr>
          <a:xfrm>
            <a:off x="464165" y="5368653"/>
            <a:ext cx="28194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নয়ন নীর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650B5-6470-4467-B162-6DCD00645ED5}"/>
              </a:ext>
            </a:extLst>
          </p:cNvPr>
          <p:cNvSpPr/>
          <p:nvPr/>
        </p:nvSpPr>
        <p:spPr>
          <a:xfrm>
            <a:off x="8559028" y="5183461"/>
            <a:ext cx="283291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চোখের পানি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Image result for  mother and sick child bd">
            <a:extLst>
              <a:ext uri="{FF2B5EF4-FFF2-40B4-BE49-F238E27FC236}">
                <a16:creationId xmlns:a16="http://schemas.microsoft.com/office/drawing/2014/main" id="{E17DDDB8-E854-48CE-9EC1-648BEB60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69" y="2583538"/>
            <a:ext cx="2728670" cy="923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 mother and sick child bd">
            <a:extLst>
              <a:ext uri="{FF2B5EF4-FFF2-40B4-BE49-F238E27FC236}">
                <a16:creationId xmlns:a16="http://schemas.microsoft.com/office/drawing/2014/main" id="{3652A4CF-9137-47FB-9CA2-C4CDF759D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2" b="20147"/>
          <a:stretch/>
        </p:blipFill>
        <p:spPr bwMode="auto">
          <a:xfrm>
            <a:off x="4919904" y="1343157"/>
            <a:ext cx="2728670" cy="934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ndex.jpg">
            <a:extLst>
              <a:ext uri="{FF2B5EF4-FFF2-40B4-BE49-F238E27FC236}">
                <a16:creationId xmlns:a16="http://schemas.microsoft.com/office/drawing/2014/main" id="{3924EE39-128D-4230-B946-47D07B7766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27" t="33427"/>
          <a:stretch/>
        </p:blipFill>
        <p:spPr>
          <a:xfrm>
            <a:off x="4874539" y="3812797"/>
            <a:ext cx="2819400" cy="923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Image result for চোখের পানি">
            <a:extLst>
              <a:ext uri="{FF2B5EF4-FFF2-40B4-BE49-F238E27FC236}">
                <a16:creationId xmlns:a16="http://schemas.microsoft.com/office/drawing/2014/main" id="{5DBD91F8-9C66-4FA6-9937-A5E14677E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4" y="5203642"/>
            <a:ext cx="2819400" cy="934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B85F16-ABB5-49C6-AED8-B5C2A43FA60F}"/>
              </a:ext>
            </a:extLst>
          </p:cNvPr>
          <p:cNvSpPr/>
          <p:nvPr/>
        </p:nvSpPr>
        <p:spPr>
          <a:xfrm>
            <a:off x="2841076" y="341128"/>
            <a:ext cx="3105958" cy="63703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নতুন</a:t>
            </a:r>
            <a:r>
              <a:rPr lang="en-US" sz="3200" dirty="0"/>
              <a:t> </a:t>
            </a:r>
            <a:r>
              <a:rPr lang="en-US" sz="3200" dirty="0" err="1"/>
              <a:t>শব্দের</a:t>
            </a:r>
            <a:r>
              <a:rPr lang="en-US" sz="3200" dirty="0"/>
              <a:t> </a:t>
            </a:r>
            <a:r>
              <a:rPr lang="en-US" sz="3200" dirty="0" err="1"/>
              <a:t>অর্থ</a:t>
            </a:r>
            <a:r>
              <a:rPr lang="en-US" sz="3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126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9CF27D-1A48-45F9-965F-B484F1780ECF}"/>
              </a:ext>
            </a:extLst>
          </p:cNvPr>
          <p:cNvSpPr/>
          <p:nvPr/>
        </p:nvSpPr>
        <p:spPr>
          <a:xfrm>
            <a:off x="3790293" y="4922597"/>
            <a:ext cx="602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রুগ্ন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ছেলের শিয়রে বসিয়া একেলা জাগিছে মাতা,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0A244-DE8D-460C-83A1-5F8FFDD4E40E}"/>
              </a:ext>
            </a:extLst>
          </p:cNvPr>
          <p:cNvSpPr/>
          <p:nvPr/>
        </p:nvSpPr>
        <p:spPr>
          <a:xfrm>
            <a:off x="3790293" y="1196905"/>
            <a:ext cx="76567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থম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স্তব্দ নিঝুম,ঘোর-ঘোর আন্ধার, </a:t>
            </a:r>
          </a:p>
          <a:p>
            <a:pPr lvl="0" defTabSz="914400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নিশ্বাস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ফেলি তাও শোনা যায়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নাই কোথা সাড়া কার। </a:t>
            </a:r>
          </a:p>
        </p:txBody>
      </p:sp>
      <p:pic>
        <p:nvPicPr>
          <p:cNvPr id="7" name="Picture 6" descr="downloads.jpg">
            <a:extLst>
              <a:ext uri="{FF2B5EF4-FFF2-40B4-BE49-F238E27FC236}">
                <a16:creationId xmlns:a16="http://schemas.microsoft.com/office/drawing/2014/main" id="{14FE9929-76D0-4EE6-B0D7-304C7EFC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3429000"/>
            <a:ext cx="2234167" cy="261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15A26C1-609D-48EC-BC1E-2D9A722EBD61}"/>
              </a:ext>
            </a:extLst>
          </p:cNvPr>
          <p:cNvGrpSpPr/>
          <p:nvPr/>
        </p:nvGrpSpPr>
        <p:grpSpPr>
          <a:xfrm>
            <a:off x="540327" y="433287"/>
            <a:ext cx="2438400" cy="6195852"/>
            <a:chOff x="301027" y="433287"/>
            <a:chExt cx="3356573" cy="6195852"/>
          </a:xfrm>
        </p:grpSpPr>
        <p:pic>
          <p:nvPicPr>
            <p:cNvPr id="3078" name="Picture 6" descr="Image result for night">
              <a:extLst>
                <a:ext uri="{FF2B5EF4-FFF2-40B4-BE49-F238E27FC236}">
                  <a16:creationId xmlns:a16="http://schemas.microsoft.com/office/drawing/2014/main" id="{F8E8F73C-A266-4EC1-823D-EB7ED457D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92" y="433287"/>
              <a:ext cx="3026160" cy="280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night">
              <a:extLst>
                <a:ext uri="{FF2B5EF4-FFF2-40B4-BE49-F238E27FC236}">
                  <a16:creationId xmlns:a16="http://schemas.microsoft.com/office/drawing/2014/main" id="{2DD5036C-7745-4B1E-BD2B-410EC03E4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27" y="3239551"/>
              <a:ext cx="3356573" cy="338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AutoShape 8">
            <a:extLst>
              <a:ext uri="{FF2B5EF4-FFF2-40B4-BE49-F238E27FC236}">
                <a16:creationId xmlns:a16="http://schemas.microsoft.com/office/drawing/2014/main" id="{6BAAB7F4-DC4E-47C6-843E-CA693D735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031" y="377914"/>
            <a:ext cx="4127938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bn-BD" altLang="en-US" sz="6600" dirty="0"/>
              <a:t>পাঠ বিশ্লেষণ</a:t>
            </a:r>
            <a:endParaRPr lang="en-US" altLang="en-US" sz="6600" dirty="0"/>
          </a:p>
        </p:txBody>
      </p:sp>
      <p:pic>
        <p:nvPicPr>
          <p:cNvPr id="3082" name="Picture 10" descr="Image result for night">
            <a:extLst>
              <a:ext uri="{FF2B5EF4-FFF2-40B4-BE49-F238E27FC236}">
                <a16:creationId xmlns:a16="http://schemas.microsoft.com/office/drawing/2014/main" id="{C0988665-703E-408D-81FB-EDBBB290B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1"/>
          <a:stretch/>
        </p:blipFill>
        <p:spPr bwMode="auto">
          <a:xfrm>
            <a:off x="6218670" y="2746760"/>
            <a:ext cx="2556154" cy="174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8"/>
          <p:cNvSpPr>
            <a:spLocks noChangeArrowheads="1"/>
          </p:cNvSpPr>
          <p:nvPr/>
        </p:nvSpPr>
        <p:spPr bwMode="auto">
          <a:xfrm>
            <a:off x="3594538" y="374429"/>
            <a:ext cx="4127938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bn-BD" altLang="en-US" sz="6600" dirty="0"/>
              <a:t>পাঠ বিশ্লেষণ</a:t>
            </a:r>
            <a:endParaRPr lang="en-US" altLang="en-US" sz="6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AC18EA-5362-4BAF-ABDA-BA8C8E2BDCD4}"/>
              </a:ext>
            </a:extLst>
          </p:cNvPr>
          <p:cNvSpPr/>
          <p:nvPr/>
        </p:nvSpPr>
        <p:spPr>
          <a:xfrm>
            <a:off x="3767958" y="1366897"/>
            <a:ext cx="68685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 চাহনি ঘুম ঘুম যেন ঢুলিছে চোখের পাতা।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শিয়েরের কাছে নিবু নিবু দীপ ঘুরিয়া ঘুরিয়া জ্বলে,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 সাথে সাথে বিরহী মায়ের একেলা পরাণ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দোলে 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0AED76-ED7D-4EB0-B725-44FC809DBA3B}"/>
              </a:ext>
            </a:extLst>
          </p:cNvPr>
          <p:cNvGrpSpPr/>
          <p:nvPr/>
        </p:nvGrpSpPr>
        <p:grpSpPr>
          <a:xfrm>
            <a:off x="688842" y="1122574"/>
            <a:ext cx="2075795" cy="5332689"/>
            <a:chOff x="362605" y="1150882"/>
            <a:chExt cx="3231933" cy="5332689"/>
          </a:xfrm>
        </p:grpSpPr>
        <p:pic>
          <p:nvPicPr>
            <p:cNvPr id="6" name="Picture 4" descr="Image result for  mother and sick child bd">
              <a:extLst>
                <a:ext uri="{FF2B5EF4-FFF2-40B4-BE49-F238E27FC236}">
                  <a16:creationId xmlns:a16="http://schemas.microsoft.com/office/drawing/2014/main" id="{94BF9465-8B9F-4476-ABA5-43F95FA403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57" r="22233"/>
            <a:stretch/>
          </p:blipFill>
          <p:spPr bwMode="auto">
            <a:xfrm>
              <a:off x="362605" y="3677308"/>
              <a:ext cx="3231933" cy="280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Image result for  mother and sick child bd">
              <a:extLst>
                <a:ext uri="{FF2B5EF4-FFF2-40B4-BE49-F238E27FC236}">
                  <a16:creationId xmlns:a16="http://schemas.microsoft.com/office/drawing/2014/main" id="{FA1AA38D-51FB-4D64-8418-50BAF8D8C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07" y="1150882"/>
              <a:ext cx="3105808" cy="2278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83937C-237A-4CB2-91E6-42029275DB84}"/>
              </a:ext>
            </a:extLst>
          </p:cNvPr>
          <p:cNvGrpSpPr/>
          <p:nvPr/>
        </p:nvGrpSpPr>
        <p:grpSpPr>
          <a:xfrm>
            <a:off x="4063799" y="4526936"/>
            <a:ext cx="7590174" cy="1582919"/>
            <a:chOff x="3869836" y="4097445"/>
            <a:chExt cx="7590174" cy="2386126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34CED6C9-1583-4EEC-9FB0-7F442EB0C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007" t="33602" r="37794" b="2747"/>
            <a:stretch/>
          </p:blipFill>
          <p:spPr>
            <a:xfrm>
              <a:off x="3869836" y="4097445"/>
              <a:ext cx="2259726" cy="22781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0" name="Picture 2" descr="No description available.">
              <a:extLst>
                <a:ext uri="{FF2B5EF4-FFF2-40B4-BE49-F238E27FC236}">
                  <a16:creationId xmlns:a16="http://schemas.microsoft.com/office/drawing/2014/main" id="{18A29B57-F0B7-4696-A601-F8B2F421C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776" y="4205453"/>
              <a:ext cx="2573988" cy="2278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E90523-4657-4BA0-8CF3-BC53912C4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978" y="4205452"/>
              <a:ext cx="2402032" cy="2278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8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33105D-CF98-4612-B738-90ED3BCD8E3B}"/>
              </a:ext>
            </a:extLst>
          </p:cNvPr>
          <p:cNvSpPr/>
          <p:nvPr/>
        </p:nvSpPr>
        <p:spPr>
          <a:xfrm>
            <a:off x="4052858" y="1178472"/>
            <a:ext cx="64901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ভন ভন ভন জমাট বেঁধেছে বুনো মশোকের গান 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এদো ডোবা হতে বহিছে  কঠোর পচান পাতার ঘ্রাণ। 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ছোট কুঁড়েঘর , বেড়ার ফাঁকেতে আসিছে শীতের বায়ু,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শিয়রে বসিয়া মনে মনে মাতা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ছেলের আয়ু 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6FF6B272-7D15-4E82-9931-BA03A06FD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448" y="360945"/>
            <a:ext cx="4127938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bn-BD" altLang="en-US" sz="6600" dirty="0"/>
              <a:t>পাঠ বিশ্লেষণ</a:t>
            </a:r>
            <a:endParaRPr lang="en-US" altLang="en-US" sz="6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5EAD75-608A-4429-8F40-78F2041EEE5B}"/>
              </a:ext>
            </a:extLst>
          </p:cNvPr>
          <p:cNvGrpSpPr/>
          <p:nvPr/>
        </p:nvGrpSpPr>
        <p:grpSpPr>
          <a:xfrm>
            <a:off x="501774" y="4558145"/>
            <a:ext cx="11188452" cy="1778017"/>
            <a:chOff x="493797" y="3864744"/>
            <a:chExt cx="11188452" cy="25545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F2F234-FE32-413D-87B3-59D076A0D11B}"/>
                </a:ext>
              </a:extLst>
            </p:cNvPr>
            <p:cNvGrpSpPr/>
            <p:nvPr/>
          </p:nvGrpSpPr>
          <p:grpSpPr>
            <a:xfrm>
              <a:off x="3511901" y="3864744"/>
              <a:ext cx="8170348" cy="2554546"/>
              <a:chOff x="3320253" y="3860802"/>
              <a:chExt cx="7887360" cy="2685211"/>
            </a:xfrm>
          </p:grpSpPr>
          <p:pic>
            <p:nvPicPr>
              <p:cNvPr id="7" name="Picture 7" descr="Hut3">
                <a:extLst>
                  <a:ext uri="{FF2B5EF4-FFF2-40B4-BE49-F238E27FC236}">
                    <a16:creationId xmlns:a16="http://schemas.microsoft.com/office/drawing/2014/main" id="{2C8D7B72-0B5C-4306-BC41-6779EE29F7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5379" y="3860802"/>
                <a:ext cx="2681123" cy="2685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2" name="Picture 8" descr="Image result for pond bd">
                <a:extLst>
                  <a:ext uri="{FF2B5EF4-FFF2-40B4-BE49-F238E27FC236}">
                    <a16:creationId xmlns:a16="http://schemas.microsoft.com/office/drawing/2014/main" id="{8CB738ED-9398-4B28-B95A-A86CEFA32C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0253" y="3860802"/>
                <a:ext cx="2775748" cy="2685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Snip and Round Single Corner Rectangle 4">
                <a:extLst>
                  <a:ext uri="{FF2B5EF4-FFF2-40B4-BE49-F238E27FC236}">
                    <a16:creationId xmlns:a16="http://schemas.microsoft.com/office/drawing/2014/main" id="{D1BB9DF5-60CC-404C-932F-E5B616827EE9}"/>
                  </a:ext>
                </a:extLst>
              </p:cNvPr>
              <p:cNvSpPr/>
              <p:nvPr/>
            </p:nvSpPr>
            <p:spPr>
              <a:xfrm>
                <a:off x="9035880" y="3860802"/>
                <a:ext cx="2171733" cy="2685211"/>
              </a:xfrm>
              <a:prstGeom prst="snipRoundRect">
                <a:avLst>
                  <a:gd name="adj1" fmla="val 1864"/>
                  <a:gd name="adj2" fmla="val 104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6" name="Picture 2" descr="Image result for mosquito">
              <a:extLst>
                <a:ext uri="{FF2B5EF4-FFF2-40B4-BE49-F238E27FC236}">
                  <a16:creationId xmlns:a16="http://schemas.microsoft.com/office/drawing/2014/main" id="{068F453A-37CE-44A5-A0D6-53A5F4FE7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97" y="3864744"/>
              <a:ext cx="2990850" cy="255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41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29E1A6-319E-40E9-943F-CCBC4E65AE30}"/>
              </a:ext>
            </a:extLst>
          </p:cNvPr>
          <p:cNvSpPr/>
          <p:nvPr/>
        </p:nvSpPr>
        <p:spPr>
          <a:xfrm>
            <a:off x="5428592" y="4314625"/>
            <a:ext cx="64428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ছেলে কয়, “মারে, কত রাত আছে? কখন সকাল হবে,</a:t>
            </a: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ভাল যে লাগে না, এমনি করিয়া কেবা শুয়ে থাকে কবে?”</a:t>
            </a: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মা কয়“বাছারে ! চুপটি করিয়া ঘুমা ত একটি বার, ”</a:t>
            </a: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ছেলে রেগে কয় “ঘুম যে আসে না কি করিব আমি তার ?”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BB6B2E-6DC7-4882-B100-AFFA37BC8E29}"/>
              </a:ext>
            </a:extLst>
          </p:cNvPr>
          <p:cNvGrpSpPr/>
          <p:nvPr/>
        </p:nvGrpSpPr>
        <p:grpSpPr>
          <a:xfrm>
            <a:off x="528263" y="1092790"/>
            <a:ext cx="10056432" cy="2357044"/>
            <a:chOff x="500554" y="455429"/>
            <a:chExt cx="10056432" cy="3820858"/>
          </a:xfrm>
        </p:grpSpPr>
        <p:pic>
          <p:nvPicPr>
            <p:cNvPr id="1026" name="Picture 2" descr="Image result for mornning">
              <a:extLst>
                <a:ext uri="{FF2B5EF4-FFF2-40B4-BE49-F238E27FC236}">
                  <a16:creationId xmlns:a16="http://schemas.microsoft.com/office/drawing/2014/main" id="{F0336F18-8835-410D-9C96-B4083EDA3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54" y="455429"/>
              <a:ext cx="3266748" cy="179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mornning">
              <a:extLst>
                <a:ext uri="{FF2B5EF4-FFF2-40B4-BE49-F238E27FC236}">
                  <a16:creationId xmlns:a16="http://schemas.microsoft.com/office/drawing/2014/main" id="{62850B0A-0C38-47C8-9DBF-D29848B5A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54" y="2485587"/>
              <a:ext cx="3162300" cy="179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ee the source image">
              <a:extLst>
                <a:ext uri="{FF2B5EF4-FFF2-40B4-BE49-F238E27FC236}">
                  <a16:creationId xmlns:a16="http://schemas.microsoft.com/office/drawing/2014/main" id="{1B95B120-1A67-4D42-9185-FB525575C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891" y="455429"/>
              <a:ext cx="3266748" cy="271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 mother and sick child bd">
              <a:extLst>
                <a:ext uri="{FF2B5EF4-FFF2-40B4-BE49-F238E27FC236}">
                  <a16:creationId xmlns:a16="http://schemas.microsoft.com/office/drawing/2014/main" id="{05F57D94-1011-46F1-8971-8427CEED6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676" y="455429"/>
              <a:ext cx="2735310" cy="271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986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D95D33-CB2A-45DD-9A3B-6B2A9AEA7BFC}"/>
              </a:ext>
            </a:extLst>
          </p:cNvPr>
          <p:cNvSpPr/>
          <p:nvPr/>
        </p:nvSpPr>
        <p:spPr>
          <a:xfrm>
            <a:off x="4431543" y="439835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পান্ডুর গালে চুমো খায় মাতা, সারা গায়ে দেয় হাত,</a:t>
            </a: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পারে যদি বুকে যত স্নেহ আছে ঢেলে দেয় তারি সাথ।</a:t>
            </a: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নামাজের ঘরে মোমবাতি মানে, দরগায় মানে দান,</a:t>
            </a: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ছেলেরে তাহার ভাল কোরে দাও, কাঁদে জননীর প্রাণ।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356580-7DDB-4F1C-8D6A-55529FAD97E8}"/>
              </a:ext>
            </a:extLst>
          </p:cNvPr>
          <p:cNvGrpSpPr/>
          <p:nvPr/>
        </p:nvGrpSpPr>
        <p:grpSpPr>
          <a:xfrm>
            <a:off x="1018584" y="1260764"/>
            <a:ext cx="9136797" cy="3338946"/>
            <a:chOff x="450548" y="391292"/>
            <a:chExt cx="9937244" cy="5972941"/>
          </a:xfrm>
        </p:grpSpPr>
        <p:pic>
          <p:nvPicPr>
            <p:cNvPr id="4098" name="Picture 2" descr="Image result for  mother and sick child bd">
              <a:extLst>
                <a:ext uri="{FF2B5EF4-FFF2-40B4-BE49-F238E27FC236}">
                  <a16:creationId xmlns:a16="http://schemas.microsoft.com/office/drawing/2014/main" id="{F363625F-D767-44B8-8F9A-86E435357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48" y="480848"/>
              <a:ext cx="3127896" cy="294815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mage result for  mother and sick child bd">
              <a:extLst>
                <a:ext uri="{FF2B5EF4-FFF2-40B4-BE49-F238E27FC236}">
                  <a16:creationId xmlns:a16="http://schemas.microsoft.com/office/drawing/2014/main" id="{1D40CB7F-9038-459F-8D96-A97693B8B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48" y="3771133"/>
              <a:ext cx="3127896" cy="25931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দরগা">
              <a:extLst>
                <a:ext uri="{FF2B5EF4-FFF2-40B4-BE49-F238E27FC236}">
                  <a16:creationId xmlns:a16="http://schemas.microsoft.com/office/drawing/2014/main" id="{56EEB228-980B-4AB3-8E85-0F3C99382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259" y="480849"/>
              <a:ext cx="3005630" cy="294815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nip and Round Single Corner Rectangle 4">
              <a:extLst>
                <a:ext uri="{FF2B5EF4-FFF2-40B4-BE49-F238E27FC236}">
                  <a16:creationId xmlns:a16="http://schemas.microsoft.com/office/drawing/2014/main" id="{F4A8901A-2EAD-46E5-82B4-CE1061C31040}"/>
                </a:ext>
              </a:extLst>
            </p:cNvPr>
            <p:cNvSpPr/>
            <p:nvPr/>
          </p:nvSpPr>
          <p:spPr>
            <a:xfrm>
              <a:off x="7259895" y="391292"/>
              <a:ext cx="3127897" cy="2948151"/>
            </a:xfrm>
            <a:prstGeom prst="snipRoundRect">
              <a:avLst>
                <a:gd name="adj1" fmla="val 1864"/>
                <a:gd name="adj2" fmla="val 1042"/>
              </a:avLst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45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FC4FD9-26FB-4644-9295-29BE32BD1C51}"/>
              </a:ext>
            </a:extLst>
          </p:cNvPr>
          <p:cNvSpPr/>
          <p:nvPr/>
        </p:nvSpPr>
        <p:spPr>
          <a:xfrm>
            <a:off x="6280245" y="3429000"/>
            <a:ext cx="573800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বাঁশবনে বসি ডাকে কানা কুয়ো, রাতের আঁধার ঠেলি,</a:t>
            </a: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বাদুড় পাখার বাতাসেতে পড়ে সুপারীর বন হেলি।</a:t>
            </a:r>
          </a:p>
          <a:p>
            <a:endParaRPr lang="as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490AD-DFCA-4E19-8772-13EA2742C56A}"/>
              </a:ext>
            </a:extLst>
          </p:cNvPr>
          <p:cNvSpPr txBox="1"/>
          <p:nvPr/>
        </p:nvSpPr>
        <p:spPr>
          <a:xfrm>
            <a:off x="289745" y="357408"/>
            <a:ext cx="56220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ভাল করে দাও আল্লা রছুল। ভাল কোরে দাও পীর।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কহিতে কহিতে মুখখানি ভাসে বহিয়া নয়ন নীর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EDEB9-FCED-45D9-B0BC-3BE2E35347E4}"/>
              </a:ext>
            </a:extLst>
          </p:cNvPr>
          <p:cNvGrpSpPr/>
          <p:nvPr/>
        </p:nvGrpSpPr>
        <p:grpSpPr>
          <a:xfrm>
            <a:off x="492541" y="1577130"/>
            <a:ext cx="7929314" cy="1231106"/>
            <a:chOff x="349107" y="1311515"/>
            <a:chExt cx="8145965" cy="2294228"/>
          </a:xfrm>
        </p:grpSpPr>
        <p:pic>
          <p:nvPicPr>
            <p:cNvPr id="5124" name="Picture 4" descr="Image result for দরগা">
              <a:extLst>
                <a:ext uri="{FF2B5EF4-FFF2-40B4-BE49-F238E27FC236}">
                  <a16:creationId xmlns:a16="http://schemas.microsoft.com/office/drawing/2014/main" id="{E62C2525-C7C3-4ED1-B7D8-A96D056DF5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66"/>
            <a:stretch/>
          </p:blipFill>
          <p:spPr bwMode="auto">
            <a:xfrm>
              <a:off x="2792795" y="1311515"/>
              <a:ext cx="2594352" cy="22353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Image result for দরগা">
              <a:extLst>
                <a:ext uri="{FF2B5EF4-FFF2-40B4-BE49-F238E27FC236}">
                  <a16:creationId xmlns:a16="http://schemas.microsoft.com/office/drawing/2014/main" id="{5B527371-74EB-4A8B-B421-8E16EBB4F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772" y="1311515"/>
              <a:ext cx="2781300" cy="223531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E088BCE-2481-4B5E-9829-3D85CAD0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07" y="1311515"/>
              <a:ext cx="2188203" cy="22942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EA39AA-3C9E-4D16-9FA0-89262051A083}"/>
              </a:ext>
            </a:extLst>
          </p:cNvPr>
          <p:cNvGrpSpPr/>
          <p:nvPr/>
        </p:nvGrpSpPr>
        <p:grpSpPr>
          <a:xfrm>
            <a:off x="492541" y="4800953"/>
            <a:ext cx="8584855" cy="1433594"/>
            <a:chOff x="506396" y="4200041"/>
            <a:chExt cx="8584855" cy="23125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AA4ED7-D4E5-4FE1-A529-3007B62B4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96" y="4200041"/>
              <a:ext cx="2594353" cy="231256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128" name="Picture 8" descr="Image result for পাখি">
              <a:extLst>
                <a:ext uri="{FF2B5EF4-FFF2-40B4-BE49-F238E27FC236}">
                  <a16:creationId xmlns:a16="http://schemas.microsoft.com/office/drawing/2014/main" id="{89A3E839-8C08-4B68-BADC-964C38858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655" y="4200041"/>
              <a:ext cx="2360101" cy="230055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 Diagonal Corner Rectangle 5">
              <a:extLst>
                <a:ext uri="{FF2B5EF4-FFF2-40B4-BE49-F238E27FC236}">
                  <a16:creationId xmlns:a16="http://schemas.microsoft.com/office/drawing/2014/main" id="{AE692573-C559-4607-931C-9C9469F20AF1}"/>
                </a:ext>
              </a:extLst>
            </p:cNvPr>
            <p:cNvSpPr/>
            <p:nvPr/>
          </p:nvSpPr>
          <p:spPr>
            <a:xfrm>
              <a:off x="6087930" y="4380474"/>
              <a:ext cx="3003321" cy="1939684"/>
            </a:xfrm>
            <a:prstGeom prst="round2DiagRect">
              <a:avLst>
                <a:gd name="adj1" fmla="val 50000"/>
                <a:gd name="adj2" fmla="val 50000"/>
              </a:avLst>
            </a:prstGeom>
            <a:blipFill>
              <a:blip r:embed="rId7"/>
              <a:stretch>
                <a:fillRect/>
              </a:stretch>
            </a:blip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0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4286C8-557A-4424-840D-434BC8F17BDF}"/>
              </a:ext>
            </a:extLst>
          </p:cNvPr>
          <p:cNvSpPr/>
          <p:nvPr/>
        </p:nvSpPr>
        <p:spPr>
          <a:xfrm>
            <a:off x="5536480" y="2622622"/>
            <a:ext cx="62969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বালাই, বালাই, ভালো হবে যাদু মনে মনে জাল বোনে।</a:t>
            </a: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ছেলে কয়, “মাগো! পায়ে পড়ি বলো ভাল যদি হই কাল,</a:t>
            </a: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করিমের সাথে খেলিবারে গেলে দিবে না ত তুমি গাল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C0A016-D048-49AE-BCB9-6B02C5F6B94D}"/>
              </a:ext>
            </a:extLst>
          </p:cNvPr>
          <p:cNvGrpSpPr/>
          <p:nvPr/>
        </p:nvGrpSpPr>
        <p:grpSpPr>
          <a:xfrm>
            <a:off x="392431" y="2189017"/>
            <a:ext cx="4787299" cy="1175471"/>
            <a:chOff x="299824" y="1574762"/>
            <a:chExt cx="4787299" cy="2090880"/>
          </a:xfrm>
        </p:grpSpPr>
        <p:pic>
          <p:nvPicPr>
            <p:cNvPr id="7172" name="Picture 4" descr="Image result for জোনাকি ">
              <a:extLst>
                <a:ext uri="{FF2B5EF4-FFF2-40B4-BE49-F238E27FC236}">
                  <a16:creationId xmlns:a16="http://schemas.microsoft.com/office/drawing/2014/main" id="{7A1EBF3E-529C-4509-B232-2CDECE6EA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24" y="1574762"/>
              <a:ext cx="2437248" cy="2090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jasim-01.jpg">
              <a:extLst>
                <a:ext uri="{FF2B5EF4-FFF2-40B4-BE49-F238E27FC236}">
                  <a16:creationId xmlns:a16="http://schemas.microsoft.com/office/drawing/2014/main" id="{0029A0BA-CA30-4AD9-B2F0-986E3CD00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3341" b="10948"/>
            <a:stretch/>
          </p:blipFill>
          <p:spPr>
            <a:xfrm>
              <a:off x="2963048" y="1574762"/>
              <a:ext cx="2124075" cy="199581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3E4CEA-F38E-4276-A3C3-DA4E09D04DCF}"/>
              </a:ext>
            </a:extLst>
          </p:cNvPr>
          <p:cNvGrpSpPr/>
          <p:nvPr/>
        </p:nvGrpSpPr>
        <p:grpSpPr>
          <a:xfrm>
            <a:off x="548850" y="5150093"/>
            <a:ext cx="11094300" cy="1272627"/>
            <a:chOff x="449931" y="4477009"/>
            <a:chExt cx="11094300" cy="1995818"/>
          </a:xfrm>
        </p:grpSpPr>
        <p:pic>
          <p:nvPicPr>
            <p:cNvPr id="7170" name="Picture 2" descr="Image result for শিশুদের খেলা">
              <a:extLst>
                <a:ext uri="{FF2B5EF4-FFF2-40B4-BE49-F238E27FC236}">
                  <a16:creationId xmlns:a16="http://schemas.microsoft.com/office/drawing/2014/main" id="{A0FF9234-7793-4FB6-ACFE-08EC61F4B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942" y="4477009"/>
              <a:ext cx="2859289" cy="1995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Image result for লাটাই">
              <a:extLst>
                <a:ext uri="{FF2B5EF4-FFF2-40B4-BE49-F238E27FC236}">
                  <a16:creationId xmlns:a16="http://schemas.microsoft.com/office/drawing/2014/main" id="{4017D61B-7EC5-4DE6-AF4A-BAB2E2619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154" y="4477009"/>
              <a:ext cx="2748897" cy="1995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village mother sick son bd">
              <a:extLst>
                <a:ext uri="{FF2B5EF4-FFF2-40B4-BE49-F238E27FC236}">
                  <a16:creationId xmlns:a16="http://schemas.microsoft.com/office/drawing/2014/main" id="{FB74E7CD-0EC0-4003-80B4-9E5B41011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245" y="4477009"/>
              <a:ext cx="2441613" cy="1995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mother">
              <a:extLst>
                <a:ext uri="{FF2B5EF4-FFF2-40B4-BE49-F238E27FC236}">
                  <a16:creationId xmlns:a16="http://schemas.microsoft.com/office/drawing/2014/main" id="{B2BD1AB8-D15B-4E94-8347-AFDF4C0DD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31" y="4477009"/>
              <a:ext cx="2437248" cy="1995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8317E9B-9D14-47B0-91B0-ECE947260257}"/>
              </a:ext>
            </a:extLst>
          </p:cNvPr>
          <p:cNvSpPr txBox="1"/>
          <p:nvPr/>
        </p:nvSpPr>
        <p:spPr>
          <a:xfrm>
            <a:off x="299824" y="292578"/>
            <a:ext cx="68257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চলে বুনোপথে জোনাকী মেয়েরা কুয়াশা কাফন ধরি,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দুর ছাই। কিবা শঙ্কায় মার পরাণ উঠিছে ভরি।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 কথা ভাবিতে পরাণ শিহরে তাই ভাসে হিয়া কোণে,</a:t>
            </a:r>
          </a:p>
        </p:txBody>
      </p:sp>
    </p:spTree>
    <p:extLst>
      <p:ext uri="{BB962C8B-B14F-4D97-AF65-F5344CB8AC3E}">
        <p14:creationId xmlns:p14="http://schemas.microsoft.com/office/powerpoint/2010/main" val="16987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24ED5-342E-4770-AEB2-21AFD3F5495E}"/>
              </a:ext>
            </a:extLst>
          </p:cNvPr>
          <p:cNvSpPr txBox="1"/>
          <p:nvPr/>
        </p:nvSpPr>
        <p:spPr>
          <a:xfrm>
            <a:off x="475927" y="2545597"/>
            <a:ext cx="824897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কবি জসিম উদ্দিন কে পল্লী কবি বলা হয় কেন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জসিম উদ্দিনের উল্লেখিত দুটি কাব্যের নাম বল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4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কবর কবিতাটি কখন প্রকাশিত হয়েছিল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৫।জসীম উদ্দীনের ভ্রমনকাহিনী কোনটি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E8461-5186-4D24-8C35-9D2E949CB3CB}"/>
              </a:ext>
            </a:extLst>
          </p:cNvPr>
          <p:cNvSpPr txBox="1"/>
          <p:nvPr/>
        </p:nvSpPr>
        <p:spPr>
          <a:xfrm>
            <a:off x="1389683" y="643071"/>
            <a:ext cx="4804474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8A2FE-6FF5-4093-89B0-7FF1F77A0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109" y="928102"/>
            <a:ext cx="2381250" cy="26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69249-ECC8-4FA2-8396-C031A5F20781}"/>
              </a:ext>
            </a:extLst>
          </p:cNvPr>
          <p:cNvSpPr txBox="1"/>
          <p:nvPr/>
        </p:nvSpPr>
        <p:spPr>
          <a:xfrm>
            <a:off x="833035" y="2721265"/>
            <a:ext cx="812498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dirty="0"/>
              <a:t>১</a:t>
            </a:r>
            <a:r>
              <a:rPr lang="en-US" sz="3600" b="1" dirty="0"/>
              <a:t>।</a:t>
            </a:r>
            <a:r>
              <a:rPr lang="bn-IN" sz="3600" b="1" dirty="0"/>
              <a:t>মা কেন  ছেলের শিয়রে বসে আছেন ?</a:t>
            </a:r>
            <a:endParaRPr lang="en-US" sz="3600" b="1" dirty="0"/>
          </a:p>
          <a:p>
            <a:r>
              <a:rPr lang="en-US" sz="3600" b="1" dirty="0"/>
              <a:t>২।</a:t>
            </a:r>
            <a:r>
              <a:rPr lang="bn-IN" sz="3600" b="1" dirty="0">
                <a:solidFill>
                  <a:schemeClr val="tx1"/>
                </a:solidFill>
              </a:rPr>
              <a:t> ‘বিরহী মায়ের একেলা পরাণ দোলে’- কথাটির দ্বারা কী বোঝানো হয়েছে ? </a:t>
            </a:r>
            <a:endParaRPr lang="en-US" sz="36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কুড়েঘরের বেড়ার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ফাকেতে কি আসত ?</a:t>
            </a:r>
          </a:p>
          <a:p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3460D-AA79-4D69-805B-70751277903A}"/>
              </a:ext>
            </a:extLst>
          </p:cNvPr>
          <p:cNvSpPr txBox="1"/>
          <p:nvPr/>
        </p:nvSpPr>
        <p:spPr>
          <a:xfrm>
            <a:off x="2369126" y="612693"/>
            <a:ext cx="4570357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95CDA-4A6F-4B7E-A5B7-24F874890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41" y="1074478"/>
            <a:ext cx="2123267" cy="31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3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56CFD2-B151-4DA8-9067-B85783E85D1F}"/>
              </a:ext>
            </a:extLst>
          </p:cNvPr>
          <p:cNvSpPr txBox="1"/>
          <p:nvPr/>
        </p:nvSpPr>
        <p:spPr>
          <a:xfrm>
            <a:off x="7780149" y="2743728"/>
            <a:ext cx="42155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রেহানা পারভীন।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সহকারী শিক্ষক।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জামতলা দাখিল মাদ্রাসা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। </a:t>
            </a:r>
            <a:endParaRPr kumimoji="0" lang="bn-I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 panose="020B0503020204020204"/>
              <a:ea typeface="+mn-ea"/>
              <a:cs typeface="Vrinda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গোয়ালন্দ,রাজবাড়ী।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857FE-4664-473A-AE7B-A47E52C8DA85}"/>
              </a:ext>
            </a:extLst>
          </p:cNvPr>
          <p:cNvSpPr txBox="1"/>
          <p:nvPr/>
        </p:nvSpPr>
        <p:spPr>
          <a:xfrm>
            <a:off x="2762573" y="651785"/>
            <a:ext cx="613345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শিক্ষক পরিচিতি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4335A-07C8-44C5-B92B-AEF9BAB2C8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5" b="22712"/>
          <a:stretch/>
        </p:blipFill>
        <p:spPr>
          <a:xfrm>
            <a:off x="1759527" y="2507673"/>
            <a:ext cx="2280423" cy="2957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7A361-93FF-450D-B39F-AD42602A6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16" y="2178363"/>
            <a:ext cx="1058367" cy="4300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40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8096CC-89C1-4F0C-AF58-9C0946CA3A38}"/>
              </a:ext>
            </a:extLst>
          </p:cNvPr>
          <p:cNvSpPr txBox="1"/>
          <p:nvPr/>
        </p:nvSpPr>
        <p:spPr>
          <a:xfrm>
            <a:off x="1235989" y="4892013"/>
            <a:ext cx="9178871" cy="11387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b="1" dirty="0"/>
              <a:t>‘পল্লিজননী’ কবিতায় ছেলের প্রতি মায়ের চিরন্তন</a:t>
            </a:r>
            <a:r>
              <a:rPr lang="en-US" sz="3200" b="1" dirty="0"/>
              <a:t> </a:t>
            </a:r>
            <a:r>
              <a:rPr lang="en-US" sz="3200" b="1" dirty="0" err="1"/>
              <a:t>যে</a:t>
            </a:r>
            <a:r>
              <a:rPr lang="en-US" sz="3200" b="1" dirty="0"/>
              <a:t> </a:t>
            </a:r>
            <a:r>
              <a:rPr lang="bn-IN" sz="3200" b="1" dirty="0"/>
              <a:t> ভালোবাসা</a:t>
            </a:r>
            <a:r>
              <a:rPr lang="en-US" sz="3200" b="1" dirty="0"/>
              <a:t>র</a:t>
            </a:r>
            <a:r>
              <a:rPr lang="bn-IN" sz="3200" b="1" dirty="0"/>
              <a:t> দিকটি</a:t>
            </a:r>
            <a:r>
              <a:rPr lang="en-US" sz="3200" b="1" dirty="0"/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b="1" dirty="0"/>
              <a:t> </a:t>
            </a:r>
            <a:r>
              <a:rPr lang="bn-IN" sz="3200" b="1" dirty="0"/>
              <a:t>বিশ্লেষণ করো। </a:t>
            </a:r>
            <a:endParaRPr lang="en-US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295B9F-4340-41C9-B828-5CB7F4381194}"/>
              </a:ext>
            </a:extLst>
          </p:cNvPr>
          <p:cNvGrpSpPr/>
          <p:nvPr/>
        </p:nvGrpSpPr>
        <p:grpSpPr>
          <a:xfrm>
            <a:off x="2823626" y="2304689"/>
            <a:ext cx="5170447" cy="2248622"/>
            <a:chOff x="2045777" y="1233803"/>
            <a:chExt cx="6585488" cy="3262393"/>
          </a:xfrm>
        </p:grpSpPr>
        <p:pic>
          <p:nvPicPr>
            <p:cNvPr id="6" name="Content Placeholder 3" descr="josim bari.jpg">
              <a:extLst>
                <a:ext uri="{FF2B5EF4-FFF2-40B4-BE49-F238E27FC236}">
                  <a16:creationId xmlns:a16="http://schemas.microsoft.com/office/drawing/2014/main" id="{ADEB5331-8EE4-4E5B-81E2-D77C937FC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5777" y="1233803"/>
              <a:ext cx="6585488" cy="326239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BC833-E514-44DE-BA55-FF4DFF9E8EC8}"/>
                </a:ext>
              </a:extLst>
            </p:cNvPr>
            <p:cNvSpPr txBox="1"/>
            <p:nvPr/>
          </p:nvSpPr>
          <p:spPr>
            <a:xfrm>
              <a:off x="4273013" y="1560658"/>
              <a:ext cx="256174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bn-I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কবির বাড়ী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F3ABFFD-038C-45B7-9155-E2ED37C066AD}"/>
              </a:ext>
            </a:extLst>
          </p:cNvPr>
          <p:cNvSpPr txBox="1"/>
          <p:nvPr/>
        </p:nvSpPr>
        <p:spPr>
          <a:xfrm>
            <a:off x="3847938" y="827214"/>
            <a:ext cx="34599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বাড়ির কাজ</a:t>
            </a:r>
            <a:endParaRPr kumimoji="0" lang="en-US" sz="48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1793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0BBFC6-A3F8-45C7-879D-2916A894EEF2}"/>
              </a:ext>
            </a:extLst>
          </p:cNvPr>
          <p:cNvGrpSpPr/>
          <p:nvPr/>
        </p:nvGrpSpPr>
        <p:grpSpPr>
          <a:xfrm>
            <a:off x="1066801" y="2003117"/>
            <a:ext cx="2327563" cy="3781663"/>
            <a:chOff x="137160" y="3692249"/>
            <a:chExt cx="3068955" cy="3781663"/>
          </a:xfrm>
        </p:grpSpPr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8174D508-6A94-485D-8C22-48BF5FAE44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00" b="20831"/>
            <a:stretch/>
          </p:blipFill>
          <p:spPr bwMode="auto">
            <a:xfrm>
              <a:off x="268605" y="3746779"/>
              <a:ext cx="2937510" cy="3727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6229CFD-4402-4AA1-9462-9CA60362C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9" r="25858" b="46012"/>
            <a:stretch/>
          </p:blipFill>
          <p:spPr bwMode="auto">
            <a:xfrm>
              <a:off x="137160" y="3692249"/>
              <a:ext cx="1337310" cy="19180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index.jpg">
            <a:extLst>
              <a:ext uri="{FF2B5EF4-FFF2-40B4-BE49-F238E27FC236}">
                <a16:creationId xmlns:a16="http://schemas.microsoft.com/office/drawing/2014/main" id="{2B0BDBA6-A95A-40AC-804D-BC2E1B3894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6"/>
          <a:stretch/>
        </p:blipFill>
        <p:spPr>
          <a:xfrm>
            <a:off x="8562110" y="2173675"/>
            <a:ext cx="2189018" cy="3611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E37FF9-E2FE-4478-95A5-AEBED177E6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35" y="1840669"/>
            <a:ext cx="2026227" cy="4800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B96B52-CCDB-44F2-8259-AB3E8D5F9FBB}"/>
              </a:ext>
            </a:extLst>
          </p:cNvPr>
          <p:cNvSpPr txBox="1"/>
          <p:nvPr/>
        </p:nvSpPr>
        <p:spPr>
          <a:xfrm>
            <a:off x="2592357" y="433457"/>
            <a:ext cx="60985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96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8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illage bd">
            <a:extLst>
              <a:ext uri="{FF2B5EF4-FFF2-40B4-BE49-F238E27FC236}">
                <a16:creationId xmlns:a16="http://schemas.microsoft.com/office/drawing/2014/main" id="{CD2ABBFD-F013-4C8E-AAA8-48395213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8" y="580571"/>
            <a:ext cx="8610340" cy="53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illage bd">
            <a:extLst>
              <a:ext uri="{FF2B5EF4-FFF2-40B4-BE49-F238E27FC236}">
                <a16:creationId xmlns:a16="http://schemas.microsoft.com/office/drawing/2014/main" id="{22EDCECA-F6BF-411D-AB50-1867A2D4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20" y="580571"/>
            <a:ext cx="9175274" cy="53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village bd">
            <a:extLst>
              <a:ext uri="{FF2B5EF4-FFF2-40B4-BE49-F238E27FC236}">
                <a16:creationId xmlns:a16="http://schemas.microsoft.com/office/drawing/2014/main" id="{CDC24EDD-3F9F-430D-92D2-919C3500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12" y="580571"/>
            <a:ext cx="9365082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village mother">
            <a:extLst>
              <a:ext uri="{FF2B5EF4-FFF2-40B4-BE49-F238E27FC236}">
                <a16:creationId xmlns:a16="http://schemas.microsoft.com/office/drawing/2014/main" id="{C4D70585-F709-4F2F-9C71-FC2455C89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12" y="580571"/>
            <a:ext cx="9365082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B728017-A751-41D5-A0AB-E76B61787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r="25858" b="46012"/>
          <a:stretch/>
        </p:blipFill>
        <p:spPr bwMode="auto">
          <a:xfrm>
            <a:off x="0" y="1758317"/>
            <a:ext cx="45719" cy="46939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E2C689-3467-4F07-9B98-6A9F372911AA}"/>
              </a:ext>
            </a:extLst>
          </p:cNvPr>
          <p:cNvSpPr/>
          <p:nvPr/>
        </p:nvSpPr>
        <p:spPr>
          <a:xfrm>
            <a:off x="4346605" y="2226688"/>
            <a:ext cx="2940886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IN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পল্লি</a:t>
            </a:r>
            <a:r>
              <a:rPr lang="en-US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endParaRPr lang="en-US" sz="6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(১ম </a:t>
            </a:r>
            <a:r>
              <a:rPr lang="en-US" sz="6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</a:t>
            </a:r>
            <a:r>
              <a:rPr lang="as-IN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3A3212-E64F-41E3-981F-5B6A6D39613B}"/>
              </a:ext>
            </a:extLst>
          </p:cNvPr>
          <p:cNvSpPr/>
          <p:nvPr/>
        </p:nvSpPr>
        <p:spPr>
          <a:xfrm>
            <a:off x="2020873" y="339454"/>
            <a:ext cx="7354899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4" descr="Image result for পল্লী জননী">
            <a:extLst>
              <a:ext uri="{FF2B5EF4-FFF2-40B4-BE49-F238E27FC236}">
                <a16:creationId xmlns:a16="http://schemas.microsoft.com/office/drawing/2014/main" id="{D27DFCB8-00A3-4740-A3A2-A848C151A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5" r="30672"/>
          <a:stretch/>
        </p:blipFill>
        <p:spPr bwMode="auto">
          <a:xfrm>
            <a:off x="8524621" y="1954161"/>
            <a:ext cx="1891545" cy="3234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কবি জসিম উদ্দিন এর বাড়ি ফরিদপুর">
            <a:extLst>
              <a:ext uri="{FF2B5EF4-FFF2-40B4-BE49-F238E27FC236}">
                <a16:creationId xmlns:a16="http://schemas.microsoft.com/office/drawing/2014/main" id="{351484E5-3550-40D9-B9C2-9888801DF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" b="34964"/>
          <a:stretch/>
        </p:blipFill>
        <p:spPr bwMode="auto">
          <a:xfrm>
            <a:off x="1730755" y="2572672"/>
            <a:ext cx="1936625" cy="23276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1477" y="537929"/>
            <a:ext cx="3178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92" y="1435308"/>
            <a:ext cx="2251639" cy="26614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7961873" y="760050"/>
            <a:ext cx="3285867" cy="675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উদ্দীনের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১৯০৩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তাম্বুলখানা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মাতুলালয়ে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আনসার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43111" y="5271183"/>
            <a:ext cx="3431496" cy="8606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bn-IN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জসীমউদ্দীন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শিক্ষকতা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পাবলিসিটি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অফিসার</a:t>
            </a:r>
            <a:r>
              <a:rPr lang="bn-IN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মগ্ন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747" y="3358476"/>
            <a:ext cx="3210355" cy="82254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আশা-স্বপ্ন-আনন্দ-বেদনার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আবেগঘন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ফুটিয়ে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একারনে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69721" y="3769747"/>
            <a:ext cx="3417931" cy="8606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জীবনঃ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শিক্ষা-বি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17349" y="5450594"/>
            <a:ext cx="3916864" cy="9606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রচনাঃ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নকশীর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সোজন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বাদিয়ার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সখিনা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ধানক্ষেত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বোবাকাহিনী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হাসু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হাসির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6498" y="612766"/>
            <a:ext cx="2542062" cy="8225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মৃত্যুবরনঃ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১৯৭৬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১৪ই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8634B5-C754-46E0-ABE0-FD7E3E4B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9" y="1911927"/>
            <a:ext cx="2542061" cy="96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পল্লী কবি জসীমউদ্দীনের বাড়ি ...">
            <a:extLst>
              <a:ext uri="{FF2B5EF4-FFF2-40B4-BE49-F238E27FC236}">
                <a16:creationId xmlns:a16="http://schemas.microsoft.com/office/drawing/2014/main" id="{101DF711-9A7A-4F72-959E-28D7E0554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/>
          <a:stretch/>
        </p:blipFill>
        <p:spPr bwMode="auto">
          <a:xfrm>
            <a:off x="8215750" y="1777108"/>
            <a:ext cx="2251639" cy="107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AD6503-433D-4E0C-9577-04A03A4E7284}"/>
              </a:ext>
            </a:extLst>
          </p:cNvPr>
          <p:cNvSpPr txBox="1"/>
          <p:nvPr/>
        </p:nvSpPr>
        <p:spPr>
          <a:xfrm>
            <a:off x="4583436" y="4127016"/>
            <a:ext cx="2550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জসীমউদদীন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E7310E-1DA9-4E03-BA99-7750CCDF077F}"/>
              </a:ext>
            </a:extLst>
          </p:cNvPr>
          <p:cNvSpPr txBox="1"/>
          <p:nvPr/>
        </p:nvSpPr>
        <p:spPr>
          <a:xfrm>
            <a:off x="3521481" y="762695"/>
            <a:ext cx="418164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সকল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কবিতা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পল্লী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প্রকৃতিকে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নিয়ে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</a:rPr>
              <a:t>এই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জন্য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তাকে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পল্লী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কবি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বলা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হয়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67C3FE-5400-4D74-8656-581302AC68B0}"/>
              </a:ext>
            </a:extLst>
          </p:cNvPr>
          <p:cNvGrpSpPr/>
          <p:nvPr/>
        </p:nvGrpSpPr>
        <p:grpSpPr>
          <a:xfrm>
            <a:off x="283686" y="4462805"/>
            <a:ext cx="11500521" cy="1300686"/>
            <a:chOff x="392038" y="3919101"/>
            <a:chExt cx="11500521" cy="1847854"/>
          </a:xfrm>
        </p:grpSpPr>
        <p:pic>
          <p:nvPicPr>
            <p:cNvPr id="6150" name="Picture 6" descr="রুপাই || জসীমউদ্দীন || Rupai || Bangla Kobita ...">
              <a:extLst>
                <a:ext uri="{FF2B5EF4-FFF2-40B4-BE49-F238E27FC236}">
                  <a16:creationId xmlns:a16="http://schemas.microsoft.com/office/drawing/2014/main" id="{78C82A7F-2E75-49BC-932E-AEA81B115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38" y="4042930"/>
              <a:ext cx="2129489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পল্লী কবি জসিমউদ্দিনের রাখাল ছেলে ...">
              <a:extLst>
                <a:ext uri="{FF2B5EF4-FFF2-40B4-BE49-F238E27FC236}">
                  <a16:creationId xmlns:a16="http://schemas.microsoft.com/office/drawing/2014/main" id="{B83933A2-1A84-45E8-BC6A-0073B3A5B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287" y="3919105"/>
              <a:ext cx="1722414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সোজন বাদিয়ার ঘাট - জসীম উদদীন | Buy Sojon ...">
              <a:extLst>
                <a:ext uri="{FF2B5EF4-FFF2-40B4-BE49-F238E27FC236}">
                  <a16:creationId xmlns:a16="http://schemas.microsoft.com/office/drawing/2014/main" id="{B2991EF8-286A-4B25-903A-BCE0884BA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586" y="3919103"/>
              <a:ext cx="1762125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Jasimuddin.org">
              <a:extLst>
                <a:ext uri="{FF2B5EF4-FFF2-40B4-BE49-F238E27FC236}">
                  <a16:creationId xmlns:a16="http://schemas.microsoft.com/office/drawing/2014/main" id="{E8D23626-E270-4EE2-81CD-1619E338B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502" y="3919103"/>
              <a:ext cx="1676400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 descr="Jasimuddin.org">
              <a:extLst>
                <a:ext uri="{FF2B5EF4-FFF2-40B4-BE49-F238E27FC236}">
                  <a16:creationId xmlns:a16="http://schemas.microsoft.com/office/drawing/2014/main" id="{CFD0AECB-FC0B-4D08-BEBD-AD80BC0D2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5" y="3919102"/>
              <a:ext cx="1714500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0" name="Picture 16" descr="এক পয়সার বাঁশী - জসীম উদদীন | Buy Ek Poysar ...">
              <a:extLst>
                <a:ext uri="{FF2B5EF4-FFF2-40B4-BE49-F238E27FC236}">
                  <a16:creationId xmlns:a16="http://schemas.microsoft.com/office/drawing/2014/main" id="{DC66B3D6-6471-4982-8E08-85518E331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1859" y="3919101"/>
              <a:ext cx="1790700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31FB15-48BA-4C49-9556-35D673177D81}"/>
              </a:ext>
            </a:extLst>
          </p:cNvPr>
          <p:cNvGrpSpPr/>
          <p:nvPr/>
        </p:nvGrpSpPr>
        <p:grpSpPr>
          <a:xfrm>
            <a:off x="283686" y="2044629"/>
            <a:ext cx="11514960" cy="1600200"/>
            <a:chOff x="329974" y="1324231"/>
            <a:chExt cx="11514960" cy="226184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295059C-7097-471F-A872-D3A5C4C45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74" y="1324231"/>
              <a:ext cx="1913900" cy="225024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CB2C52-6FE3-4DA6-9598-F55044FBA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362" y="1390540"/>
              <a:ext cx="1844564" cy="21839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A68496-DC2B-4AAB-A214-C89F34B4F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668" y="1390541"/>
              <a:ext cx="1913900" cy="21839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6146" name="Picture 2" descr="সম্পর্কিত ছবি">
              <a:extLst>
                <a:ext uri="{FF2B5EF4-FFF2-40B4-BE49-F238E27FC236}">
                  <a16:creationId xmlns:a16="http://schemas.microsoft.com/office/drawing/2014/main" id="{30B23AC5-BF83-4CF2-AF8C-6BF9DC165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5" y="1399241"/>
              <a:ext cx="1714500" cy="2183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সম্পর্কিত ছবি">
              <a:extLst>
                <a:ext uri="{FF2B5EF4-FFF2-40B4-BE49-F238E27FC236}">
                  <a16:creationId xmlns:a16="http://schemas.microsoft.com/office/drawing/2014/main" id="{DF2936B1-E805-418C-B8EE-E3A4BEEF2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014" y="1402144"/>
              <a:ext cx="1857375" cy="2183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2" name="Picture 18" descr="All PDF Books of Jasimuddin - PDF Bangla Book">
              <a:extLst>
                <a:ext uri="{FF2B5EF4-FFF2-40B4-BE49-F238E27FC236}">
                  <a16:creationId xmlns:a16="http://schemas.microsoft.com/office/drawing/2014/main" id="{0DE4D286-A034-46DC-BB97-E2B766AB1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1859" y="1399242"/>
              <a:ext cx="1743075" cy="2175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107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57B24-463A-4A5D-9EF9-1FAA61AFB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38" y="2697832"/>
            <a:ext cx="1879617" cy="3253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77E569-2CC4-4CF9-A806-B2206CB325C9}"/>
              </a:ext>
            </a:extLst>
          </p:cNvPr>
          <p:cNvSpPr txBox="1"/>
          <p:nvPr/>
        </p:nvSpPr>
        <p:spPr>
          <a:xfrm>
            <a:off x="1399309" y="512618"/>
            <a:ext cx="648392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ল্লী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উদদীনের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85801"/>
            <a:ext cx="2974428" cy="86836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bn-BD" altLang="en-US" sz="66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altLang="en-US" sz="66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9869214" cy="33528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bn-BD" alt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eaLnBrk="1" hangingPunct="1">
              <a:buFontTx/>
              <a:buNone/>
              <a:defRPr/>
            </a:pPr>
            <a:r>
              <a:rPr lang="bn-BD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 ।</a:t>
            </a:r>
          </a:p>
          <a:p>
            <a:pPr eaLnBrk="1" hangingPunct="1">
              <a:buFontTx/>
              <a:buNone/>
              <a:defRPr/>
            </a:pPr>
            <a:r>
              <a:rPr lang="bn-BD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শব্দার্থ বলতে ও লিখতে পারবে ।</a:t>
            </a:r>
          </a:p>
          <a:p>
            <a:pPr eaLnBrk="1" hangingPunct="1">
              <a:buFontTx/>
              <a:buNone/>
              <a:defRPr/>
            </a:pPr>
            <a:r>
              <a:rPr lang="bn-BD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সারাংশ ব্যাখ্যা করতে পারবে ।</a:t>
            </a:r>
          </a:p>
          <a:p>
            <a:pPr eaLnBrk="1" hangingPunct="1">
              <a:buFontTx/>
              <a:buNone/>
              <a:defRPr/>
            </a:pPr>
            <a:r>
              <a:rPr lang="bn-BD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কবিতার অংশ বিশেষ শুদ্ধ উচ্চারণে প</a:t>
            </a:r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পারবে ।</a:t>
            </a:r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alt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82B8DA-5D08-4F4C-85C0-33A24147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7555"/>
            <a:ext cx="4078577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0588" y="1093598"/>
            <a:ext cx="355744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পল্লী জননী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/ </a:t>
            </a:r>
            <a:r>
              <a:rPr lang="as-IN" sz="3600" dirty="0">
                <a:latin typeface="NikoshBAN" pitchFamily="2" charset="0"/>
                <a:cs typeface="NikoshBAN" pitchFamily="2" charset="0"/>
                <a:hlinkClick r:id="rId4"/>
              </a:rPr>
              <a:t>জসীম উদ্‌দীন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রাত থম থম স্তব্ধ, ঘোর-ঘোর-আন্ধার,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নিশ্বাস ফেলি, তাও শোনা যায়, নাই কোথা সাড়া কার।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রুগ্ন ছেলের শিয়রে বিসয়া একেলা জাগিছে মাতা,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করুণ চাহনি ঘুম ঘুম যেন ঢুলিছে চোখের পাতা।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শিয়রের কাছে নিবু নিবু দীপ ঘুরিয়া ঘুরিয়া জ্বলে,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তারি সাথে সাথে বিরহী মায়ের একেলা পরাণ দোলে।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ভন্ ভন্ ভন্ জমাট বেঁধেছে বুনো মশকের গান,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এঁদো ডোবা হতে বহিছে কঠোর পচান পাতার ঘ্রাণ?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ছোট কুঁড়ে ঘর, বেড়ার ফাঁকেতে আসিছে শীতের বায়ু,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শিয়রে বসিয়া মনে মনে মাতা গণিছে ছেলের আয়ু।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ছেলে কয়, “মারে, কত রাত আছে? কখন সকাল হবে</a:t>
            </a:r>
            <a:r>
              <a:rPr lang="as-IN" sz="1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04661" y="498489"/>
            <a:ext cx="21336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7124D-FE1A-4948-9C4A-42C04ED62EB9}"/>
              </a:ext>
            </a:extLst>
          </p:cNvPr>
          <p:cNvSpPr/>
          <p:nvPr/>
        </p:nvSpPr>
        <p:spPr>
          <a:xfrm>
            <a:off x="5891359" y="1792662"/>
            <a:ext cx="3557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ছেলে কয়, “মারে, কত রাত আছে? কখন সকাল হবে,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ভাল যে লাগে না, এমনি করিয়া কেবা শুয়ে থাকে কবে?”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মা কয়“বাছারে ! চুপটি করিয়া ঘুমা ত একটি বার, ”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ছেলে রেগে কয় “ঘুম যে আসে না কি করিব আমি তার ?”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পান্ডুর গালে চুমো খায় মাতা, সারা গায়ে দেয় হাত,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পারে যদি বুকে যত স্নেহ আছে ঢেলে দেয় তারি সাথ।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নামাজের ঘরে মোমবাতি মানে, দরগায় মানে দান,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ছেলেরে তাহার ভাল কোরে দাও, কাঁদে জননীর প্রাণ।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ভাল করে দাও আল্লা রছুল। ভাল কোরে দাও পীর।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কহিতে কহিতে মুখখানি ভাসে বহিয়া নয়ন নীর</a:t>
            </a:r>
            <a:r>
              <a:rPr lang="as-IN" sz="1600" dirty="0"/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0D658-71B3-4E75-B5F9-8F170157D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114" y="3574473"/>
            <a:ext cx="2474749" cy="2802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3C82D4-D4B4-441E-BA0B-F6BF93E914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3000" y="3938406"/>
            <a:ext cx="1773397" cy="14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16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114</TotalTime>
  <Words>912</Words>
  <Application>Microsoft Office PowerPoint</Application>
  <PresentationFormat>Widescreen</PresentationFormat>
  <Paragraphs>104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Corbel</vt:lpstr>
      <vt:lpstr>NikoshBAN</vt:lpstr>
      <vt:lpstr>SutonnyMJ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13</cp:revision>
  <dcterms:created xsi:type="dcterms:W3CDTF">2020-07-03T17:10:53Z</dcterms:created>
  <dcterms:modified xsi:type="dcterms:W3CDTF">2020-07-04T13:46:39Z</dcterms:modified>
</cp:coreProperties>
</file>