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2" r:id="rId3"/>
    <p:sldId id="261" r:id="rId4"/>
    <p:sldId id="260" r:id="rId5"/>
    <p:sldId id="256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6699"/>
    <a:srgbClr val="CC00CC"/>
    <a:srgbClr val="CE5F04"/>
    <a:srgbClr val="FFFF00"/>
    <a:srgbClr val="ACE719"/>
    <a:srgbClr val="9933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E6CE-6678-4697-9233-A6AF2B0AE2E7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F1EA5-CB14-45E8-A997-24AE5AE7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4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3F1EA5-CB14-45E8-A997-24AE5AE72E9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27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85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98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5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27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2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9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1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47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F9D7-8DEB-441A-BFD6-D6959E796C7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99970-E171-4238-9B2E-D4473F9EF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7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nip Same Side Corner Rectangle 32"/>
          <p:cNvSpPr/>
          <p:nvPr/>
        </p:nvSpPr>
        <p:spPr>
          <a:xfrm rot="5400000">
            <a:off x="5237752" y="5723196"/>
            <a:ext cx="512615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4" name="Snip Same Side Corner Rectangle 33"/>
          <p:cNvSpPr/>
          <p:nvPr/>
        </p:nvSpPr>
        <p:spPr>
          <a:xfrm rot="5400000">
            <a:off x="5207347" y="5216920"/>
            <a:ext cx="512615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2" name="Snip Same Side Corner Rectangle 31"/>
          <p:cNvSpPr/>
          <p:nvPr/>
        </p:nvSpPr>
        <p:spPr>
          <a:xfrm rot="5400000">
            <a:off x="5265977" y="4754410"/>
            <a:ext cx="512615" cy="1437409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1" name="Snip Same Side Corner Rectangle 30"/>
          <p:cNvSpPr/>
          <p:nvPr/>
        </p:nvSpPr>
        <p:spPr>
          <a:xfrm rot="5400000">
            <a:off x="5241299" y="4229742"/>
            <a:ext cx="512615" cy="143740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0" name="Snip Same Side Corner Rectangle 29"/>
          <p:cNvSpPr/>
          <p:nvPr/>
        </p:nvSpPr>
        <p:spPr>
          <a:xfrm rot="5400000">
            <a:off x="5237753" y="3715454"/>
            <a:ext cx="512615" cy="1437409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9" name="Snip Same Side Corner Rectangle 28"/>
          <p:cNvSpPr/>
          <p:nvPr/>
        </p:nvSpPr>
        <p:spPr>
          <a:xfrm rot="5400000">
            <a:off x="5216278" y="3215620"/>
            <a:ext cx="512615" cy="1437409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8" name="Snip Same Side Corner Rectangle 27"/>
          <p:cNvSpPr/>
          <p:nvPr/>
        </p:nvSpPr>
        <p:spPr>
          <a:xfrm rot="5400000">
            <a:off x="5216278" y="2689513"/>
            <a:ext cx="512615" cy="1437409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 rot="5400000">
            <a:off x="5215582" y="2151203"/>
            <a:ext cx="512615" cy="1437409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6" name="Snip Same Side Corner Rectangle 25"/>
          <p:cNvSpPr/>
          <p:nvPr/>
        </p:nvSpPr>
        <p:spPr>
          <a:xfrm rot="5400000">
            <a:off x="5171427" y="1621633"/>
            <a:ext cx="512615" cy="1437409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>
          <a:xfrm rot="5400000">
            <a:off x="5152554" y="1095079"/>
            <a:ext cx="512615" cy="1437409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5400000">
            <a:off x="5126577" y="575218"/>
            <a:ext cx="512615" cy="1437409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 rot="5400000">
            <a:off x="5083282" y="55356"/>
            <a:ext cx="512615" cy="1437409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5292435" cy="6858000"/>
            <a:chOff x="-20782" y="-48813"/>
            <a:chExt cx="5292435" cy="6303820"/>
          </a:xfrm>
        </p:grpSpPr>
        <p:sp>
          <p:nvSpPr>
            <p:cNvPr id="6" name="Rectangle 5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ound Same Side Corner Rectangle 1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3" y="397169"/>
            <a:ext cx="4152291" cy="314574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17533" r="7727" b="16955"/>
          <a:stretch/>
        </p:blipFill>
        <p:spPr>
          <a:xfrm>
            <a:off x="498352" y="4229988"/>
            <a:ext cx="2098964" cy="235527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867943" y="351442"/>
            <a:ext cx="1059907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effectLst>
                  <a:reflection blurRad="6350" stA="53000" endA="300" endPos="35500" dir="5400000" sy="-90000" algn="bl" rotWithShape="0"/>
                </a:effectLst>
              </a:rPr>
              <a:t>স্বা</a:t>
            </a:r>
            <a:endParaRPr lang="en-US" sz="720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72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গ</a:t>
            </a:r>
          </a:p>
          <a:p>
            <a:pPr algn="ctr"/>
            <a:r>
              <a:rPr lang="en-US" sz="72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ত</a:t>
            </a:r>
          </a:p>
          <a:p>
            <a:pPr algn="ctr"/>
            <a:r>
              <a:rPr lang="en-US" sz="72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21493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2" grpId="0" animBg="1"/>
      <p:bldP spid="31" grpId="0" animBg="1"/>
      <p:bldP spid="30" grpId="0" animBg="1"/>
      <p:bldP spid="29" grpId="0" animBg="1"/>
      <p:bldP spid="28" grpId="0" animBg="1"/>
      <p:bldP spid="27" grpId="0" animBg="1"/>
      <p:bldP spid="26" grpId="0" animBg="1"/>
      <p:bldP spid="25" grpId="0" animBg="1"/>
      <p:bldP spid="24" grpId="0" animBg="1"/>
      <p:bldP spid="21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Same Side Corner Rectangle 25"/>
          <p:cNvSpPr/>
          <p:nvPr/>
        </p:nvSpPr>
        <p:spPr>
          <a:xfrm rot="5400000">
            <a:off x="5423426" y="5464725"/>
            <a:ext cx="533847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 rot="5400000">
            <a:off x="5409503" y="4976224"/>
            <a:ext cx="533847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7" name="Snip Same Side Corner Rectangle 46"/>
          <p:cNvSpPr/>
          <p:nvPr/>
        </p:nvSpPr>
        <p:spPr>
          <a:xfrm rot="5400000">
            <a:off x="5399585" y="4450603"/>
            <a:ext cx="533847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8" name="Snip Same Side Corner Rectangle 47"/>
          <p:cNvSpPr/>
          <p:nvPr/>
        </p:nvSpPr>
        <p:spPr>
          <a:xfrm rot="5400000">
            <a:off x="5413221" y="3932474"/>
            <a:ext cx="533845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9" name="Snip Same Side Corner Rectangle 48"/>
          <p:cNvSpPr/>
          <p:nvPr/>
        </p:nvSpPr>
        <p:spPr>
          <a:xfrm rot="5400000">
            <a:off x="5411448" y="3416414"/>
            <a:ext cx="533847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0" name="Snip Same Side Corner Rectangle 49"/>
          <p:cNvSpPr/>
          <p:nvPr/>
        </p:nvSpPr>
        <p:spPr>
          <a:xfrm rot="5400000">
            <a:off x="5400711" y="2905842"/>
            <a:ext cx="533847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1" name="Snip Same Side Corner Rectangle 50"/>
          <p:cNvSpPr/>
          <p:nvPr/>
        </p:nvSpPr>
        <p:spPr>
          <a:xfrm rot="5400000">
            <a:off x="5400712" y="2379733"/>
            <a:ext cx="533845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2" name="Snip Same Side Corner Rectangle 51"/>
          <p:cNvSpPr/>
          <p:nvPr/>
        </p:nvSpPr>
        <p:spPr>
          <a:xfrm rot="5400000">
            <a:off x="5400364" y="1841076"/>
            <a:ext cx="533847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3" name="Snip Same Side Corner Rectangle 52"/>
          <p:cNvSpPr/>
          <p:nvPr/>
        </p:nvSpPr>
        <p:spPr>
          <a:xfrm rot="5400000">
            <a:off x="5378287" y="1289428"/>
            <a:ext cx="533847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4" name="Snip Same Side Corner Rectangle 53"/>
          <p:cNvSpPr/>
          <p:nvPr/>
        </p:nvSpPr>
        <p:spPr>
          <a:xfrm rot="5400000">
            <a:off x="5368851" y="753437"/>
            <a:ext cx="533847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5" name="Snip Same Side Corner Rectangle 54"/>
          <p:cNvSpPr/>
          <p:nvPr/>
        </p:nvSpPr>
        <p:spPr>
          <a:xfrm rot="5400000">
            <a:off x="5355863" y="220587"/>
            <a:ext cx="533847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6" name="Snip Same Side Corner Rectangle 55"/>
          <p:cNvSpPr/>
          <p:nvPr/>
        </p:nvSpPr>
        <p:spPr>
          <a:xfrm rot="5400000">
            <a:off x="5334216" y="-320922"/>
            <a:ext cx="533847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0" y="-109593"/>
            <a:ext cx="5292435" cy="6967593"/>
            <a:chOff x="-20782" y="-48813"/>
            <a:chExt cx="5292435" cy="6303820"/>
          </a:xfrm>
        </p:grpSpPr>
        <p:sp>
          <p:nvSpPr>
            <p:cNvPr id="58" name="Rectangle 57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 Same Side Corner Rectangle 59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68001" y="232587"/>
            <a:ext cx="319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586354" y="4922237"/>
            <a:ext cx="3648255" cy="107721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নগর</a:t>
            </a:r>
            <a:r>
              <a:rPr lang="bn-IN" sz="3200" dirty="0" smtClean="0"/>
              <a:t> বসতি</a:t>
            </a:r>
            <a:r>
              <a:rPr lang="en-US" sz="3200" dirty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9" name="TextBox 68"/>
          <p:cNvSpPr txBox="1"/>
          <p:nvPr/>
        </p:nvSpPr>
        <p:spPr>
          <a:xfrm>
            <a:off x="2430425" y="2697767"/>
            <a:ext cx="217706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 rot="5400000">
            <a:off x="5423426" y="5464725"/>
            <a:ext cx="533847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409503" y="4976224"/>
            <a:ext cx="533847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399585" y="4450603"/>
            <a:ext cx="533847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413221" y="3932474"/>
            <a:ext cx="533845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411448" y="3416414"/>
            <a:ext cx="533847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400711" y="2905842"/>
            <a:ext cx="533847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400712" y="2379733"/>
            <a:ext cx="533845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400364" y="1841076"/>
            <a:ext cx="533847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378287" y="1289428"/>
            <a:ext cx="533847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368851" y="753437"/>
            <a:ext cx="533847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 rot="5400000">
            <a:off x="5355863" y="220587"/>
            <a:ext cx="533847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 rot="5400000">
            <a:off x="5334216" y="-320922"/>
            <a:ext cx="533847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42203" y="-109593"/>
            <a:ext cx="5292435" cy="6967593"/>
            <a:chOff x="-20782" y="-48813"/>
            <a:chExt cx="5292435" cy="6303820"/>
          </a:xfrm>
        </p:grpSpPr>
        <p:sp>
          <p:nvSpPr>
            <p:cNvPr id="15" name="Rectangle 14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789043" y="557401"/>
            <a:ext cx="374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বাড়ির কাজ-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6720963" y="5486634"/>
            <a:ext cx="468046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/>
              <a:t>গ্রামীন ও নগর বসতির মধ্যে পার্থক্য নিরূপন কর । </a:t>
            </a:r>
            <a:endParaRPr lang="en-US" sz="2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9" y="1310620"/>
            <a:ext cx="2857500" cy="211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45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47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 rot="5400000">
            <a:off x="5423426" y="5464725"/>
            <a:ext cx="533847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409503" y="4976224"/>
            <a:ext cx="533847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399585" y="4450603"/>
            <a:ext cx="533847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413221" y="3932474"/>
            <a:ext cx="533845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411448" y="3416414"/>
            <a:ext cx="533847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400711" y="2905842"/>
            <a:ext cx="533847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400712" y="2379733"/>
            <a:ext cx="533845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400364" y="1841076"/>
            <a:ext cx="533847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378287" y="1289428"/>
            <a:ext cx="533847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368851" y="753437"/>
            <a:ext cx="533847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 rot="5400000">
            <a:off x="5355863" y="220587"/>
            <a:ext cx="533847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 rot="5400000">
            <a:off x="5334216" y="-320922"/>
            <a:ext cx="533847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-93590"/>
            <a:ext cx="5292435" cy="6967593"/>
            <a:chOff x="-20782" y="-48813"/>
            <a:chExt cx="5292435" cy="6303820"/>
          </a:xfrm>
        </p:grpSpPr>
        <p:sp>
          <p:nvSpPr>
            <p:cNvPr id="15" name="Rectangle 14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9" y="202899"/>
            <a:ext cx="4412859" cy="355518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35578" y="1514997"/>
            <a:ext cx="4591403" cy="2554545"/>
          </a:xfrm>
          <a:prstGeom prst="rect">
            <a:avLst/>
          </a:prstGeom>
          <a:solidFill>
            <a:srgbClr val="0070C0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FF00"/>
                </a:solidFill>
              </a:rPr>
              <a:t>আল্লাহ হাফেজ 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8" y="191947"/>
            <a:ext cx="4351702" cy="3566137"/>
          </a:xfrm>
          <a:prstGeom prst="rect">
            <a:avLst/>
          </a:prstGeom>
        </p:spPr>
      </p:pic>
      <p:pic>
        <p:nvPicPr>
          <p:cNvPr id="25" name="Abdul Alim - Duare Aisachhe Palki (music.com.bd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948" end="138970.6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58536" y="56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8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tx1">
              <a:lumMod val="50000"/>
              <a:lumOff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nip Same Side Corner Rectangle 40"/>
          <p:cNvSpPr/>
          <p:nvPr/>
        </p:nvSpPr>
        <p:spPr>
          <a:xfrm rot="5400000">
            <a:off x="5509947" y="5504261"/>
            <a:ext cx="512615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3" name="Snip Same Side Corner Rectangle 42"/>
          <p:cNvSpPr/>
          <p:nvPr/>
        </p:nvSpPr>
        <p:spPr>
          <a:xfrm rot="5400000">
            <a:off x="5523462" y="4994689"/>
            <a:ext cx="512615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9" name="Snip Same Side Corner Rectangle 18"/>
          <p:cNvSpPr/>
          <p:nvPr/>
        </p:nvSpPr>
        <p:spPr>
          <a:xfrm rot="5400000">
            <a:off x="5534015" y="4569699"/>
            <a:ext cx="512615" cy="1437409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 rot="5400000">
            <a:off x="5509337" y="4045031"/>
            <a:ext cx="512615" cy="143740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 rot="5400000">
            <a:off x="5505791" y="3530743"/>
            <a:ext cx="512615" cy="1437409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 rot="5400000">
            <a:off x="5484316" y="3030909"/>
            <a:ext cx="512615" cy="1437409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3" name="Snip Same Side Corner Rectangle 22"/>
          <p:cNvSpPr/>
          <p:nvPr/>
        </p:nvSpPr>
        <p:spPr>
          <a:xfrm rot="5400000">
            <a:off x="5484316" y="2504802"/>
            <a:ext cx="512615" cy="1437409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5400000">
            <a:off x="5483620" y="1966492"/>
            <a:ext cx="512615" cy="1437409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>
          <a:xfrm rot="5400000">
            <a:off x="5439465" y="1436922"/>
            <a:ext cx="512615" cy="1437409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6" name="Snip Same Side Corner Rectangle 25"/>
          <p:cNvSpPr/>
          <p:nvPr/>
        </p:nvSpPr>
        <p:spPr>
          <a:xfrm rot="5400000">
            <a:off x="5420592" y="910368"/>
            <a:ext cx="512615" cy="1437409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 rot="5400000">
            <a:off x="5394615" y="390507"/>
            <a:ext cx="512615" cy="1437409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8" name="Snip Same Side Corner Rectangle 27"/>
          <p:cNvSpPr/>
          <p:nvPr/>
        </p:nvSpPr>
        <p:spPr>
          <a:xfrm rot="5400000">
            <a:off x="5351320" y="-129355"/>
            <a:ext cx="512615" cy="1437409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78129" y="-88369"/>
            <a:ext cx="5292435" cy="6946369"/>
            <a:chOff x="-20782" y="-48813"/>
            <a:chExt cx="5292435" cy="6303820"/>
          </a:xfrm>
        </p:grpSpPr>
        <p:sp>
          <p:nvSpPr>
            <p:cNvPr id="30" name="Rectangle 29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 Same Side Corner Rectangle 31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64" y="1257817"/>
            <a:ext cx="2062530" cy="18764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0" name="Rectangle 49"/>
          <p:cNvSpPr/>
          <p:nvPr/>
        </p:nvSpPr>
        <p:spPr>
          <a:xfrm>
            <a:off x="872395" y="252992"/>
            <a:ext cx="254249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INTRODUCTION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465872" y="852904"/>
            <a:ext cx="4019546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MD. ABDUL BASET</a:t>
            </a:r>
          </a:p>
          <a:p>
            <a:r>
              <a:rPr lang="en-US" sz="2400" dirty="0" err="1"/>
              <a:t>Sr.Asst</a:t>
            </a:r>
            <a:r>
              <a:rPr lang="en-US" sz="2400" dirty="0"/>
              <a:t> .Teacher</a:t>
            </a:r>
          </a:p>
          <a:p>
            <a:r>
              <a:rPr lang="en-US" sz="2400" dirty="0" err="1"/>
              <a:t>Satmora</a:t>
            </a:r>
            <a:r>
              <a:rPr lang="en-US" sz="2400" dirty="0"/>
              <a:t> High School</a:t>
            </a:r>
          </a:p>
          <a:p>
            <a:r>
              <a:rPr lang="en-US" sz="2400" dirty="0"/>
              <a:t>Cell: 01710998333</a:t>
            </a:r>
          </a:p>
          <a:p>
            <a:r>
              <a:rPr lang="en-US" sz="2400" dirty="0"/>
              <a:t>E-mail:shsab1972@gmail.com</a:t>
            </a:r>
          </a:p>
        </p:txBody>
      </p:sp>
    </p:spTree>
    <p:extLst>
      <p:ext uri="{BB962C8B-B14F-4D97-AF65-F5344CB8AC3E}">
        <p14:creationId xmlns:p14="http://schemas.microsoft.com/office/powerpoint/2010/main" val="215734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0" grpId="0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nip Same Side Corner Rectangle 24"/>
          <p:cNvSpPr/>
          <p:nvPr/>
        </p:nvSpPr>
        <p:spPr>
          <a:xfrm rot="5400000">
            <a:off x="5268222" y="5636883"/>
            <a:ext cx="570075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 rot="5400000">
            <a:off x="5237817" y="5130609"/>
            <a:ext cx="570075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" name="Snip Same Side Corner Rectangle 1"/>
          <p:cNvSpPr/>
          <p:nvPr/>
        </p:nvSpPr>
        <p:spPr>
          <a:xfrm rot="5400000">
            <a:off x="5227156" y="4686796"/>
            <a:ext cx="570073" cy="1437409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202478" y="4162128"/>
            <a:ext cx="570073" cy="143740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198932" y="3647840"/>
            <a:ext cx="570073" cy="1437409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177457" y="3148006"/>
            <a:ext cx="570073" cy="1437409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177457" y="2621899"/>
            <a:ext cx="570073" cy="1437409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176761" y="2083589"/>
            <a:ext cx="570073" cy="1437409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132606" y="1554019"/>
            <a:ext cx="570073" cy="1437409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113733" y="1027465"/>
            <a:ext cx="570073" cy="1437409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087756" y="507604"/>
            <a:ext cx="570073" cy="1437409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044461" y="-12258"/>
            <a:ext cx="570073" cy="1437409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5292435" cy="7010400"/>
            <a:chOff x="-20782" y="-48813"/>
            <a:chExt cx="5292435" cy="6303820"/>
          </a:xfrm>
        </p:grpSpPr>
        <p:sp>
          <p:nvSpPr>
            <p:cNvPr id="13" name="Rectangle 12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40" y="314641"/>
            <a:ext cx="4165624" cy="336090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8" t="14196"/>
          <a:stretch/>
        </p:blipFill>
        <p:spPr>
          <a:xfrm>
            <a:off x="479591" y="312967"/>
            <a:ext cx="4249699" cy="33578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879419" y="1987687"/>
            <a:ext cx="386059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/>
              <a:t>ছবিটিতে আমরা কি দেখতে পাচ্ছি?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867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nip Same Side Corner Rectangle 35"/>
          <p:cNvSpPr/>
          <p:nvPr/>
        </p:nvSpPr>
        <p:spPr>
          <a:xfrm rot="5400000">
            <a:off x="5201165" y="5606668"/>
            <a:ext cx="557682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7" name="Snip Same Side Corner Rectangle 36"/>
          <p:cNvSpPr/>
          <p:nvPr/>
        </p:nvSpPr>
        <p:spPr>
          <a:xfrm rot="5400000">
            <a:off x="5170760" y="5100392"/>
            <a:ext cx="557682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6" name="Snip Same Side Corner Rectangle 15"/>
          <p:cNvSpPr/>
          <p:nvPr/>
        </p:nvSpPr>
        <p:spPr>
          <a:xfrm rot="5400000">
            <a:off x="5206681" y="4646404"/>
            <a:ext cx="557680" cy="1437409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7" name="Snip Same Side Corner Rectangle 16"/>
          <p:cNvSpPr/>
          <p:nvPr/>
        </p:nvSpPr>
        <p:spPr>
          <a:xfrm rot="5400000">
            <a:off x="5182003" y="4121736"/>
            <a:ext cx="557680" cy="143740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 rot="5400000">
            <a:off x="5178457" y="3607448"/>
            <a:ext cx="557680" cy="1437409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9" name="Snip Same Side Corner Rectangle 18"/>
          <p:cNvSpPr/>
          <p:nvPr/>
        </p:nvSpPr>
        <p:spPr>
          <a:xfrm rot="5400000">
            <a:off x="5156982" y="3107614"/>
            <a:ext cx="557680" cy="1437409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 rot="5400000">
            <a:off x="5156982" y="2581507"/>
            <a:ext cx="557680" cy="1437409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 rot="5400000">
            <a:off x="5156286" y="2043197"/>
            <a:ext cx="557680" cy="1437409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 rot="5400000">
            <a:off x="5112131" y="1513627"/>
            <a:ext cx="557680" cy="1437409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3" name="Snip Same Side Corner Rectangle 22"/>
          <p:cNvSpPr/>
          <p:nvPr/>
        </p:nvSpPr>
        <p:spPr>
          <a:xfrm rot="5400000">
            <a:off x="5093258" y="987073"/>
            <a:ext cx="557680" cy="1437409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5400000">
            <a:off x="5067281" y="467212"/>
            <a:ext cx="557680" cy="1437409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>
          <a:xfrm rot="5400000">
            <a:off x="5023986" y="-52650"/>
            <a:ext cx="557680" cy="1437409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5292435" cy="6858000"/>
            <a:chOff x="-20782" y="-48813"/>
            <a:chExt cx="5292435" cy="6303820"/>
          </a:xfrm>
        </p:grpSpPr>
        <p:sp>
          <p:nvSpPr>
            <p:cNvPr id="27" name="Rectangle 26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ame Side Corner Rectangle 28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800814" y="1937616"/>
            <a:ext cx="2116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অষ্টম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</a:rPr>
              <a:t>অধ্যায়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20962" y="2466107"/>
            <a:ext cx="199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BurigangaSushreeMJ" pitchFamily="2" charset="0"/>
              </a:rPr>
              <a:t> </a:t>
            </a:r>
            <a:r>
              <a:rPr lang="bn-IN" sz="2400" b="1" dirty="0">
                <a:solidFill>
                  <a:srgbClr val="FF0000"/>
                </a:solidFill>
                <a:latin typeface="BurigangaSushreeMJ" pitchFamily="2" charset="0"/>
              </a:rPr>
              <a:t>বসতির ধ</a:t>
            </a:r>
            <a:r>
              <a:rPr lang="en-US" sz="2400" b="1" dirty="0" err="1">
                <a:solidFill>
                  <a:srgbClr val="FF0000"/>
                </a:solidFill>
                <a:latin typeface="BurigangaSushreeMJ" pitchFamily="2" charset="0"/>
              </a:rPr>
              <a:t>রন</a:t>
            </a:r>
            <a:endParaRPr lang="en-US" sz="2400" b="1" dirty="0">
              <a:solidFill>
                <a:srgbClr val="FF0000"/>
              </a:solidFill>
              <a:latin typeface="BurigangaSushreeMJ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1034" y="397596"/>
            <a:ext cx="319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4000" dirty="0" err="1"/>
              <a:t>পাঠ</a:t>
            </a:r>
            <a:r>
              <a:rPr lang="en-US" sz="4000" dirty="0"/>
              <a:t>  </a:t>
            </a:r>
            <a:r>
              <a:rPr lang="en-US" sz="4000" dirty="0" err="1"/>
              <a:t>পরিচিতি</a:t>
            </a:r>
            <a:endParaRPr lang="en-US" sz="4000" dirty="0"/>
          </a:p>
        </p:txBody>
      </p:sp>
      <p:sp>
        <p:nvSpPr>
          <p:cNvPr id="83" name="TextBox 82"/>
          <p:cNvSpPr txBox="1"/>
          <p:nvPr/>
        </p:nvSpPr>
        <p:spPr>
          <a:xfrm>
            <a:off x="6475610" y="1344860"/>
            <a:ext cx="2405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মানব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বসতি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97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7" grpId="0"/>
      <p:bldP spid="68" grpId="0"/>
      <p:bldP spid="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nip Same Side Corner Rectangle 35"/>
          <p:cNvSpPr/>
          <p:nvPr/>
        </p:nvSpPr>
        <p:spPr>
          <a:xfrm rot="5400000">
            <a:off x="5326407" y="5670503"/>
            <a:ext cx="565568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7" name="Snip Same Side Corner Rectangle 36"/>
          <p:cNvSpPr/>
          <p:nvPr/>
        </p:nvSpPr>
        <p:spPr>
          <a:xfrm rot="5400000">
            <a:off x="5296002" y="5164227"/>
            <a:ext cx="565568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6" name="Snip Same Side Corner Rectangle 15"/>
          <p:cNvSpPr/>
          <p:nvPr/>
        </p:nvSpPr>
        <p:spPr>
          <a:xfrm rot="5400000">
            <a:off x="5288037" y="4625917"/>
            <a:ext cx="565568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7" name="Snip Same Side Corner Rectangle 16"/>
          <p:cNvSpPr/>
          <p:nvPr/>
        </p:nvSpPr>
        <p:spPr>
          <a:xfrm rot="5400000">
            <a:off x="5217066" y="4147539"/>
            <a:ext cx="565566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 rot="5400000">
            <a:off x="5215293" y="3631479"/>
            <a:ext cx="565568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9" name="Snip Same Side Corner Rectangle 18"/>
          <p:cNvSpPr/>
          <p:nvPr/>
        </p:nvSpPr>
        <p:spPr>
          <a:xfrm rot="5400000">
            <a:off x="5204556" y="3120907"/>
            <a:ext cx="565568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 rot="5400000">
            <a:off x="5204557" y="2594798"/>
            <a:ext cx="565566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 rot="5400000">
            <a:off x="5204209" y="2056141"/>
            <a:ext cx="565568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 rot="5400000">
            <a:off x="5182132" y="1504493"/>
            <a:ext cx="565568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3" name="Snip Same Side Corner Rectangle 22"/>
          <p:cNvSpPr/>
          <p:nvPr/>
        </p:nvSpPr>
        <p:spPr>
          <a:xfrm rot="5400000">
            <a:off x="5172696" y="968502"/>
            <a:ext cx="565568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5400000">
            <a:off x="5159708" y="435652"/>
            <a:ext cx="565568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>
          <a:xfrm rot="5400000">
            <a:off x="5138061" y="-105857"/>
            <a:ext cx="565568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5292435" cy="6954982"/>
            <a:chOff x="-20782" y="-48813"/>
            <a:chExt cx="5292435" cy="6303820"/>
          </a:xfrm>
        </p:grpSpPr>
        <p:sp>
          <p:nvSpPr>
            <p:cNvPr id="27" name="Rectangle 26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ame Side Corner Rectangle 28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87706" y="431792"/>
            <a:ext cx="3198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/>
              <a:t>এই পাঠ শেষে ---</a:t>
            </a:r>
            <a:endParaRPr lang="en-US" sz="4000" dirty="0"/>
          </a:p>
        </p:txBody>
      </p:sp>
      <p:sp>
        <p:nvSpPr>
          <p:cNvPr id="40" name="TextBox 39"/>
          <p:cNvSpPr txBox="1"/>
          <p:nvPr/>
        </p:nvSpPr>
        <p:spPr>
          <a:xfrm>
            <a:off x="7260467" y="2661917"/>
            <a:ext cx="3559933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/>
              <a:t>গ্রামিন বসতি ও নগর বসতির ধরণ বর্ণনা  করতে পারবে।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445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tx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nip Same Side Corner Rectangle 36"/>
          <p:cNvSpPr/>
          <p:nvPr/>
        </p:nvSpPr>
        <p:spPr>
          <a:xfrm rot="5400000">
            <a:off x="5308572" y="5638914"/>
            <a:ext cx="557682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9" name="Snip Same Side Corner Rectangle 38"/>
          <p:cNvSpPr/>
          <p:nvPr/>
        </p:nvSpPr>
        <p:spPr>
          <a:xfrm rot="5400000">
            <a:off x="5308572" y="5120879"/>
            <a:ext cx="557682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6" name="Snip Same Side Corner Rectangle 15"/>
          <p:cNvSpPr/>
          <p:nvPr/>
        </p:nvSpPr>
        <p:spPr>
          <a:xfrm rot="5400000">
            <a:off x="5291980" y="4621974"/>
            <a:ext cx="557682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7" name="Snip Same Side Corner Rectangle 16"/>
          <p:cNvSpPr/>
          <p:nvPr/>
        </p:nvSpPr>
        <p:spPr>
          <a:xfrm rot="5400000">
            <a:off x="5221009" y="4143596"/>
            <a:ext cx="557680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 rot="5400000">
            <a:off x="5219236" y="3627536"/>
            <a:ext cx="557682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9" name="Snip Same Side Corner Rectangle 18"/>
          <p:cNvSpPr/>
          <p:nvPr/>
        </p:nvSpPr>
        <p:spPr>
          <a:xfrm rot="5400000">
            <a:off x="5208499" y="3116964"/>
            <a:ext cx="557682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0" name="Snip Same Side Corner Rectangle 19"/>
          <p:cNvSpPr/>
          <p:nvPr/>
        </p:nvSpPr>
        <p:spPr>
          <a:xfrm rot="5400000">
            <a:off x="5208500" y="2590855"/>
            <a:ext cx="557680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1" name="Snip Same Side Corner Rectangle 20"/>
          <p:cNvSpPr/>
          <p:nvPr/>
        </p:nvSpPr>
        <p:spPr>
          <a:xfrm rot="5400000">
            <a:off x="5208152" y="2052198"/>
            <a:ext cx="557682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2" name="Snip Same Side Corner Rectangle 21"/>
          <p:cNvSpPr/>
          <p:nvPr/>
        </p:nvSpPr>
        <p:spPr>
          <a:xfrm rot="5400000">
            <a:off x="5186075" y="1500550"/>
            <a:ext cx="557682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3" name="Snip Same Side Corner Rectangle 22"/>
          <p:cNvSpPr/>
          <p:nvPr/>
        </p:nvSpPr>
        <p:spPr>
          <a:xfrm rot="5400000">
            <a:off x="5176639" y="964559"/>
            <a:ext cx="557682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4" name="Snip Same Side Corner Rectangle 23"/>
          <p:cNvSpPr/>
          <p:nvPr/>
        </p:nvSpPr>
        <p:spPr>
          <a:xfrm rot="5400000">
            <a:off x="5163651" y="431709"/>
            <a:ext cx="557682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5" name="Snip Same Side Corner Rectangle 24"/>
          <p:cNvSpPr/>
          <p:nvPr/>
        </p:nvSpPr>
        <p:spPr>
          <a:xfrm rot="5400000">
            <a:off x="5142004" y="-109800"/>
            <a:ext cx="557682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0"/>
            <a:ext cx="5292435" cy="6858000"/>
            <a:chOff x="-20782" y="-48813"/>
            <a:chExt cx="5292435" cy="6303820"/>
          </a:xfrm>
        </p:grpSpPr>
        <p:sp>
          <p:nvSpPr>
            <p:cNvPr id="27" name="Rectangle 26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 Same Side Corner Rectangle 28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47498" y="365760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1561" y="200739"/>
            <a:ext cx="3677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ছবিটিতে আমরা কি দেখছি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1" y="840174"/>
            <a:ext cx="3946737" cy="19630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7029" y="3053683"/>
            <a:ext cx="466084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/>
              <a:t>যে বসতির সংখ্যাগরিষ্ঠ অধিবাসী জীবিকা অর্জনের জন্য প্রথম পর্যায়ের অর্থনৈতিক কর্মকান্ড বিশেষত কৃষির উপর নির্ভরশীল সেই বসতিকে সাধারনভাবে </a:t>
            </a:r>
            <a:r>
              <a:rPr lang="bn-IN" sz="2400" b="1" dirty="0">
                <a:solidFill>
                  <a:srgbClr val="FF0000"/>
                </a:solidFill>
              </a:rPr>
              <a:t>গ্রামীন বসতি </a:t>
            </a:r>
            <a:r>
              <a:rPr lang="bn-IN" sz="2400" dirty="0"/>
              <a:t>বলে।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021520" y="2801773"/>
            <a:ext cx="3677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কৃষক ফসল সংগ্রহ করছে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8" grpId="0"/>
      <p:bldP spid="4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nip Same Side Corner Rectangle 43"/>
          <p:cNvSpPr/>
          <p:nvPr/>
        </p:nvSpPr>
        <p:spPr>
          <a:xfrm rot="5400000">
            <a:off x="5317878" y="5619696"/>
            <a:ext cx="566695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5" name="Snip Same Side Corner Rectangle 44"/>
          <p:cNvSpPr/>
          <p:nvPr/>
        </p:nvSpPr>
        <p:spPr>
          <a:xfrm rot="5400000">
            <a:off x="5301930" y="5083579"/>
            <a:ext cx="566695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" name="Snip Same Side Corner Rectangle 1"/>
          <p:cNvSpPr/>
          <p:nvPr/>
        </p:nvSpPr>
        <p:spPr>
          <a:xfrm rot="5400000">
            <a:off x="5287473" y="4626481"/>
            <a:ext cx="566695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216502" y="4148103"/>
            <a:ext cx="566693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214729" y="3632043"/>
            <a:ext cx="566695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203992" y="3121471"/>
            <a:ext cx="566695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203993" y="2595362"/>
            <a:ext cx="566693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203645" y="2056705"/>
            <a:ext cx="566695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181568" y="1505057"/>
            <a:ext cx="566695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172132" y="969066"/>
            <a:ext cx="566695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159144" y="436216"/>
            <a:ext cx="566695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137497" y="-105293"/>
            <a:ext cx="566695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5292435" cy="6968836"/>
            <a:chOff x="-20782" y="-48813"/>
            <a:chExt cx="5292435" cy="6303820"/>
          </a:xfrm>
        </p:grpSpPr>
        <p:sp>
          <p:nvSpPr>
            <p:cNvPr id="13" name="Rectangle 12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7498" y="365760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15416" y="200739"/>
            <a:ext cx="414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আমরা কি দেখছি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33033" y="3622260"/>
            <a:ext cx="4152385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800" dirty="0"/>
              <a:t>গ্রামীন বসতি যেহেতু কৃষির উপর নির্ভরশীল তাই গ্রামে কৃষি সংশ্লিষ্ট বিষয়ই বেশী প্রাধান্য পায়।</a:t>
            </a:r>
            <a:endParaRPr lang="en-US" sz="28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85608" y="723995"/>
            <a:ext cx="4456409" cy="2368333"/>
            <a:chOff x="558936" y="635627"/>
            <a:chExt cx="4456409" cy="214233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9" t="8346" r="21177" b="36043"/>
            <a:stretch/>
          </p:blipFill>
          <p:spPr>
            <a:xfrm>
              <a:off x="558936" y="705690"/>
              <a:ext cx="4456409" cy="2072267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994848" y="635627"/>
              <a:ext cx="2241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  গ্রামীণ বসতি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4114" y="808334"/>
            <a:ext cx="4466222" cy="2445757"/>
            <a:chOff x="549123" y="635627"/>
            <a:chExt cx="4466222" cy="221236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123" y="635627"/>
              <a:ext cx="4466222" cy="210312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504457" y="2201661"/>
              <a:ext cx="1878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গোলাবাড়ী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" r="25996" b="-1020"/>
          <a:stretch/>
        </p:blipFill>
        <p:spPr>
          <a:xfrm>
            <a:off x="534115" y="791544"/>
            <a:ext cx="4499203" cy="2398591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507896" y="808335"/>
            <a:ext cx="4475017" cy="2393358"/>
            <a:chOff x="540327" y="612990"/>
            <a:chExt cx="4475017" cy="216496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36" y="612990"/>
              <a:ext cx="4456408" cy="2164967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40327" y="774107"/>
              <a:ext cx="2100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dirty="0">
                  <a:solidFill>
                    <a:schemeClr val="bg1"/>
                  </a:solidFill>
                </a:rPr>
                <a:t>ঘরের ভিতরে উঠান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2" b="23328"/>
          <a:stretch/>
        </p:blipFill>
        <p:spPr>
          <a:xfrm>
            <a:off x="517805" y="808333"/>
            <a:ext cx="4490141" cy="239336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719399" y="3055566"/>
            <a:ext cx="4074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গ্রামীণ বসতিতে পথঘাট কম থাকে।</a:t>
            </a:r>
            <a:endParaRPr lang="en-US" dirty="0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28664" r="6871" b="14987"/>
          <a:stretch/>
        </p:blipFill>
        <p:spPr>
          <a:xfrm>
            <a:off x="542420" y="798425"/>
            <a:ext cx="4481835" cy="240431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91176" y="3027600"/>
            <a:ext cx="4074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জেলে পাড়া</a:t>
            </a:r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0" y="797661"/>
            <a:ext cx="4489445" cy="243426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36451" y="3083030"/>
            <a:ext cx="4074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কুমার পাড়া</a:t>
            </a:r>
            <a:endParaRPr lang="en-US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4" y="781226"/>
            <a:ext cx="4465108" cy="2486587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622241" y="3055315"/>
            <a:ext cx="40740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কামার পাড়া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0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24" grpId="0" animBg="1"/>
      <p:bldP spid="37" grpId="0" animBg="1"/>
      <p:bldP spid="39" grpId="0" animBg="1"/>
      <p:bldP spid="41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nip Same Side Corner Rectangle 25"/>
          <p:cNvSpPr/>
          <p:nvPr/>
        </p:nvSpPr>
        <p:spPr>
          <a:xfrm rot="5400000">
            <a:off x="5444691" y="5620060"/>
            <a:ext cx="532881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7" name="Snip Same Side Corner Rectangle 26"/>
          <p:cNvSpPr/>
          <p:nvPr/>
        </p:nvSpPr>
        <p:spPr>
          <a:xfrm rot="5400000">
            <a:off x="5444691" y="5101206"/>
            <a:ext cx="532881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" name="Snip Same Side Corner Rectangle 1"/>
          <p:cNvSpPr/>
          <p:nvPr/>
        </p:nvSpPr>
        <p:spPr>
          <a:xfrm rot="5400000">
            <a:off x="5400068" y="4559713"/>
            <a:ext cx="532881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413704" y="4041584"/>
            <a:ext cx="532879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411931" y="3525524"/>
            <a:ext cx="532881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401194" y="3014952"/>
            <a:ext cx="532881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401195" y="2488843"/>
            <a:ext cx="532879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400847" y="1950186"/>
            <a:ext cx="532881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378770" y="1398538"/>
            <a:ext cx="532881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369334" y="862547"/>
            <a:ext cx="532881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356346" y="329697"/>
            <a:ext cx="532881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334699" y="-211812"/>
            <a:ext cx="532881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5292435" cy="6954982"/>
            <a:chOff x="-20782" y="-48813"/>
            <a:chExt cx="5292435" cy="6303820"/>
          </a:xfrm>
        </p:grpSpPr>
        <p:sp>
          <p:nvSpPr>
            <p:cNvPr id="13" name="Rectangle 12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68001" y="342180"/>
            <a:ext cx="319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1045" y="4004677"/>
            <a:ext cx="3648255" cy="1077218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গ্রামীন বসতি</a:t>
            </a:r>
            <a:r>
              <a:rPr lang="en-US" sz="3200" dirty="0"/>
              <a:t> </a:t>
            </a:r>
            <a:r>
              <a:rPr lang="en-US" sz="3200" dirty="0" err="1" smtClean="0"/>
              <a:t>কাকে</a:t>
            </a:r>
            <a:r>
              <a:rPr lang="en-US" sz="3200" dirty="0" smtClean="0"/>
              <a:t> </a:t>
            </a:r>
            <a:r>
              <a:rPr lang="en-US" sz="3200" dirty="0" err="1" smtClean="0"/>
              <a:t>বলে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2430425" y="2807360"/>
            <a:ext cx="217706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8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nip Same Side Corner Rectangle 26"/>
          <p:cNvSpPr/>
          <p:nvPr/>
        </p:nvSpPr>
        <p:spPr>
          <a:xfrm rot="5400000">
            <a:off x="5414269" y="5593908"/>
            <a:ext cx="512615" cy="1554668"/>
          </a:xfrm>
          <a:prstGeom prst="snip2SameRect">
            <a:avLst/>
          </a:prstGeom>
          <a:solidFill>
            <a:srgbClr val="FF0000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</a:t>
            </a:r>
            <a:r>
              <a:rPr lang="bn-IN" sz="2400" b="1" dirty="0" smtClean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28" name="Snip Same Side Corner Rectangle 27"/>
          <p:cNvSpPr/>
          <p:nvPr/>
        </p:nvSpPr>
        <p:spPr>
          <a:xfrm rot="5400000">
            <a:off x="5383864" y="5073777"/>
            <a:ext cx="512615" cy="1554668"/>
          </a:xfrm>
          <a:prstGeom prst="snip2SameRect">
            <a:avLst/>
          </a:prstGeom>
          <a:solidFill>
            <a:srgbClr val="CE5F04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 smtClean="0">
                <a:latin typeface="Agency FB" panose="020B0503020202020204" pitchFamily="34" charset="0"/>
              </a:rPr>
              <a:t>11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3" name="Snip Same Side Corner Rectangle 2"/>
          <p:cNvSpPr/>
          <p:nvPr/>
        </p:nvSpPr>
        <p:spPr>
          <a:xfrm rot="5400000">
            <a:off x="5410201" y="4549579"/>
            <a:ext cx="512615" cy="1554668"/>
          </a:xfrm>
          <a:prstGeom prst="snip2SameRect">
            <a:avLst/>
          </a:prstGeom>
          <a:solidFill>
            <a:srgbClr val="CC00CC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1</a:t>
            </a:r>
            <a:r>
              <a:rPr lang="bn-IN" sz="2400" b="1" dirty="0">
                <a:latin typeface="Agency FB" panose="020B0503020202020204" pitchFamily="34" charset="0"/>
              </a:rPr>
              <a:t>0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4" name="Snip Same Side Corner Rectangle 3"/>
          <p:cNvSpPr/>
          <p:nvPr/>
        </p:nvSpPr>
        <p:spPr>
          <a:xfrm rot="5400000">
            <a:off x="5423837" y="4031452"/>
            <a:ext cx="512615" cy="1462079"/>
          </a:xfrm>
          <a:prstGeom prst="snip2SameRect">
            <a:avLst/>
          </a:prstGeom>
          <a:solidFill>
            <a:srgbClr val="ACE719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9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5" name="Snip Same Side Corner Rectangle 4"/>
          <p:cNvSpPr/>
          <p:nvPr/>
        </p:nvSpPr>
        <p:spPr>
          <a:xfrm rot="5400000">
            <a:off x="5422064" y="3515390"/>
            <a:ext cx="512615" cy="1465626"/>
          </a:xfrm>
          <a:prstGeom prst="snip2SameRect">
            <a:avLst/>
          </a:prstGeom>
          <a:solidFill>
            <a:srgbClr val="FF6699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8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6" name="Snip Same Side Corner Rectangle 5"/>
          <p:cNvSpPr/>
          <p:nvPr/>
        </p:nvSpPr>
        <p:spPr>
          <a:xfrm rot="5400000">
            <a:off x="5411327" y="3004818"/>
            <a:ext cx="512615" cy="1487102"/>
          </a:xfrm>
          <a:prstGeom prst="snip2SameRect">
            <a:avLst/>
          </a:prstGeom>
          <a:solidFill>
            <a:srgbClr val="0070C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7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 rot="5400000">
            <a:off x="5411328" y="2478711"/>
            <a:ext cx="512615" cy="1487103"/>
          </a:xfrm>
          <a:prstGeom prst="snip2SameRect">
            <a:avLst/>
          </a:prstGeom>
          <a:solidFill>
            <a:srgbClr val="CE5F04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6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8" name="Snip Same Side Corner Rectangle 7"/>
          <p:cNvSpPr/>
          <p:nvPr/>
        </p:nvSpPr>
        <p:spPr>
          <a:xfrm rot="5400000">
            <a:off x="5410980" y="1940052"/>
            <a:ext cx="512615" cy="1487800"/>
          </a:xfrm>
          <a:prstGeom prst="snip2SameRect">
            <a:avLst/>
          </a:prstGeom>
          <a:solidFill>
            <a:srgbClr val="00B0F0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5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 rot="5400000">
            <a:off x="5388903" y="1388404"/>
            <a:ext cx="512615" cy="1531956"/>
          </a:xfrm>
          <a:prstGeom prst="snip2Same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4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 rot="5400000">
            <a:off x="5379467" y="852413"/>
            <a:ext cx="512615" cy="1550830"/>
          </a:xfrm>
          <a:prstGeom prst="snip2SameRect">
            <a:avLst/>
          </a:prstGeom>
          <a:solidFill>
            <a:schemeClr val="accent6">
              <a:lumMod val="75000"/>
              <a:alpha val="87843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3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1" name="Snip Same Side Corner Rectangle 10"/>
          <p:cNvSpPr/>
          <p:nvPr/>
        </p:nvSpPr>
        <p:spPr>
          <a:xfrm rot="5400000">
            <a:off x="5366479" y="319563"/>
            <a:ext cx="512615" cy="1576808"/>
          </a:xfrm>
          <a:prstGeom prst="snip2SameRect">
            <a:avLst/>
          </a:prstGeom>
          <a:solidFill>
            <a:srgbClr val="993366">
              <a:alpha val="8745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</a:t>
            </a:r>
            <a:r>
              <a:rPr lang="bn-IN" sz="2400" b="1" dirty="0">
                <a:latin typeface="Agency FB" panose="020B0503020202020204" pitchFamily="34" charset="0"/>
              </a:rPr>
              <a:t>2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 rot="5400000">
            <a:off x="5344832" y="-221946"/>
            <a:ext cx="512615" cy="1620104"/>
          </a:xfrm>
          <a:prstGeom prst="snip2SameRect">
            <a:avLst/>
          </a:prstGeom>
          <a:solidFill>
            <a:srgbClr val="FF0066">
              <a:alpha val="8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/>
          <a:lstStyle/>
          <a:p>
            <a:pPr algn="ctr"/>
            <a:r>
              <a:rPr lang="bn-IN" dirty="0"/>
              <a:t>        </a:t>
            </a:r>
            <a:r>
              <a:rPr lang="bn-IN" b="1" dirty="0">
                <a:latin typeface="Arial Black" panose="020B0A04020102020204" pitchFamily="34" charset="0"/>
              </a:rPr>
              <a:t> </a:t>
            </a:r>
            <a:r>
              <a:rPr lang="en-US" sz="2400" b="1" dirty="0">
                <a:latin typeface="Agency FB" panose="020B0503020202020204" pitchFamily="34" charset="0"/>
              </a:rPr>
              <a:t>01</a:t>
            </a:r>
            <a:endParaRPr lang="en-US" sz="2800" b="1" dirty="0">
              <a:latin typeface="Agency FB" panose="020B0503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855" y="0"/>
            <a:ext cx="5292435" cy="6856757"/>
            <a:chOff x="-20782" y="-48813"/>
            <a:chExt cx="5292435" cy="6303820"/>
          </a:xfrm>
        </p:grpSpPr>
        <p:sp>
          <p:nvSpPr>
            <p:cNvPr id="14" name="Rectangle 13"/>
            <p:cNvSpPr/>
            <p:nvPr/>
          </p:nvSpPr>
          <p:spPr>
            <a:xfrm>
              <a:off x="0" y="3435928"/>
              <a:ext cx="339437" cy="207817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45127" y="3796146"/>
              <a:ext cx="2396836" cy="45719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rot="5400000">
              <a:off x="-467754" y="446971"/>
              <a:ext cx="6186380" cy="5292435"/>
            </a:xfrm>
            <a:prstGeom prst="round2Same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latin typeface="ArhialkhanMJ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47498" y="3435929"/>
              <a:ext cx="2794465" cy="20781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1896" y="-48813"/>
              <a:ext cx="3501045" cy="22881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9437" y="-41564"/>
              <a:ext cx="87280" cy="629657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46218" y="5042204"/>
              <a:ext cx="803564" cy="4953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871354" y="5240322"/>
              <a:ext cx="1620982" cy="955965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-41564"/>
              <a:ext cx="318656" cy="228810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852488" y="2676533"/>
            <a:ext cx="4079986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/>
              <a:t>যে বসতি অঞ্চলে অধিকাংশ অধিবাসী প্রত্যক্ষ ভূমি ব্যবহার ব্যতীত অন্যান্য অকৃষিকার্য যেমন - গ্রামীন অধিবাসীদের উৎপাদিত দ্রব্যাদির শিল্পজাতকরন, পরিবহন, ক্রয়-বিক্রয়, প্রশাসন, শিক্ষা-সংক্রান্ত কার্য প্রভৃতি পেশায় নিয়োজিত থাকে, তাকে </a:t>
            </a:r>
            <a:r>
              <a:rPr lang="bn-IN" sz="2400" b="1" dirty="0" smtClean="0">
                <a:solidFill>
                  <a:srgbClr val="FF0000"/>
                </a:solidFill>
              </a:rPr>
              <a:t>নগর বসতি </a:t>
            </a:r>
            <a:r>
              <a:rPr lang="bn-IN" sz="2400" dirty="0" smtClean="0"/>
              <a:t>বলে । 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06616" y="155816"/>
            <a:ext cx="4141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আমরা কি দেখছি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7" y="749241"/>
            <a:ext cx="4489229" cy="220322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27324" y="3092292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শিল্পকারখানা </a:t>
            </a:r>
            <a:endParaRPr lang="en-US" sz="2400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40" r="4911"/>
          <a:stretch/>
        </p:blipFill>
        <p:spPr>
          <a:xfrm>
            <a:off x="566827" y="770600"/>
            <a:ext cx="4489229" cy="217717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8280" y="3084225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পরিবহন  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3662" r="4167" b="17148"/>
          <a:stretch/>
        </p:blipFill>
        <p:spPr>
          <a:xfrm>
            <a:off x="605702" y="773067"/>
            <a:ext cx="4450354" cy="2145391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7324" y="3105676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ক্রয় বিক্রয় </a:t>
            </a:r>
            <a:endParaRPr lang="en-US" sz="24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28520" r="32275" b="5119"/>
          <a:stretch/>
        </p:blipFill>
        <p:spPr>
          <a:xfrm>
            <a:off x="609599" y="789918"/>
            <a:ext cx="4443767" cy="207931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07149" y="3092292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প্রশাসন  </a:t>
            </a:r>
            <a:endParaRPr lang="en-US" sz="2400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2" t="19278" r="14821"/>
          <a:stretch/>
        </p:blipFill>
        <p:spPr>
          <a:xfrm>
            <a:off x="558576" y="720180"/>
            <a:ext cx="4494790" cy="224237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7801" y="3030396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শিক্ষা </a:t>
            </a:r>
            <a:endParaRPr lang="en-US" sz="2400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24" y="738750"/>
            <a:ext cx="4526042" cy="21845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68280" y="3065253"/>
            <a:ext cx="306661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আকাশচুম্বী অট্টালিকা</a:t>
            </a:r>
            <a:endParaRPr lang="en-US" sz="2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8" r="8336" b="10907"/>
          <a:stretch/>
        </p:blipFill>
        <p:spPr>
          <a:xfrm>
            <a:off x="553609" y="733606"/>
            <a:ext cx="4469758" cy="222076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34090" y="3065253"/>
            <a:ext cx="302704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হাস</a:t>
            </a:r>
            <a:r>
              <a:rPr lang="en-US" sz="2400" dirty="0" err="1" smtClean="0"/>
              <a:t>পাতাল</a:t>
            </a:r>
            <a:r>
              <a:rPr lang="bn-IN" sz="2400" dirty="0" smtClean="0"/>
              <a:t>  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506616" y="3037088"/>
            <a:ext cx="273542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পার্ক  </a:t>
            </a:r>
            <a:endParaRPr lang="en-US" sz="24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t="-2232" r="24215" b="8787"/>
          <a:stretch/>
        </p:blipFill>
        <p:spPr>
          <a:xfrm>
            <a:off x="542499" y="652337"/>
            <a:ext cx="4480868" cy="22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6" grpId="0"/>
      <p:bldP spid="25" grpId="0" animBg="1"/>
      <p:bldP spid="31" grpId="0" animBg="1"/>
      <p:bldP spid="33" grpId="0" animBg="1"/>
      <p:bldP spid="36" grpId="0" animBg="1"/>
      <p:bldP spid="38" grpId="0" animBg="1"/>
      <p:bldP spid="41" grpId="0" animBg="1"/>
      <p:bldP spid="43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623</Words>
  <Application>Microsoft Office PowerPoint</Application>
  <PresentationFormat>Widescreen</PresentationFormat>
  <Paragraphs>193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Agency FB</vt:lpstr>
      <vt:lpstr>ArhialkhanMJ</vt:lpstr>
      <vt:lpstr>Arial</vt:lpstr>
      <vt:lpstr>Arial Black</vt:lpstr>
      <vt:lpstr>BurigangaSushreeMJ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Asif Knight Sani</dc:creator>
  <cp:lastModifiedBy>Asif Knight Sani</cp:lastModifiedBy>
  <cp:revision>128</cp:revision>
  <dcterms:created xsi:type="dcterms:W3CDTF">2020-07-01T04:13:46Z</dcterms:created>
  <dcterms:modified xsi:type="dcterms:W3CDTF">2020-07-04T13:25:34Z</dcterms:modified>
</cp:coreProperties>
</file>