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359" r:id="rId2"/>
    <p:sldId id="360" r:id="rId3"/>
    <p:sldId id="357" r:id="rId4"/>
    <p:sldId id="276" r:id="rId5"/>
    <p:sldId id="278" r:id="rId6"/>
    <p:sldId id="358" r:id="rId7"/>
    <p:sldId id="262" r:id="rId8"/>
    <p:sldId id="259" r:id="rId9"/>
    <p:sldId id="282" r:id="rId10"/>
    <p:sldId id="284" r:id="rId11"/>
    <p:sldId id="355" r:id="rId12"/>
    <p:sldId id="362" r:id="rId13"/>
    <p:sldId id="283" r:id="rId14"/>
    <p:sldId id="300" r:id="rId15"/>
    <p:sldId id="301" r:id="rId16"/>
    <p:sldId id="264" r:id="rId17"/>
    <p:sldId id="302" r:id="rId18"/>
    <p:sldId id="303" r:id="rId19"/>
    <p:sldId id="279" r:id="rId20"/>
    <p:sldId id="280" r:id="rId21"/>
    <p:sldId id="287" r:id="rId22"/>
    <p:sldId id="288" r:id="rId23"/>
    <p:sldId id="290" r:id="rId24"/>
    <p:sldId id="306" r:id="rId25"/>
    <p:sldId id="309" r:id="rId26"/>
    <p:sldId id="356" r:id="rId27"/>
    <p:sldId id="3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33"/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F82DA-7EAB-4CA1-8AF7-8567A177D8AF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4BB56-31ED-443B-96D6-3E017A009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819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4BB56-31ED-443B-96D6-3E017A0097A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385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65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8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3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8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cd2b5671302194ab90ff13697b65311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00025"/>
            <a:ext cx="6291072" cy="155257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133600" y="1752600"/>
            <a:ext cx="55626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Today’s Class</a:t>
            </a:r>
            <a:endParaRPr lang="en-US" sz="5400" b="1" dirty="0"/>
          </a:p>
        </p:txBody>
      </p:sp>
      <p:pic>
        <p:nvPicPr>
          <p:cNvPr id="6" name="Picture 5" descr="gplus-124781431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124200"/>
            <a:ext cx="8382000" cy="3514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362200"/>
            <a:ext cx="4156878" cy="17526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coordinating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conjunctions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using connectors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990600"/>
            <a:ext cx="3581400" cy="5486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 algn="ctr">
              <a:buNone/>
            </a:pPr>
            <a:r>
              <a:rPr lang="en-US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FANBOYS</a:t>
            </a:r>
            <a:endParaRPr lang="en-US" sz="48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(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জন্য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A =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(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N =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 (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না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B =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(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কিন্তু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O =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(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অথবা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Y =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yet (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তথাপি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S =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(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তাই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31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3403" y="38100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856" y="88620"/>
            <a:ext cx="7813344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connectors and their meaning.</a:t>
            </a:r>
            <a:endParaRPr lang="en-US" sz="3200" u="sng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762000"/>
            <a:ext cx="4343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However(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যাহোক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Further(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আরও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অধিকন্তু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Similarly (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একইভাবে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 (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আরও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অত্যাধিক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Moreover(</a:t>
            </a:r>
            <a:r>
              <a:rPr lang="en-US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আরও</a:t>
            </a:r>
            <a:r>
              <a:rPr lang="en-US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অধিকন্তু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Therefore (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অতএব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এই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কারণে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well (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যেমন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contrary (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অপর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পক্ষে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দিকে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other hand(</a:t>
            </a:r>
            <a:r>
              <a:rPr lang="en-US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অপর</a:t>
            </a:r>
            <a:r>
              <a:rPr lang="en-US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পক্ষে</a:t>
            </a:r>
            <a:r>
              <a:rPr lang="en-US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দিকে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Either ….or(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এটা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বা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ওটা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Neither…nor (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নাএকটি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না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আর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একটি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Lest (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পাছে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ঘটে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তাই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পাছে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 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সেই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ভয়ে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(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যেমন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যেভাবে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যেহেতু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যেন</a:t>
            </a:r>
            <a:r>
              <a:rPr lang="en-US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914402"/>
            <a:ext cx="4038600" cy="5874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Both…and (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উভয়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এবং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Whether……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(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হোক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বা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না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হোক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only..but also (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শুধু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এটা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না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ওটাও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though(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যেন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(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যাতে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So… 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that(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এতই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যে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well 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as(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এবং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Then (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তারপর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 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(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যেমন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উদাহরণস্বরূপ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Since 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যেহেতু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থেকে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/)</a:t>
            </a: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When(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তখন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যখন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সেই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সময়ে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While (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যখন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সেই</a:t>
            </a:r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সময়ে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Unless (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যদি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না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যদি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তা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না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হয়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6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nectors-in-english-1024x576.jpg"/>
          <p:cNvPicPr>
            <a:picLocks noChangeAspect="1"/>
          </p:cNvPicPr>
          <p:nvPr/>
        </p:nvPicPr>
        <p:blipFill>
          <a:blip r:embed="rId2"/>
          <a:srcRect b="5556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304800"/>
            <a:ext cx="6400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Individual Work</a:t>
            </a:r>
            <a:endParaRPr lang="en-US" sz="6000" b="1" spc="5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4784" y="1046753"/>
            <a:ext cx="4068219" cy="3830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" y="1503961"/>
            <a:ext cx="3627120" cy="3525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5105400"/>
            <a:ext cx="385572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Rana could not go to school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5181600"/>
            <a:ext cx="3505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was admitted  into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863541">
            <a:off x="3720253" y="5394683"/>
            <a:ext cx="191857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300" y="381000"/>
            <a:ext cx="82677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connectors come in the middle of the sentence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5439436"/>
            <a:ext cx="38557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do not eat crisp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5429079"/>
            <a:ext cx="3505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ice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cream.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6038" y="5486408"/>
            <a:ext cx="1091762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295408"/>
            <a:ext cx="3810000" cy="37410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183648"/>
            <a:ext cx="3962400" cy="3746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95300" y="381000"/>
            <a:ext cx="82677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connectors come in the middle of the sentence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1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5439436"/>
            <a:ext cx="4038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went to the park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5429079"/>
            <a:ext cx="3505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went to school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2238" y="5410200"/>
            <a:ext cx="1091762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8438" y="1524000"/>
            <a:ext cx="3755012" cy="34064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300" y="609600"/>
            <a:ext cx="82677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connectors come in the middle of the sentence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318" y="1523999"/>
            <a:ext cx="3855720" cy="35849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8498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2209800"/>
            <a:ext cx="3352800" cy="3124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 smtClean="0"/>
              <a:t> </a:t>
            </a:r>
          </a:p>
          <a:p>
            <a:pPr marL="0" indent="0" algn="ctr">
              <a:buNone/>
            </a:pPr>
            <a:endParaRPr lang="en-US" sz="3500" dirty="0">
              <a:solidFill>
                <a:srgbClr val="9933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336185"/>
            <a:ext cx="3832860" cy="33832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5943608"/>
            <a:ext cx="3276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a rich man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2036" y="5943600"/>
            <a:ext cx="89716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4900" y="2198460"/>
            <a:ext cx="3619500" cy="3433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5708238" y="5968433"/>
            <a:ext cx="290236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he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unhappy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228600"/>
            <a:ext cx="52578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Connectors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   or   but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2209800"/>
            <a:ext cx="3352800" cy="3124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 smtClean="0"/>
              <a:t> </a:t>
            </a:r>
          </a:p>
          <a:p>
            <a:pPr marL="0" indent="0" algn="ctr">
              <a:buNone/>
            </a:pPr>
            <a:endParaRPr lang="en-US" sz="3500" dirty="0">
              <a:solidFill>
                <a:srgbClr val="9933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2362200"/>
            <a:ext cx="4185798" cy="3276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0026" y="2362200"/>
            <a:ext cx="3985374" cy="3276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57300" y="5943608"/>
            <a:ext cx="16383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2036" y="6029988"/>
            <a:ext cx="89716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53204" y="5968433"/>
            <a:ext cx="145118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Die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28600"/>
            <a:ext cx="52578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Connectors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   or   but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4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2514600"/>
            <a:ext cx="7239000" cy="3048000"/>
          </a:xfrm>
          <a:solidFill>
            <a:srgbClr val="00B0F0"/>
          </a:solidFill>
        </p:spPr>
      </p:pic>
      <p:sp>
        <p:nvSpPr>
          <p:cNvPr id="8" name="TextBox 7"/>
          <p:cNvSpPr txBox="1"/>
          <p:nvPr/>
        </p:nvSpPr>
        <p:spPr>
          <a:xfrm>
            <a:off x="457204" y="5715000"/>
            <a:ext cx="8077199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Boys                girls are standing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5791200"/>
            <a:ext cx="1323976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94608"/>
            <a:ext cx="52578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Connectors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   or   but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7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 txBox="1">
            <a:spLocks noGrp="1" noChangeArrowheads="1"/>
          </p:cNvSpPr>
          <p:nvPr>
            <p:ph type="title"/>
          </p:nvPr>
        </p:nvSpPr>
        <p:spPr>
          <a:xfrm>
            <a:off x="2362200" y="609600"/>
            <a:ext cx="4648200" cy="685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 as </a:t>
            </a: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যেমন</a:t>
            </a:r>
            <a:r>
              <a:rPr lang="en-US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600200"/>
            <a:ext cx="8534400" cy="3733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5410200"/>
            <a:ext cx="8991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0">
              <a:buNone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are some fruits ------------------ </a:t>
            </a:r>
          </a:p>
          <a:p>
            <a:pPr indent="0">
              <a:buNone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Banana,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apple,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plum 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pear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strawberry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lemon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5564250"/>
            <a:ext cx="1600200" cy="523220"/>
          </a:xfrm>
          <a:prstGeom prst="rect">
            <a:avLst/>
          </a:prstGeom>
          <a:solidFill>
            <a:srgbClr val="00B0F0"/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</a:t>
            </a:r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59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2416130" y="2291569"/>
            <a:ext cx="2300068" cy="659352"/>
          </a:xfrm>
          <a:solidFill>
            <a:schemeClr val="bg1"/>
          </a:solidFill>
          <a:ln w="4762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Teacher</a:t>
            </a:r>
            <a:endParaRPr lang="en-US" sz="4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half" idx="3"/>
          </p:nvPr>
        </p:nvSpPr>
        <p:spPr>
          <a:xfrm>
            <a:off x="5380907" y="2296296"/>
            <a:ext cx="1804181" cy="654843"/>
          </a:xfrm>
          <a:solidFill>
            <a:schemeClr val="bg1"/>
          </a:solidFill>
          <a:ln w="4762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Class</a:t>
            </a:r>
            <a:endParaRPr lang="en-US" sz="4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"/>
          </p:nvPr>
        </p:nvSpPr>
        <p:spPr>
          <a:xfrm>
            <a:off x="1825293" y="3009312"/>
            <a:ext cx="3280107" cy="2659971"/>
          </a:xfr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36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Md. </a:t>
            </a:r>
            <a:r>
              <a:rPr lang="en-US" sz="40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Hamid</a:t>
            </a:r>
            <a:r>
              <a:rPr lang="en-US" sz="4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Ullah</a:t>
            </a:r>
            <a:endParaRPr lang="en-US" sz="40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9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B.A(</a:t>
            </a:r>
            <a:r>
              <a:rPr lang="en-US" sz="29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Hons</a:t>
            </a:r>
            <a:r>
              <a:rPr lang="en-US" sz="29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), M.A (English) 34</a:t>
            </a:r>
            <a:r>
              <a:rPr lang="en-US" sz="2900" b="1" baseline="30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</a:t>
            </a:r>
            <a:r>
              <a:rPr lang="en-US" sz="29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BCS (Non Cadre)</a:t>
            </a:r>
          </a:p>
          <a:p>
            <a:pPr marL="0" indent="0" algn="ctr">
              <a:buNone/>
            </a:pPr>
            <a:r>
              <a:rPr lang="en-US" sz="29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Assistant Teacher ( English )</a:t>
            </a:r>
          </a:p>
          <a:p>
            <a:pPr marL="0" indent="0" algn="ctr">
              <a:buNone/>
            </a:pPr>
            <a:r>
              <a:rPr lang="en-US" sz="29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Daulatkhan</a:t>
            </a:r>
            <a:r>
              <a:rPr lang="en-US" sz="29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Govt. High School, </a:t>
            </a:r>
            <a:r>
              <a:rPr lang="en-US" sz="29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Bhola</a:t>
            </a:r>
            <a:endParaRPr lang="en-US" sz="29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5096021" y="3023380"/>
            <a:ext cx="2371579" cy="2659971"/>
          </a:xfr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Class     : 9-10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Subject : English 2</a:t>
            </a:r>
            <a:r>
              <a:rPr lang="en-US" sz="2400" baseline="30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nd</a:t>
            </a: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Topic: Grammar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53381" y="955966"/>
            <a:ext cx="3849209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Identity</a:t>
            </a:r>
            <a:endParaRPr lang="en-US" sz="7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048001"/>
            <a:ext cx="1676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10302060_860513030681649_6703950209846821821_n_860513030681649.jpg"/>
          <p:cNvPicPr>
            <a:picLocks noChangeAspect="1"/>
          </p:cNvPicPr>
          <p:nvPr/>
        </p:nvPicPr>
        <p:blipFill>
          <a:blip r:embed="rId4"/>
          <a:srcRect l="5556" t="13333" r="12963" b="14444"/>
          <a:stretch>
            <a:fillRect/>
          </a:stretch>
        </p:blipFill>
        <p:spPr>
          <a:xfrm>
            <a:off x="0" y="3048000"/>
            <a:ext cx="1828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9052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8" grpId="0" build="p" animBg="1"/>
      <p:bldP spid="19" grpId="0" build="p" animBg="1"/>
      <p:bldP spid="20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143008"/>
            <a:ext cx="4267200" cy="417576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143000"/>
            <a:ext cx="4038600" cy="4025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04800" y="131894"/>
            <a:ext cx="8382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Either – or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এটা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নয়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ওটা) 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1" y="5529141"/>
            <a:ext cx="8686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-------- Bangladesh ----- India will win the match.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526" y="5559910"/>
            <a:ext cx="124418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810000" y="5559910"/>
            <a:ext cx="5229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701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2800" y="228600"/>
            <a:ext cx="2895600" cy="685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(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যে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143000"/>
            <a:ext cx="3429000" cy="393952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143000"/>
            <a:ext cx="3505200" cy="3952220"/>
          </a:xfrm>
        </p:spPr>
      </p:pic>
      <p:sp>
        <p:nvSpPr>
          <p:cNvPr id="8" name="TextBox 7"/>
          <p:cNvSpPr txBox="1"/>
          <p:nvPr/>
        </p:nvSpPr>
        <p:spPr>
          <a:xfrm>
            <a:off x="228600" y="5486408"/>
            <a:ext cx="8534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was  a woman  -------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very helpful and kind to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130300"/>
            <a:ext cx="3505200" cy="39522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143000"/>
            <a:ext cx="3657600" cy="39522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24200" y="5494643"/>
            <a:ext cx="7620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7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752600" y="533400"/>
            <a:ext cx="4933946" cy="76082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(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যা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যার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3956758"/>
          </a:xfrm>
        </p:spPr>
      </p:pic>
      <p:sp>
        <p:nvSpPr>
          <p:cNvPr id="10" name="TextBox 9"/>
          <p:cNvSpPr txBox="1"/>
          <p:nvPr/>
        </p:nvSpPr>
        <p:spPr>
          <a:xfrm>
            <a:off x="457200" y="5634343"/>
            <a:ext cx="8153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was  a fox -------------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 no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tail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3" y="5663633"/>
            <a:ext cx="135732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61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228600"/>
            <a:ext cx="41910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 Work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1192" y="4719943"/>
            <a:ext cx="617580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honesty ---------------  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 best policy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295408"/>
            <a:ext cx="86868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1.We go to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market --------------------- 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can buy necessary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things.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976743"/>
            <a:ext cx="681231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indent="0">
              <a:buNone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2.There was a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king ------------------- 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very cruel.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223" y="2662543"/>
            <a:ext cx="504978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indent="0">
              <a:buNone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3.It is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cow --------------- 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gives us milk.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405743"/>
            <a:ext cx="80010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------------ you -------- your brother have done the work.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13964" y="1290942"/>
            <a:ext cx="117448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that</a:t>
            </a:r>
            <a:endParaRPr lang="en-US" sz="32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3348340"/>
            <a:ext cx="8001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We go to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  --------------- 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can acquire knowledge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3713" y="3274367"/>
            <a:ext cx="117448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that</a:t>
            </a:r>
            <a:endParaRPr lang="en-US" sz="32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88401" y="2675377"/>
            <a:ext cx="96603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1625" y="4034143"/>
            <a:ext cx="76962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5.There are many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 ----------------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not work hard.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4137" y="4719942"/>
            <a:ext cx="96603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9000" y="1976742"/>
            <a:ext cx="8382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400" y="4068778"/>
            <a:ext cx="8382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67487" y="5405743"/>
            <a:ext cx="532913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5410208"/>
            <a:ext cx="10668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Either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11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2" grpId="0" animBg="1"/>
      <p:bldP spid="24" grpId="0" animBg="1"/>
      <p:bldP spid="19" grpId="0" animBg="1"/>
      <p:bldP spid="14" grpId="0" animBg="1"/>
      <p:bldP spid="25" grpId="0" animBg="1"/>
      <p:bldP spid="21" grpId="0" animBg="1"/>
      <p:bldP spid="20" grpId="0" animBg="1"/>
      <p:bldP spid="26" grpId="0" animBg="1"/>
      <p:bldP spid="18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600200"/>
            <a:ext cx="9144000" cy="510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2060"/>
                </a:solidFill>
              </a:rPr>
              <a:t>Complete the passage with suitable connectors.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pPr algn="just">
              <a:lnSpc>
                <a:spcPct val="250000"/>
              </a:lnSpc>
            </a:pP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Teaching is such a profession a)_____________ helps to build a nation. A teacher is b)____________________a guide c)_________________a pioneer. He has to dedicate to this noble profession in order to guide the nation. d)______________he is called an architect of a new society. e)______________ he neglects his duties, social discipline will break down.</a:t>
            </a: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10200" y="5486400"/>
            <a:ext cx="13716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53200" y="4724400"/>
            <a:ext cx="13716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400" y="4038600"/>
            <a:ext cx="24384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nd/but also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53000" y="3352800"/>
            <a:ext cx="2697707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oth/not only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53000" y="2819400"/>
            <a:ext cx="13716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0400" y="685800"/>
            <a:ext cx="35052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Group Work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50793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1886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</a:t>
            </a:r>
            <a:r>
              <a:rPr lang="en-US" sz="2800" b="1" u="sng" dirty="0" smtClean="0"/>
              <a:t>Complete the passage with suitable connectors.</a:t>
            </a:r>
            <a:endParaRPr lang="en-US" b="1" u="sng" dirty="0" smtClean="0"/>
          </a:p>
          <a:p>
            <a:endParaRPr lang="en-US" b="1" dirty="0"/>
          </a:p>
          <a:p>
            <a:pPr algn="just">
              <a:lnSpc>
                <a:spcPct val="250000"/>
              </a:lnSpc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lived a poor a)_____________honest farmer in a village. He lived a very simple life with his wife b)____________children. c)_____________ he was honest, he worked hard on his farm from dawn to dusk. One day d)____________ he was walking to his field, he suddenly saw a purse of gold on the road. He carried it at home e)____________ he could show it to his wife and children.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429000" y="2514600"/>
            <a:ext cx="13716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</a:t>
            </a: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48400" y="3276600"/>
            <a:ext cx="13716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5800" y="3810000"/>
            <a:ext cx="13716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</a:t>
            </a: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57600" y="4648200"/>
            <a:ext cx="13716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while</a:t>
            </a: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" y="5943600"/>
            <a:ext cx="1600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that</a:t>
            </a:r>
            <a:endParaRPr lang="en-US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533400"/>
            <a:ext cx="518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Evaluation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21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2514600"/>
            <a:ext cx="8610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Complete the passage with suitable connectors. </a:t>
            </a:r>
          </a:p>
          <a:p>
            <a:endParaRPr lang="en-US" sz="2000" b="1" dirty="0" smtClean="0"/>
          </a:p>
          <a:p>
            <a:pPr algn="just"/>
            <a:r>
              <a:rPr lang="en-US" sz="2000" b="1" dirty="0" smtClean="0"/>
              <a:t>Population problem is the burning question of Bangladesh. a)________________it can be termed as number one problem. b)___________________ the population of a country is an asset, it has already become a great problem in our country c)___________________the country cannot afford to give people the basic necessaries of life. d)_________________ food, clothing, education, medicine and shelter are the basic necessaries of life. e)___________________our country cannot provide these equally to all.</a:t>
            </a:r>
            <a:endParaRPr lang="en-US" sz="2000" b="1" dirty="0"/>
          </a:p>
        </p:txBody>
      </p:sp>
      <p:sp>
        <p:nvSpPr>
          <p:cNvPr id="10" name="Down Arrow Callout 9"/>
          <p:cNvSpPr/>
          <p:nvPr/>
        </p:nvSpPr>
        <p:spPr>
          <a:xfrm>
            <a:off x="124691" y="990600"/>
            <a:ext cx="6276109" cy="1274619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 Antiqua" panose="02040602050305030304" pitchFamily="18" charset="0"/>
              </a:rPr>
              <a:t>Home work</a:t>
            </a:r>
            <a:endParaRPr lang="en-US" sz="88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609600"/>
            <a:ext cx="2438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976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55964" y="4225636"/>
            <a:ext cx="7467600" cy="20227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002060"/>
                </a:solidFill>
              </a:rPr>
              <a:t>Thank You</a:t>
            </a:r>
            <a:endParaRPr lang="en-US" sz="11500" dirty="0">
              <a:solidFill>
                <a:srgbClr val="002060"/>
              </a:solidFill>
            </a:endParaRPr>
          </a:p>
        </p:txBody>
      </p:sp>
      <p:pic>
        <p:nvPicPr>
          <p:cNvPr id="6" name="Picture 5" descr="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477" y="1773383"/>
            <a:ext cx="2355706" cy="2362633"/>
          </a:xfrm>
          <a:prstGeom prst="rect">
            <a:avLst/>
          </a:prstGeom>
        </p:spPr>
      </p:pic>
      <p:pic>
        <p:nvPicPr>
          <p:cNvPr id="1026" name="Picture 2" descr="C:\Users\lokman pdbf\Desktop\112b746a2182417b2a947d949798c9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6727" y="1773373"/>
            <a:ext cx="2105888" cy="241070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685310" y="1814935"/>
            <a:ext cx="2272145" cy="2341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Study</a:t>
            </a:r>
          </a:p>
          <a:p>
            <a:pPr algn="ctr"/>
            <a:r>
              <a:rPr lang="en-US" sz="3600" b="1" dirty="0" smtClean="0"/>
              <a:t>Regularly</a:t>
            </a:r>
            <a:endParaRPr lang="en-US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457200"/>
            <a:ext cx="73914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Stay Home-Stay Safe</a:t>
            </a:r>
            <a:endParaRPr lang="en-US" sz="5400" b="1" dirty="0"/>
          </a:p>
        </p:txBody>
      </p:sp>
    </p:spTree>
    <p:extLst>
      <p:ext uri="{BB962C8B-B14F-4D97-AF65-F5344CB8AC3E}">
        <p14:creationId xmlns="" xmlns:p14="http://schemas.microsoft.com/office/powerpoint/2010/main" val="2888966353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354" y="2057400"/>
            <a:ext cx="7467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03385" y="5562601"/>
            <a:ext cx="8229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boys --------- are going to school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54102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10154" y="381000"/>
            <a:ext cx="5275385" cy="12954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can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600200"/>
            <a:ext cx="3962400" cy="37998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600200"/>
            <a:ext cx="3810000" cy="39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5715008"/>
            <a:ext cx="26670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boy is fat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0170" y="5715008"/>
            <a:ext cx="321183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boy is thin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5638800"/>
            <a:ext cx="990600" cy="70788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69477" y="152400"/>
            <a:ext cx="5275385" cy="12954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can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7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1851614"/>
            <a:ext cx="3773714" cy="352334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69477" y="304800"/>
            <a:ext cx="5275385" cy="12954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can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see?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022150"/>
            <a:ext cx="4419600" cy="3200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098350"/>
            <a:ext cx="4267200" cy="312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52400" y="5679758"/>
            <a:ext cx="3962400" cy="4924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farmers work hard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5314" y="1851607"/>
            <a:ext cx="3810000" cy="350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53050" y="5679758"/>
            <a:ext cx="3602264" cy="4924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can get good crops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5679758"/>
            <a:ext cx="1124858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that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6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14400" y="609600"/>
            <a:ext cx="7467600" cy="1828800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>
                <a:ln>
                  <a:solidFill>
                    <a:srgbClr val="FF00FF"/>
                  </a:solidFill>
                </a:ln>
                <a:solidFill>
                  <a:srgbClr val="FFFF00"/>
                </a:solidFill>
              </a:rPr>
              <a:t>Can you guess what is our today’s topic? </a:t>
            </a:r>
          </a:p>
        </p:txBody>
      </p:sp>
      <p:pic>
        <p:nvPicPr>
          <p:cNvPr id="3" name="Picture 2" descr="image.jpeg"/>
          <p:cNvPicPr>
            <a:picLocks noChangeAspect="1"/>
          </p:cNvPicPr>
          <p:nvPr/>
        </p:nvPicPr>
        <p:blipFill>
          <a:blip r:embed="rId3"/>
          <a:srcRect l="13253" r="14458"/>
          <a:stretch>
            <a:fillRect/>
          </a:stretch>
        </p:blipFill>
        <p:spPr>
          <a:xfrm>
            <a:off x="1828800" y="2819400"/>
            <a:ext cx="48768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Facebook- Hamid Parvez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315200" cy="990600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lvl="0"/>
            <a:r>
              <a:rPr lang="en-US" sz="6000" b="1" dirty="0" smtClean="0">
                <a:solidFill>
                  <a:srgbClr val="002060"/>
                </a:solidFill>
              </a:rPr>
              <a:t>Our Today’s Class is 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239000" cy="1219200"/>
          </a:xfr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CONNECTORS</a:t>
            </a:r>
            <a:endParaRPr lang="en-US" sz="8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47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/>
          <p:cNvSpPr txBox="1">
            <a:spLocks noGrp="1" noChangeArrowheads="1"/>
          </p:cNvSpPr>
          <p:nvPr>
            <p:ph type="title"/>
          </p:nvPr>
        </p:nvSpPr>
        <p:spPr>
          <a:xfrm>
            <a:off x="1447800" y="868362"/>
            <a:ext cx="6096000" cy="73183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Learning outcomes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686800" cy="362712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200" b="1" u="sng" dirty="0"/>
              <a:t>After </a:t>
            </a:r>
            <a:r>
              <a:rPr lang="en-US" sz="3200" b="1" u="sng" dirty="0" smtClean="0"/>
              <a:t>this class, the students </a:t>
            </a:r>
            <a:r>
              <a:rPr lang="en-US" sz="3200" b="1" u="sng" dirty="0"/>
              <a:t>will be able </a:t>
            </a:r>
            <a:r>
              <a:rPr lang="en-US" sz="3200" b="1" u="sng" dirty="0" smtClean="0"/>
              <a:t>to</a:t>
            </a:r>
            <a:endParaRPr lang="en-US" sz="3200" b="1" u="sng" dirty="0"/>
          </a:p>
          <a:p>
            <a:r>
              <a:rPr lang="en-US" sz="3600" b="1" dirty="0"/>
              <a:t> </a:t>
            </a:r>
            <a:r>
              <a:rPr lang="en-US" sz="3600" b="1" dirty="0">
                <a:solidFill>
                  <a:srgbClr val="00B050"/>
                </a:solidFill>
              </a:rPr>
              <a:t>Say </a:t>
            </a:r>
            <a:r>
              <a:rPr lang="en-US" sz="3600" b="1" dirty="0" smtClean="0">
                <a:solidFill>
                  <a:srgbClr val="00B050"/>
                </a:solidFill>
              </a:rPr>
              <a:t>about connectors 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talk </a:t>
            </a:r>
            <a:r>
              <a:rPr lang="en-US" sz="3600" b="1" dirty="0">
                <a:solidFill>
                  <a:srgbClr val="7030A0"/>
                </a:solidFill>
              </a:rPr>
              <a:t>about  </a:t>
            </a:r>
            <a:r>
              <a:rPr lang="en-US" sz="3600" b="1" dirty="0" smtClean="0">
                <a:solidFill>
                  <a:srgbClr val="7030A0"/>
                </a:solidFill>
              </a:rPr>
              <a:t>some connectors of words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Write down connectors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Fill in the gaps with connectors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4309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Connector?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610600" cy="2438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 algn="just">
              <a:buNone/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Connectors  are some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can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connect two or more sentences into one. They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help us to create longer sentences.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5029200"/>
            <a:ext cx="8534400" cy="15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Examples: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We went there </a:t>
            </a:r>
            <a:r>
              <a:rPr lang="en-US" sz="2800" b="1" u="sng" dirty="0" smtClean="0">
                <a:solidFill>
                  <a:schemeClr val="tx1"/>
                </a:solidFill>
              </a:rPr>
              <a:t>and</a:t>
            </a:r>
            <a:r>
              <a:rPr lang="en-US" sz="2800" b="1" dirty="0" smtClean="0">
                <a:solidFill>
                  <a:schemeClr val="tx1"/>
                </a:solidFill>
              </a:rPr>
              <a:t> met with my family members.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We study </a:t>
            </a:r>
            <a:r>
              <a:rPr lang="en-US" sz="2800" b="1" u="sng" dirty="0" smtClean="0">
                <a:solidFill>
                  <a:schemeClr val="tx1"/>
                </a:solidFill>
              </a:rPr>
              <a:t>so that </a:t>
            </a:r>
            <a:r>
              <a:rPr lang="en-US" sz="2800" b="1" dirty="0" smtClean="0">
                <a:solidFill>
                  <a:schemeClr val="tx1"/>
                </a:solidFill>
              </a:rPr>
              <a:t>we can learn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41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1818</TotalTime>
  <Words>864</Words>
  <Application>Microsoft Office PowerPoint</Application>
  <PresentationFormat>On-screen Show (4:3)</PresentationFormat>
  <Paragraphs>161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Slide 1</vt:lpstr>
      <vt:lpstr>Slide 2</vt:lpstr>
      <vt:lpstr>Look at the picture What can you see?</vt:lpstr>
      <vt:lpstr>Look at the picture What can you see?</vt:lpstr>
      <vt:lpstr>Look at the picture What can you see?</vt:lpstr>
      <vt:lpstr>Slide 6</vt:lpstr>
      <vt:lpstr>Our Today’s Class is on</vt:lpstr>
      <vt:lpstr>Learning outcomes</vt:lpstr>
      <vt:lpstr>What is Connector?</vt:lpstr>
      <vt:lpstr>Seven coordinating conjunctions for using connectors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Such  as (যেমন)</vt:lpstr>
      <vt:lpstr>Slide 20</vt:lpstr>
      <vt:lpstr> WHO (যে)</vt:lpstr>
      <vt:lpstr>WHICH (যা/যার)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 Masudul Hasan</dc:creator>
  <cp:lastModifiedBy>DELL</cp:lastModifiedBy>
  <cp:revision>282</cp:revision>
  <dcterms:created xsi:type="dcterms:W3CDTF">2006-08-16T00:00:00Z</dcterms:created>
  <dcterms:modified xsi:type="dcterms:W3CDTF">2020-07-04T17:32:20Z</dcterms:modified>
</cp:coreProperties>
</file>