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98" r:id="rId2"/>
    <p:sldId id="261" r:id="rId3"/>
    <p:sldId id="346" r:id="rId4"/>
    <p:sldId id="348" r:id="rId5"/>
    <p:sldId id="349"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2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9FB8A-CB1A-44F7-911A-FE700C3E5C08}" type="datetimeFigureOut">
              <a:rPr lang="en-US" smtClean="0"/>
              <a:t>7/4/2020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15D7A-388E-4B95-B685-34B78BB88C61}" type="slidenum">
              <a:rPr lang="en-US" smtClean="0"/>
              <a:t>‹#›</a:t>
            </a:fld>
            <a:endParaRPr lang="en-US"/>
          </a:p>
        </p:txBody>
      </p:sp>
    </p:spTree>
    <p:extLst>
      <p:ext uri="{BB962C8B-B14F-4D97-AF65-F5344CB8AC3E}">
        <p14:creationId xmlns:p14="http://schemas.microsoft.com/office/powerpoint/2010/main" val="29793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4479E2-5479-4611-ABCE-0A40BCEA7C54}"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191-14D7-464F-AD7B-E518B75614F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868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C4479E2-5479-4611-ABCE-0A40BCEA7C54}"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365900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479E2-5479-4611-ABCE-0A40BCEA7C54}"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2303621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479E2-5479-4611-ABCE-0A40BCEA7C54}"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191-14D7-464F-AD7B-E518B75614F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3919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479E2-5479-4611-ABCE-0A40BCEA7C54}"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3371762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479E2-5479-4611-ABCE-0A40BCEA7C54}"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191-14D7-464F-AD7B-E518B75614F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04535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479E2-5479-4611-ABCE-0A40BCEA7C54}"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3384230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479E2-5479-4611-ABCE-0A40BCEA7C54}"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1835626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479E2-5479-4611-ABCE-0A40BCEA7C54}"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281993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479E2-5479-4611-ABCE-0A40BCEA7C54}"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13223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479E2-5479-4611-ABCE-0A40BCEA7C54}"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299711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4479E2-5479-4611-ABCE-0A40BCEA7C54}"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172729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4479E2-5479-4611-ABCE-0A40BCEA7C54}" type="datetimeFigureOut">
              <a:rPr lang="en-US" smtClean="0"/>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35028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4479E2-5479-4611-ABCE-0A40BCEA7C54}"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74192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479E2-5479-4611-ABCE-0A40BCEA7C54}" type="datetimeFigureOut">
              <a:rPr lang="en-US" smtClean="0"/>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307018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4479E2-5479-4611-ABCE-0A40BCEA7C54}"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228807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4479E2-5479-4611-ABCE-0A40BCEA7C54}"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F191-14D7-464F-AD7B-E518B75614FC}" type="slidenum">
              <a:rPr lang="en-US" smtClean="0"/>
              <a:t>‹#›</a:t>
            </a:fld>
            <a:endParaRPr lang="en-US"/>
          </a:p>
        </p:txBody>
      </p:sp>
    </p:spTree>
    <p:extLst>
      <p:ext uri="{BB962C8B-B14F-4D97-AF65-F5344CB8AC3E}">
        <p14:creationId xmlns:p14="http://schemas.microsoft.com/office/powerpoint/2010/main" val="118965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C4479E2-5479-4611-ABCE-0A40BCEA7C54}" type="datetimeFigureOut">
              <a:rPr lang="en-US" smtClean="0"/>
              <a:t>7/4/2020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DE8F191-14D7-464F-AD7B-E518B75614FC}" type="slidenum">
              <a:rPr lang="en-US" smtClean="0"/>
              <a:t>‹#›</a:t>
            </a:fld>
            <a:endParaRPr lang="en-US"/>
          </a:p>
        </p:txBody>
      </p:sp>
    </p:spTree>
    <p:extLst>
      <p:ext uri="{BB962C8B-B14F-4D97-AF65-F5344CB8AC3E}">
        <p14:creationId xmlns:p14="http://schemas.microsoft.com/office/powerpoint/2010/main" val="193983432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lidehunter.com/powerpoint-templates/widescreen-family-powerpoint-template/"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hyperlink" Target="https://loraku.com/%e0%a6%9f%e0%a6%bf%e0%a6%ae-%e0%a6%93%e0%a6%af%e0%a6%bc%e0%a6%be%e0%a6%b0%e0%a7%8d%e0%a6%95-%e0%a6%95%e0%a6%b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5DE680-E9FD-4263-B959-8283F4F6C7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2563" y="200191"/>
            <a:ext cx="11230421" cy="6657809"/>
          </a:xfrm>
          <a:prstGeom prst="rect">
            <a:avLst/>
          </a:prstGeom>
        </p:spPr>
      </p:pic>
      <p:sp>
        <p:nvSpPr>
          <p:cNvPr id="6" name="TextBox 5">
            <a:extLst>
              <a:ext uri="{FF2B5EF4-FFF2-40B4-BE49-F238E27FC236}">
                <a16:creationId xmlns:a16="http://schemas.microsoft.com/office/drawing/2014/main" id="{FE29CAA6-13CE-4147-A02C-D00962E0724E}"/>
              </a:ext>
            </a:extLst>
          </p:cNvPr>
          <p:cNvSpPr txBox="1"/>
          <p:nvPr/>
        </p:nvSpPr>
        <p:spPr>
          <a:xfrm>
            <a:off x="2489980" y="2280588"/>
            <a:ext cx="188826" cy="338554"/>
          </a:xfrm>
          <a:prstGeom prst="rect">
            <a:avLst/>
          </a:prstGeom>
          <a:noFill/>
        </p:spPr>
        <p:txBody>
          <a:bodyPr wrap="square" rtlCol="0">
            <a:spAutoFit/>
          </a:bodyPr>
          <a:lstStyle/>
          <a:p>
            <a:endParaRPr lang="en-US" sz="1600" dirty="0"/>
          </a:p>
        </p:txBody>
      </p:sp>
      <p:sp>
        <p:nvSpPr>
          <p:cNvPr id="7" name="TextBox 6">
            <a:extLst>
              <a:ext uri="{FF2B5EF4-FFF2-40B4-BE49-F238E27FC236}">
                <a16:creationId xmlns:a16="http://schemas.microsoft.com/office/drawing/2014/main" id="{F52CD90E-1303-406E-A296-D6497F0CB20A}"/>
              </a:ext>
            </a:extLst>
          </p:cNvPr>
          <p:cNvSpPr txBox="1"/>
          <p:nvPr/>
        </p:nvSpPr>
        <p:spPr>
          <a:xfrm>
            <a:off x="1856935" y="1495758"/>
            <a:ext cx="5838092" cy="1446550"/>
          </a:xfrm>
          <a:prstGeom prst="rect">
            <a:avLst/>
          </a:prstGeom>
          <a:solidFill>
            <a:srgbClr val="00B050"/>
          </a:solidFill>
          <a:scene3d>
            <a:camera prst="orthographicFront"/>
            <a:lightRig rig="threePt" dir="t"/>
          </a:scene3d>
          <a:sp3d>
            <a:bevelT w="114300" prst="artDeco"/>
          </a:sp3d>
        </p:spPr>
        <p:txBody>
          <a:bodyPr wrap="square" rtlCol="0">
            <a:spAutoFit/>
          </a:bodyPr>
          <a:lstStyle/>
          <a:p>
            <a:r>
              <a:rPr lang="bn-BD" sz="8800" b="1" dirty="0">
                <a:ln w="9525">
                  <a:solidFill>
                    <a:schemeClr val="bg1"/>
                  </a:solidFill>
                  <a:prstDash val="solid"/>
                </a:ln>
                <a:effectLst>
                  <a:outerShdw blurRad="12700" dist="38100" dir="2700000" algn="tl" rotWithShape="0">
                    <a:schemeClr val="bg1">
                      <a:lumMod val="50000"/>
                    </a:schemeClr>
                  </a:outerShdw>
                </a:effectLst>
                <a:latin typeface="A Cut Above The Rest" panose="020B0604020202020204" pitchFamily="34" charset="0"/>
              </a:rPr>
              <a:t>WELCOME</a:t>
            </a:r>
            <a:r>
              <a:rPr lang="bn-BD" sz="8800" dirty="0">
                <a:latin typeface="A Cut Above The Rest" panose="020B0604020202020204" pitchFamily="34" charset="0"/>
              </a:rPr>
              <a:t> </a:t>
            </a:r>
            <a:endParaRPr lang="en-US" sz="8800" dirty="0">
              <a:latin typeface="A Cut Above The Rest" panose="020B0604020202020204" pitchFamily="34" charset="0"/>
            </a:endParaRPr>
          </a:p>
        </p:txBody>
      </p:sp>
      <p:sp>
        <p:nvSpPr>
          <p:cNvPr id="8" name="Frame 7">
            <a:extLst>
              <a:ext uri="{FF2B5EF4-FFF2-40B4-BE49-F238E27FC236}">
                <a16:creationId xmlns:a16="http://schemas.microsoft.com/office/drawing/2014/main" id="{98D9F015-8126-4045-8B9A-10644F3A4965}"/>
              </a:ext>
            </a:extLst>
          </p:cNvPr>
          <p:cNvSpPr/>
          <p:nvPr/>
        </p:nvSpPr>
        <p:spPr>
          <a:xfrm>
            <a:off x="5736" y="0"/>
            <a:ext cx="12186264" cy="6858000"/>
          </a:xfrm>
          <a:prstGeom prst="frame">
            <a:avLst>
              <a:gd name="adj1" fmla="val 2696"/>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663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accel="7000" fill="hold" nodeType="clickEffect">
                                  <p:stCondLst>
                                    <p:cond delay="0"/>
                                  </p:stCondLst>
                                  <p:endCondLst>
                                    <p:cond evt="onNext" delay="0">
                                      <p:tgtEl>
                                        <p:sldTgt/>
                                      </p:tgtEl>
                                    </p:cond>
                                  </p:endCondLst>
                                  <p:childTnLst>
                                    <p:animClr clrSpc="rgb" dir="cw">
                                      <p:cBhvr override="childStyle">
                                        <p:cTn id="6" dur="1000" fill="hold"/>
                                        <p:tgtEl>
                                          <p:spTgt spid="7">
                                            <p:txEl>
                                              <p:pRg st="0" end="0"/>
                                            </p:txEl>
                                          </p:spTgt>
                                        </p:tgtEl>
                                        <p:attrNameLst>
                                          <p:attrName>style.color</p:attrName>
                                        </p:attrNameLst>
                                      </p:cBhvr>
                                      <p:to>
                                        <a:srgbClr val="2B15C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A93C-58B6-4B06-A590-86D0A955CACB}"/>
              </a:ext>
            </a:extLst>
          </p:cNvPr>
          <p:cNvSpPr>
            <a:spLocks noGrp="1"/>
          </p:cNvSpPr>
          <p:nvPr>
            <p:ph type="title"/>
          </p:nvPr>
        </p:nvSpPr>
        <p:spPr>
          <a:xfrm>
            <a:off x="196948" y="3429000"/>
            <a:ext cx="11873132" cy="2565399"/>
          </a:xfrm>
        </p:spPr>
        <p:txBody>
          <a:bodyPr>
            <a:normAutofit/>
          </a:bodyPr>
          <a:lstStyle/>
          <a:p>
            <a:r>
              <a:rPr lang="bn-BD" dirty="0">
                <a:cs typeface="Ekushey Mohua" panose="03080603080002020207" pitchFamily="66"/>
              </a:rPr>
              <a:t>যে কোনও ভালো সম্পর্কের মূল ভিত্তিই হল বিশ্বাস। আপনার প্রতি আপনার টিম বা সহকর্মীর বা তাদের প্রতি আপনার যখন পুরো মাত্রায় বিশ্বাস থাকবে – তখন যোগাযোগ ও কাজ অনেক বেশি ফলপ্রসূ হবে।</a:t>
            </a:r>
            <a:br>
              <a:rPr lang="bn-BD" dirty="0">
                <a:cs typeface="Ekushey Mohua" panose="03080603080002020207" pitchFamily="66"/>
              </a:rPr>
            </a:br>
            <a:endParaRPr lang="en-US" dirty="0">
              <a:cs typeface="Ekushey Mohua" panose="03080603080002020207" pitchFamily="66"/>
            </a:endParaRPr>
          </a:p>
        </p:txBody>
      </p:sp>
      <p:pic>
        <p:nvPicPr>
          <p:cNvPr id="5" name="Content Placeholder 4">
            <a:extLst>
              <a:ext uri="{FF2B5EF4-FFF2-40B4-BE49-F238E27FC236}">
                <a16:creationId xmlns:a16="http://schemas.microsoft.com/office/drawing/2014/main" id="{A30550D7-051E-44C0-910B-03022F384A3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20"/>
          <a:stretch/>
        </p:blipFill>
        <p:spPr>
          <a:xfrm>
            <a:off x="2940149" y="151227"/>
            <a:ext cx="5725550" cy="3055271"/>
          </a:xfrm>
        </p:spPr>
      </p:pic>
      <p:sp>
        <p:nvSpPr>
          <p:cNvPr id="7" name="TextBox 6">
            <a:extLst>
              <a:ext uri="{FF2B5EF4-FFF2-40B4-BE49-F238E27FC236}">
                <a16:creationId xmlns:a16="http://schemas.microsoft.com/office/drawing/2014/main" id="{67053B09-82D0-4A8A-B03C-DFD2BD67C262}"/>
              </a:ext>
            </a:extLst>
          </p:cNvPr>
          <p:cNvSpPr txBox="1"/>
          <p:nvPr/>
        </p:nvSpPr>
        <p:spPr>
          <a:xfrm>
            <a:off x="3439552" y="704620"/>
            <a:ext cx="2919045" cy="1569660"/>
          </a:xfrm>
          <a:prstGeom prst="rect">
            <a:avLst/>
          </a:prstGeom>
          <a:noFill/>
        </p:spPr>
        <p:txBody>
          <a:bodyPr wrap="square" rtlCol="0">
            <a:spAutoFit/>
          </a:bodyPr>
          <a:lstStyle/>
          <a:p>
            <a:r>
              <a:rPr lang="bn-BD" sz="9600" dirty="0">
                <a:solidFill>
                  <a:srgbClr val="FF0000"/>
                </a:solidFill>
                <a:cs typeface="Ekushey Mohua" panose="03080603080002020207" pitchFamily="66"/>
              </a:rPr>
              <a:t>বিশ্বাস</a:t>
            </a:r>
            <a:endParaRPr lang="en-US" sz="9600" dirty="0">
              <a:solidFill>
                <a:srgbClr val="FF0000"/>
              </a:solidFill>
              <a:cs typeface="Ekushey Mohua" panose="03080603080002020207" pitchFamily="66"/>
            </a:endParaRPr>
          </a:p>
        </p:txBody>
      </p:sp>
    </p:spTree>
    <p:extLst>
      <p:ext uri="{BB962C8B-B14F-4D97-AF65-F5344CB8AC3E}">
        <p14:creationId xmlns:p14="http://schemas.microsoft.com/office/powerpoint/2010/main" val="36165674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DE7A-D0EC-4A88-8C8E-A100E6654BD1}"/>
              </a:ext>
            </a:extLst>
          </p:cNvPr>
          <p:cNvSpPr>
            <a:spLocks noGrp="1"/>
          </p:cNvSpPr>
          <p:nvPr>
            <p:ph type="title"/>
          </p:nvPr>
        </p:nvSpPr>
        <p:spPr>
          <a:xfrm>
            <a:off x="410100" y="2982351"/>
            <a:ext cx="11371800" cy="3040184"/>
          </a:xfrm>
        </p:spPr>
        <p:txBody>
          <a:bodyPr>
            <a:normAutofit fontScale="90000"/>
          </a:bodyPr>
          <a:lstStyle/>
          <a:p>
            <a:r>
              <a:rPr lang="bn-BD" sz="4000" b="1" dirty="0">
                <a:cs typeface="Ekushey Mohua" panose="03080603080002020207" pitchFamily="66"/>
              </a:rPr>
              <a:t>২ সম্মান:</a:t>
            </a:r>
            <a:br>
              <a:rPr lang="bn-BD" sz="4000" dirty="0">
                <a:cs typeface="Ekushey Mohua" panose="03080603080002020207" pitchFamily="66"/>
              </a:rPr>
            </a:br>
            <a:r>
              <a:rPr lang="bn-BD" sz="4000" dirty="0">
                <a:cs typeface="Ekushey Mohua" panose="03080603080002020207" pitchFamily="66"/>
              </a:rPr>
              <a:t>সহকর্মীরা যখন আপনাকে সম্মান করবে – তখন তারা আপনার মতামত, আইডিয়া ও কাজকে গুরুত্ব দেবে। </a:t>
            </a:r>
            <a:r>
              <a:rPr lang="bn-BD" sz="4000" b="1" dirty="0">
                <a:cs typeface="Ekushey Mohua" panose="03080603080002020207" pitchFamily="66"/>
                <a:hlinkClick r:id="rId2"/>
              </a:rPr>
              <a:t>টিম ওয়ার্ক</a:t>
            </a:r>
            <a:r>
              <a:rPr lang="bn-BD" sz="4000" dirty="0">
                <a:cs typeface="Ekushey Mohua" panose="03080603080002020207" pitchFamily="66"/>
              </a:rPr>
              <a:t> বা একক কাজ – সব ক্ষেত্রেই আপনি তাদের সহযোগীতা ও সমর্থন পাবেন। আর সম্মান পাওয়ার উপায় হল, অন্যদের সম্মান করা, তাদের মতামতকে গুরুত্ব দেয়া, এবং কর্মক্ষেত্রে সব সময়ে বন্ধুত্বপূর্ণ আচরণ করা।</a:t>
            </a:r>
            <a:br>
              <a:rPr lang="bn-BD" dirty="0">
                <a:cs typeface="Ekushey Mohua" panose="03080603080002020207" pitchFamily="66"/>
              </a:rPr>
            </a:br>
            <a:endParaRPr lang="en-US" dirty="0">
              <a:cs typeface="Ekushey Mohua" panose="03080603080002020207" pitchFamily="66"/>
            </a:endParaRPr>
          </a:p>
        </p:txBody>
      </p:sp>
      <p:pic>
        <p:nvPicPr>
          <p:cNvPr id="5" name="Picture 4">
            <a:extLst>
              <a:ext uri="{FF2B5EF4-FFF2-40B4-BE49-F238E27FC236}">
                <a16:creationId xmlns:a16="http://schemas.microsoft.com/office/drawing/2014/main" id="{ADC61489-16A2-4FD7-B739-16E4F4677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240" y="184885"/>
            <a:ext cx="3841463" cy="2575363"/>
          </a:xfrm>
          <a:prstGeom prst="rect">
            <a:avLst/>
          </a:prstGeom>
        </p:spPr>
      </p:pic>
    </p:spTree>
    <p:extLst>
      <p:ext uri="{BB962C8B-B14F-4D97-AF65-F5344CB8AC3E}">
        <p14:creationId xmlns:p14="http://schemas.microsoft.com/office/powerpoint/2010/main" val="839092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BAC1-D72C-4985-A984-61B925A2BFA8}"/>
              </a:ext>
            </a:extLst>
          </p:cNvPr>
          <p:cNvSpPr>
            <a:spLocks noGrp="1"/>
          </p:cNvSpPr>
          <p:nvPr>
            <p:ph type="title"/>
          </p:nvPr>
        </p:nvSpPr>
        <p:spPr>
          <a:xfrm>
            <a:off x="335280" y="2875281"/>
            <a:ext cx="11521439" cy="3982719"/>
          </a:xfrm>
        </p:spPr>
        <p:txBody>
          <a:bodyPr>
            <a:normAutofit fontScale="90000"/>
          </a:bodyPr>
          <a:lstStyle/>
          <a:p>
            <a:r>
              <a:rPr lang="bn-BD" b="1" dirty="0">
                <a:cs typeface="Ekushey Mohua" panose="03080603080002020207" pitchFamily="66"/>
              </a:rPr>
              <a:t>৩ দায়িত্ববোধ:</a:t>
            </a:r>
            <a:br>
              <a:rPr lang="bn-BD" dirty="0">
                <a:cs typeface="Ekushey Mohua" panose="03080603080002020207" pitchFamily="66"/>
              </a:rPr>
            </a:br>
            <a:r>
              <a:rPr lang="bn-BD" dirty="0">
                <a:cs typeface="Ekushey Mohua" panose="03080603080002020207" pitchFamily="66"/>
              </a:rPr>
              <a:t>মানুষ দায়িত্ববান মানুষকে পছন্দ ও সম্মান করে। আপনার প্রতিটি কাজ ও কথার মাঝে দায়িত্ববোধ থাকতে হবে। একদিন আপনার হয়তো মন ভালো লাগছে না, তাই বলে সহকর্মীদের সাথে খারাপ আচরণ করবেন না। অথবা কাজে ঢিল দেবেন না। নিজের পুরোটা দিয়েই কাজ করুন। এবং সহকর্মীর সাথে কড়া আচরণের বদলে ভদ্র ভাবে বলুন, আপনার আজ মুড কেন খারাপ। আপনি যখন কর্মক্ষেত্রে এমন আচরণ করবেন, তখন অন্যরাও আপনার প্রতি দায়িত্বশীল হয়ে উঠবে।</a:t>
            </a:r>
            <a:br>
              <a:rPr lang="bn-BD" dirty="0">
                <a:cs typeface="Ekushey Mohua" panose="03080603080002020207" pitchFamily="66"/>
              </a:rPr>
            </a:br>
            <a:endParaRPr lang="en-US" dirty="0">
              <a:cs typeface="Ekushey Mohua" panose="03080603080002020207" pitchFamily="66"/>
            </a:endParaRPr>
          </a:p>
        </p:txBody>
      </p:sp>
      <p:pic>
        <p:nvPicPr>
          <p:cNvPr id="5" name="Picture 4">
            <a:extLst>
              <a:ext uri="{FF2B5EF4-FFF2-40B4-BE49-F238E27FC236}">
                <a16:creationId xmlns:a16="http://schemas.microsoft.com/office/drawing/2014/main" id="{56023F95-3AE4-4C5B-BB0E-D6258054C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524" y="0"/>
            <a:ext cx="6406065" cy="3123705"/>
          </a:xfrm>
          <a:prstGeom prst="rect">
            <a:avLst/>
          </a:prstGeom>
        </p:spPr>
      </p:pic>
    </p:spTree>
    <p:extLst>
      <p:ext uri="{BB962C8B-B14F-4D97-AF65-F5344CB8AC3E}">
        <p14:creationId xmlns:p14="http://schemas.microsoft.com/office/powerpoint/2010/main" val="142660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DF2D-8F64-4D9C-8E8A-DC2585B156F3}"/>
              </a:ext>
            </a:extLst>
          </p:cNvPr>
          <p:cNvSpPr>
            <a:spLocks noGrp="1"/>
          </p:cNvSpPr>
          <p:nvPr>
            <p:ph type="title"/>
          </p:nvPr>
        </p:nvSpPr>
        <p:spPr>
          <a:xfrm>
            <a:off x="271976" y="3073791"/>
            <a:ext cx="11648048" cy="3377808"/>
          </a:xfrm>
        </p:spPr>
        <p:txBody>
          <a:bodyPr>
            <a:normAutofit fontScale="90000"/>
          </a:bodyPr>
          <a:lstStyle/>
          <a:p>
            <a:r>
              <a:rPr lang="bn-BD" b="1" dirty="0">
                <a:cs typeface="Ekushey Mohua" panose="03080603080002020207" pitchFamily="66"/>
              </a:rPr>
              <a:t>সবার মতামতকে গুরুত্ব দেয়া:</a:t>
            </a:r>
            <a:br>
              <a:rPr lang="bn-BD" dirty="0">
                <a:cs typeface="Ekushey Mohua" panose="03080603080002020207" pitchFamily="66"/>
              </a:rPr>
            </a:br>
            <a:r>
              <a:rPr lang="bn-BD" dirty="0">
                <a:cs typeface="Ekushey Mohua" panose="03080603080002020207" pitchFamily="66"/>
              </a:rPr>
              <a:t>কর্মক্ষেত্রে যাঁরা ভালো সম্পর্ক গড়েন, তাঁরা যে অন্যের মতামতকে শুধু গুরুত্বই দেন – তা না, তাঁদের নিজের আইডিয়ার চেয়ে ভালো আইডিয়া পেলে নিজেরটার বদলে অন্যেরটা গ্রহণ করেন। এতেকরে একটি অংশগ্রহণমূলক পরিবেশ সৃষ্টি হয়, যেখানে সবাই সবার মতামত নিশ্চিন্তে জানাতে পারে। কর্মক্ষেত্রে এই ধরনের আচরণের ফলে আপনার মতামতকেও অন্যরা গুরুত্ব দেবে।</a:t>
            </a:r>
            <a:br>
              <a:rPr lang="bn-BD" dirty="0">
                <a:cs typeface="Ekushey Mohua" panose="03080603080002020207" pitchFamily="66"/>
              </a:rPr>
            </a:br>
            <a:endParaRPr lang="en-US" dirty="0">
              <a:cs typeface="Ekushey Mohua" panose="03080603080002020207" pitchFamily="66"/>
            </a:endParaRPr>
          </a:p>
        </p:txBody>
      </p:sp>
      <p:pic>
        <p:nvPicPr>
          <p:cNvPr id="7" name="Picture 6">
            <a:extLst>
              <a:ext uri="{FF2B5EF4-FFF2-40B4-BE49-F238E27FC236}">
                <a16:creationId xmlns:a16="http://schemas.microsoft.com/office/drawing/2014/main" id="{95ED1A76-5390-4772-AC30-2C398287C44F}"/>
              </a:ext>
            </a:extLst>
          </p:cNvPr>
          <p:cNvPicPr>
            <a:picLocks noChangeAspect="1"/>
          </p:cNvPicPr>
          <p:nvPr/>
        </p:nvPicPr>
        <p:blipFill rotWithShape="1">
          <a:blip r:embed="rId2">
            <a:extLst>
              <a:ext uri="{28A0092B-C50C-407E-A947-70E740481C1C}">
                <a14:useLocalDpi xmlns:a14="http://schemas.microsoft.com/office/drawing/2010/main" val="0"/>
              </a:ext>
            </a:extLst>
          </a:blip>
          <a:srcRect t="11305"/>
          <a:stretch/>
        </p:blipFill>
        <p:spPr>
          <a:xfrm>
            <a:off x="3057101" y="225083"/>
            <a:ext cx="6077798" cy="2795954"/>
          </a:xfrm>
          <a:prstGeom prst="rect">
            <a:avLst/>
          </a:prstGeom>
        </p:spPr>
      </p:pic>
    </p:spTree>
    <p:extLst>
      <p:ext uri="{BB962C8B-B14F-4D97-AF65-F5344CB8AC3E}">
        <p14:creationId xmlns:p14="http://schemas.microsoft.com/office/powerpoint/2010/main" val="9300495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16DD7-D632-402D-88A9-2B1912E1FB23}"/>
              </a:ext>
            </a:extLst>
          </p:cNvPr>
          <p:cNvSpPr>
            <a:spLocks noGrp="1"/>
          </p:cNvSpPr>
          <p:nvPr>
            <p:ph type="title"/>
          </p:nvPr>
        </p:nvSpPr>
        <p:spPr>
          <a:xfrm>
            <a:off x="337625" y="3629465"/>
            <a:ext cx="11549575" cy="3066757"/>
          </a:xfrm>
        </p:spPr>
        <p:txBody>
          <a:bodyPr>
            <a:normAutofit fontScale="90000"/>
          </a:bodyPr>
          <a:lstStyle/>
          <a:p>
            <a:r>
              <a:rPr lang="bn-BD" b="1" dirty="0">
                <a:cs typeface="Ekushey Mohua" panose="03080603080002020207" pitchFamily="66"/>
              </a:rPr>
              <a:t> </a:t>
            </a:r>
            <a:r>
              <a:rPr lang="bn-BD" sz="4400" b="1" u="sng" dirty="0">
                <a:solidFill>
                  <a:srgbClr val="FF0000"/>
                </a:solidFill>
                <a:cs typeface="Ekushey Mohua" panose="03080603080002020207" pitchFamily="66"/>
              </a:rPr>
              <a:t>সঠিক তথ্য বিনিময়:</a:t>
            </a:r>
            <a:br>
              <a:rPr lang="bn-BD" sz="4400" u="sng" dirty="0">
                <a:solidFill>
                  <a:srgbClr val="FF0000"/>
                </a:solidFill>
                <a:cs typeface="Ekushey Mohua" panose="03080603080002020207" pitchFamily="66"/>
              </a:rPr>
            </a:br>
            <a:r>
              <a:rPr lang="bn-BD" dirty="0">
                <a:cs typeface="Ekushey Mohua" panose="03080603080002020207" pitchFamily="66"/>
              </a:rPr>
              <a:t>অফিসে বা কর্মক্ষেত্রে যে কাজটি বিরামহীন চলতে থাকে, তা হল তথ্য আদান প্রদান। মৌখিক, ইমেইল, কাজগপত্র, ফোন – বিভিন্ন মাধ্যমে একটি প্রতিষ্ঠানে সারাদিন তথ্য বিনিময় হয়। এবং এই তথ্য বিনিময় অনেকটা শরীরে রক্ত চলাচলের মত – এটা বাধাগ্রস্থ হলে পুরো প্রতিষ্ঠানেরই ক্ষতি হয়। </a:t>
            </a:r>
            <a:r>
              <a:rPr lang="bn-BD" b="1" dirty="0">
                <a:cs typeface="Ekushey Mohua" panose="03080603080002020207" pitchFamily="66"/>
              </a:rPr>
              <a:t>অফিসে কাজ করা কর্মী ছাড়াও, শেয়ার হোল্ডার, ইনভেস্টর, বিক্রেতা, ক্রেতা – এদের সাথেও এই ধরনের সম্পর্ক তৈরী করতে হবে। তাহলেই প্রতিষ্ঠানটি একটি সফল প্রতিষ্ঠানে পরিনত হবে।</a:t>
            </a:r>
            <a:br>
              <a:rPr lang="bn-BD" dirty="0">
                <a:cs typeface="Ekushey Mohua" panose="03080603080002020207" pitchFamily="66"/>
              </a:rPr>
            </a:br>
            <a:endParaRPr lang="en-US" dirty="0">
              <a:cs typeface="Ekushey Mohua" panose="03080603080002020207" pitchFamily="66"/>
            </a:endParaRPr>
          </a:p>
        </p:txBody>
      </p:sp>
      <p:pic>
        <p:nvPicPr>
          <p:cNvPr id="7" name="Picture 6">
            <a:extLst>
              <a:ext uri="{FF2B5EF4-FFF2-40B4-BE49-F238E27FC236}">
                <a16:creationId xmlns:a16="http://schemas.microsoft.com/office/drawing/2014/main" id="{2DA67AC2-B9A6-47B4-8213-A5634D586FF4}"/>
              </a:ext>
            </a:extLst>
          </p:cNvPr>
          <p:cNvPicPr>
            <a:picLocks noChangeAspect="1"/>
          </p:cNvPicPr>
          <p:nvPr/>
        </p:nvPicPr>
        <p:blipFill rotWithShape="1">
          <a:blip r:embed="rId2">
            <a:extLst>
              <a:ext uri="{28A0092B-C50C-407E-A947-70E740481C1C}">
                <a14:useLocalDpi xmlns:a14="http://schemas.microsoft.com/office/drawing/2010/main" val="0"/>
              </a:ext>
            </a:extLst>
          </a:blip>
          <a:srcRect l="6229"/>
          <a:stretch/>
        </p:blipFill>
        <p:spPr>
          <a:xfrm>
            <a:off x="3854548" y="304502"/>
            <a:ext cx="5689866" cy="3191320"/>
          </a:xfrm>
          <a:prstGeom prst="rect">
            <a:avLst/>
          </a:prstGeom>
        </p:spPr>
      </p:pic>
    </p:spTree>
    <p:extLst>
      <p:ext uri="{BB962C8B-B14F-4D97-AF65-F5344CB8AC3E}">
        <p14:creationId xmlns:p14="http://schemas.microsoft.com/office/powerpoint/2010/main" val="12277645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9FD5-4474-4BD4-91D6-221419DF78A3}"/>
              </a:ext>
            </a:extLst>
          </p:cNvPr>
          <p:cNvSpPr>
            <a:spLocks noGrp="1"/>
          </p:cNvSpPr>
          <p:nvPr>
            <p:ph type="title"/>
          </p:nvPr>
        </p:nvSpPr>
        <p:spPr>
          <a:xfrm>
            <a:off x="436098" y="283960"/>
            <a:ext cx="11437033" cy="1094674"/>
          </a:xfrm>
        </p:spPr>
        <p:txBody>
          <a:bodyPr>
            <a:noAutofit/>
          </a:bodyPr>
          <a:lstStyle/>
          <a:p>
            <a:r>
              <a:rPr lang="bn-BD" b="1" dirty="0">
                <a:solidFill>
                  <a:srgbClr val="C00000"/>
                </a:solidFill>
                <a:latin typeface="NikoshBAN" panose="02000000000000000000" pitchFamily="2" charset="0"/>
                <a:cs typeface="NikoshBAN" panose="02000000000000000000" pitchFamily="2" charset="0"/>
              </a:rPr>
              <a:t>কর্মক্ষেত্রে কেমন আচরণ করবেন, এবং কিভাবে সহকর্মীর সাথে সুসম্পর্ক গড়বেন:</a:t>
            </a:r>
            <a:endParaRPr lang="en-US" dirty="0">
              <a:solidFill>
                <a:srgbClr val="C0000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F62E3ECF-3FDA-4D34-A5B2-4A4DF9C8BD8F}"/>
              </a:ext>
            </a:extLst>
          </p:cNvPr>
          <p:cNvPicPr>
            <a:picLocks noChangeAspect="1"/>
          </p:cNvPicPr>
          <p:nvPr/>
        </p:nvPicPr>
        <p:blipFill rotWithShape="1">
          <a:blip r:embed="rId2">
            <a:extLst>
              <a:ext uri="{28A0092B-C50C-407E-A947-70E740481C1C}">
                <a14:useLocalDpi xmlns:a14="http://schemas.microsoft.com/office/drawing/2010/main" val="0"/>
              </a:ext>
            </a:extLst>
          </a:blip>
          <a:srcRect l="4883" r="3326"/>
          <a:stretch/>
        </p:blipFill>
        <p:spPr>
          <a:xfrm>
            <a:off x="3640015" y="1178570"/>
            <a:ext cx="5254281" cy="3315448"/>
          </a:xfrm>
          <a:prstGeom prst="rect">
            <a:avLst/>
          </a:prstGeom>
        </p:spPr>
      </p:pic>
      <p:sp>
        <p:nvSpPr>
          <p:cNvPr id="7" name="Rectangle 6">
            <a:extLst>
              <a:ext uri="{FF2B5EF4-FFF2-40B4-BE49-F238E27FC236}">
                <a16:creationId xmlns:a16="http://schemas.microsoft.com/office/drawing/2014/main" id="{C967C6F5-0583-4F97-A932-2E130D019D83}"/>
              </a:ext>
            </a:extLst>
          </p:cNvPr>
          <p:cNvSpPr/>
          <p:nvPr/>
        </p:nvSpPr>
        <p:spPr>
          <a:xfrm>
            <a:off x="3019310" y="4500442"/>
            <a:ext cx="6495689" cy="830997"/>
          </a:xfrm>
          <a:prstGeom prst="rect">
            <a:avLst/>
          </a:prstGeom>
        </p:spPr>
        <p:txBody>
          <a:bodyPr wrap="none">
            <a:spAutoFit/>
          </a:bodyPr>
          <a:lstStyle/>
          <a:p>
            <a:r>
              <a:rPr lang="bn-BD" sz="4800" b="1" dirty="0">
                <a:latin typeface="NikoshBAN" panose="02000000000000000000" pitchFamily="2" charset="0"/>
                <a:cs typeface="NikoshBAN" panose="02000000000000000000" pitchFamily="2" charset="0"/>
              </a:rPr>
              <a:t>১ নিজের যোগাযোগ দক্ষতা বাড়ান</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56194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031F-9C1B-4A43-82FA-C297A0E34AC7}"/>
              </a:ext>
            </a:extLst>
          </p:cNvPr>
          <p:cNvSpPr>
            <a:spLocks noGrp="1"/>
          </p:cNvSpPr>
          <p:nvPr>
            <p:ph type="title"/>
          </p:nvPr>
        </p:nvSpPr>
        <p:spPr>
          <a:xfrm>
            <a:off x="3099581" y="4009031"/>
            <a:ext cx="5992837" cy="788052"/>
          </a:xfrm>
        </p:spPr>
        <p:txBody>
          <a:bodyPr/>
          <a:lstStyle/>
          <a:p>
            <a:r>
              <a:rPr lang="bn-BD" b="1" dirty="0">
                <a:latin typeface="NikoshBAN" panose="02000000000000000000" pitchFamily="2" charset="0"/>
                <a:cs typeface="NikoshBAN" panose="02000000000000000000" pitchFamily="2" charset="0"/>
              </a:rPr>
              <a:t>২ অন্যদের প্রয়োজন বোঝার চেষ্টা করুন</a:t>
            </a:r>
            <a:endParaRPr lang="en-US" dirty="0">
              <a:latin typeface="NikoshBAN" panose="02000000000000000000" pitchFamily="2" charset="0"/>
              <a:cs typeface="NikoshBAN" panose="02000000000000000000" pitchFamily="2" charset="0"/>
            </a:endParaRPr>
          </a:p>
        </p:txBody>
      </p:sp>
      <p:pic>
        <p:nvPicPr>
          <p:cNvPr id="5" name="Content Placeholder 4">
            <a:extLst>
              <a:ext uri="{FF2B5EF4-FFF2-40B4-BE49-F238E27FC236}">
                <a16:creationId xmlns:a16="http://schemas.microsoft.com/office/drawing/2014/main" id="{E5A12730-E21D-452C-B684-E06851E7D0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42"/>
          <a:stretch/>
        </p:blipFill>
        <p:spPr>
          <a:xfrm>
            <a:off x="3502522" y="224822"/>
            <a:ext cx="5186954" cy="3784209"/>
          </a:xfrm>
        </p:spPr>
      </p:pic>
    </p:spTree>
    <p:extLst>
      <p:ext uri="{BB962C8B-B14F-4D97-AF65-F5344CB8AC3E}">
        <p14:creationId xmlns:p14="http://schemas.microsoft.com/office/powerpoint/2010/main" val="3187512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16AE-0871-4FA5-874D-27438FF8A0A9}"/>
              </a:ext>
            </a:extLst>
          </p:cNvPr>
          <p:cNvSpPr>
            <a:spLocks noGrp="1"/>
          </p:cNvSpPr>
          <p:nvPr>
            <p:ph type="title"/>
          </p:nvPr>
        </p:nvSpPr>
        <p:spPr>
          <a:xfrm>
            <a:off x="607493" y="3671406"/>
            <a:ext cx="10921634" cy="914662"/>
          </a:xfrm>
        </p:spPr>
        <p:txBody>
          <a:bodyPr/>
          <a:lstStyle/>
          <a:p>
            <a:r>
              <a:rPr lang="bn-BD" b="1" dirty="0">
                <a:latin typeface="NikoshBAN" panose="02000000000000000000" pitchFamily="2" charset="0"/>
                <a:cs typeface="NikoshBAN" panose="02000000000000000000" pitchFamily="2" charset="0"/>
              </a:rPr>
              <a:t>৩ সম্পর্ক তৈরীর জন্য আলাদা করে সময় দিন ও ছোট ছোট সৌজন্যতা দেখান</a:t>
            </a:r>
            <a:endParaRPr lang="en-US" dirty="0">
              <a:latin typeface="NikoshBAN" panose="02000000000000000000" pitchFamily="2" charset="0"/>
              <a:cs typeface="NikoshBAN" panose="02000000000000000000" pitchFamily="2" charset="0"/>
            </a:endParaRPr>
          </a:p>
        </p:txBody>
      </p:sp>
      <p:pic>
        <p:nvPicPr>
          <p:cNvPr id="5" name="Content Placeholder 4">
            <a:extLst>
              <a:ext uri="{FF2B5EF4-FFF2-40B4-BE49-F238E27FC236}">
                <a16:creationId xmlns:a16="http://schemas.microsoft.com/office/drawing/2014/main" id="{73C0A71E-6A37-4886-B73C-31BEAB98F4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270"/>
          <a:stretch/>
        </p:blipFill>
        <p:spPr>
          <a:xfrm>
            <a:off x="3279272" y="253218"/>
            <a:ext cx="5285624" cy="3315800"/>
          </a:xfrm>
        </p:spPr>
      </p:pic>
    </p:spTree>
    <p:extLst>
      <p:ext uri="{BB962C8B-B14F-4D97-AF65-F5344CB8AC3E}">
        <p14:creationId xmlns:p14="http://schemas.microsoft.com/office/powerpoint/2010/main" val="38269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5AC2-FD40-4D74-AD81-A64301698246}"/>
              </a:ext>
            </a:extLst>
          </p:cNvPr>
          <p:cNvSpPr>
            <a:spLocks noGrp="1"/>
          </p:cNvSpPr>
          <p:nvPr>
            <p:ph type="title"/>
          </p:nvPr>
        </p:nvSpPr>
        <p:spPr>
          <a:xfrm>
            <a:off x="949288" y="4121573"/>
            <a:ext cx="10977905" cy="985000"/>
          </a:xfrm>
        </p:spPr>
        <p:txBody>
          <a:bodyPr/>
          <a:lstStyle/>
          <a:p>
            <a:pPr algn="ctr"/>
            <a:r>
              <a:rPr lang="bn-BD" b="1" dirty="0">
                <a:latin typeface="NikoshBAN" panose="02000000000000000000" pitchFamily="2" charset="0"/>
                <a:cs typeface="NikoshBAN" panose="02000000000000000000" pitchFamily="2" charset="0"/>
              </a:rPr>
              <a:t>৪. অন্যদের অর্জনে আনন্দ প্রকাশ করুন, এবং উ‌ৎসাহ দিন</a:t>
            </a:r>
            <a:endParaRPr lang="en-US" dirty="0">
              <a:latin typeface="NikoshBAN" panose="02000000000000000000" pitchFamily="2" charset="0"/>
              <a:cs typeface="NikoshBAN" panose="02000000000000000000" pitchFamily="2" charset="0"/>
            </a:endParaRPr>
          </a:p>
        </p:txBody>
      </p:sp>
      <p:pic>
        <p:nvPicPr>
          <p:cNvPr id="5" name="Content Placeholder 4">
            <a:extLst>
              <a:ext uri="{FF2B5EF4-FFF2-40B4-BE49-F238E27FC236}">
                <a16:creationId xmlns:a16="http://schemas.microsoft.com/office/drawing/2014/main" id="{55D9996C-3105-48FA-BBCE-195C06EAD5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2491" y="307680"/>
            <a:ext cx="7071501" cy="3705467"/>
          </a:xfrm>
        </p:spPr>
      </p:pic>
    </p:spTree>
    <p:extLst>
      <p:ext uri="{BB962C8B-B14F-4D97-AF65-F5344CB8AC3E}">
        <p14:creationId xmlns:p14="http://schemas.microsoft.com/office/powerpoint/2010/main" val="3716039360"/>
      </p:ext>
    </p:extLst>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F753-A9B6-4B6B-A74C-4D8DD647A21D}"/>
              </a:ext>
            </a:extLst>
          </p:cNvPr>
          <p:cNvSpPr>
            <a:spLocks noGrp="1"/>
          </p:cNvSpPr>
          <p:nvPr>
            <p:ph type="title"/>
          </p:nvPr>
        </p:nvSpPr>
        <p:spPr>
          <a:xfrm>
            <a:off x="239150" y="4202066"/>
            <a:ext cx="11774658" cy="773985"/>
          </a:xfrm>
        </p:spPr>
        <p:txBody>
          <a:bodyPr/>
          <a:lstStyle/>
          <a:p>
            <a:pPr algn="ctr"/>
            <a:r>
              <a:rPr lang="bn-BD" b="1" dirty="0">
                <a:latin typeface="NikoshBAN" panose="02000000000000000000" pitchFamily="2" charset="0"/>
                <a:cs typeface="NikoshBAN" panose="02000000000000000000" pitchFamily="2" charset="0"/>
              </a:rPr>
              <a:t>৫. ইতিবাচক ও হাসিখুশি থাকুন</a:t>
            </a:r>
            <a:endParaRPr lang="en-US" dirty="0">
              <a:latin typeface="NikoshBAN" panose="02000000000000000000" pitchFamily="2" charset="0"/>
              <a:cs typeface="NikoshBAN" panose="02000000000000000000" pitchFamily="2" charset="0"/>
            </a:endParaRPr>
          </a:p>
        </p:txBody>
      </p:sp>
      <p:pic>
        <p:nvPicPr>
          <p:cNvPr id="9" name="Content Placeholder 8">
            <a:extLst>
              <a:ext uri="{FF2B5EF4-FFF2-40B4-BE49-F238E27FC236}">
                <a16:creationId xmlns:a16="http://schemas.microsoft.com/office/drawing/2014/main" id="{34CBC23B-4ACD-434F-9E97-CE9A74D08E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48"/>
          <a:stretch/>
        </p:blipFill>
        <p:spPr>
          <a:xfrm>
            <a:off x="3402697" y="717454"/>
            <a:ext cx="5447563" cy="3287664"/>
          </a:xfrm>
        </p:spPr>
      </p:pic>
    </p:spTree>
    <p:extLst>
      <p:ext uri="{BB962C8B-B14F-4D97-AF65-F5344CB8AC3E}">
        <p14:creationId xmlns:p14="http://schemas.microsoft.com/office/powerpoint/2010/main" val="12936700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274A95F4-5E2A-410A-A70A-99212AC0294F}"/>
              </a:ext>
            </a:extLst>
          </p:cNvPr>
          <p:cNvSpPr>
            <a:spLocks noGrp="1"/>
          </p:cNvSpPr>
          <p:nvPr>
            <p:ph type="dt" sz="half" idx="10"/>
          </p:nvPr>
        </p:nvSpPr>
        <p:spPr/>
        <p:txBody>
          <a:bodyPr/>
          <a:lstStyle/>
          <a:p>
            <a:fld id="{BF5A1309-F6A2-4EFD-A291-7296406FB287}" type="datetime1">
              <a:rPr lang="en-US" smtClean="0"/>
              <a:t>7/4/2020</a:t>
            </a:fld>
            <a:endParaRPr lang="en-US"/>
          </a:p>
        </p:txBody>
      </p:sp>
      <p:sp>
        <p:nvSpPr>
          <p:cNvPr id="3" name="Footer Placeholder 2"/>
          <p:cNvSpPr>
            <a:spLocks noGrp="1"/>
          </p:cNvSpPr>
          <p:nvPr>
            <p:ph type="ftr" sz="quarter" idx="11"/>
          </p:nvPr>
        </p:nvSpPr>
        <p:spPr>
          <a:xfrm>
            <a:off x="5715000" y="6356351"/>
            <a:ext cx="1828800" cy="365125"/>
          </a:xfrm>
        </p:spPr>
        <p:txBody>
          <a:bodyPr/>
          <a:lstStyle/>
          <a:p>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Md. Bellal Hossain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nvGrpSpPr>
          <p:cNvPr id="5" name="Group 4"/>
          <p:cNvGrpSpPr/>
          <p:nvPr/>
        </p:nvGrpSpPr>
        <p:grpSpPr>
          <a:xfrm>
            <a:off x="1" y="88676"/>
            <a:ext cx="12070079" cy="6604527"/>
            <a:chOff x="134257" y="34547"/>
            <a:chExt cx="8852807" cy="6604527"/>
          </a:xfrm>
        </p:grpSpPr>
        <p:sp>
          <p:nvSpPr>
            <p:cNvPr id="15" name="TextBox 14"/>
            <p:cNvSpPr txBox="1">
              <a:spLocks noChangeArrowheads="1"/>
            </p:cNvSpPr>
            <p:nvPr/>
          </p:nvSpPr>
          <p:spPr bwMode="auto">
            <a:xfrm>
              <a:off x="1512661" y="34547"/>
              <a:ext cx="5943600" cy="856513"/>
            </a:xfrm>
            <a:prstGeom prst="round2DiagRect">
              <a:avLst/>
            </a:prstGeom>
            <a:ln>
              <a:noFill/>
              <a:headEnd/>
              <a:tailEnd/>
            </a:ln>
          </p:spPr>
          <p:style>
            <a:lnRef idx="2">
              <a:schemeClr val="accent5"/>
            </a:lnRef>
            <a:fillRef idx="1">
              <a:schemeClr val="lt1"/>
            </a:fillRef>
            <a:effectRef idx="0">
              <a:schemeClr val="accent5"/>
            </a:effectRef>
            <a:fontRef idx="minor">
              <a:schemeClr val="dk1"/>
            </a:fontRef>
          </p:style>
          <p:txBody>
            <a:bodyPr>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0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শিক্ষক পরিচিতি</a:t>
              </a:r>
              <a:endParaRPr lang="en-US" sz="80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21" name="Picture 4" descr="C:\Users\User\Desktop\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57" y="3133875"/>
              <a:ext cx="762000" cy="35051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User\Desktop\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29600" y="110670"/>
              <a:ext cx="757464" cy="333246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DC11C249-6E62-474D-A697-1F4926F09B35}"/>
              </a:ext>
            </a:extLst>
          </p:cNvPr>
          <p:cNvSpPr txBox="1"/>
          <p:nvPr/>
        </p:nvSpPr>
        <p:spPr>
          <a:xfrm>
            <a:off x="1632086" y="4226427"/>
            <a:ext cx="3854315" cy="2308324"/>
          </a:xfrm>
          <a:prstGeom prst="rect">
            <a:avLst/>
          </a:prstGeom>
          <a:solidFill>
            <a:schemeClr val="accent6">
              <a:lumMod val="50000"/>
            </a:schemeClr>
          </a:solidFill>
          <a:scene3d>
            <a:camera prst="orthographicFront"/>
            <a:lightRig rig="threePt" dir="t"/>
          </a:scene3d>
          <a:sp3d>
            <a:bevelT prst="slope"/>
          </a:sp3d>
        </p:spPr>
        <p:txBody>
          <a:bodyPr wrap="square" rtlCol="0">
            <a:spAutoFit/>
          </a:bodyPr>
          <a:lstStyle/>
          <a:p>
            <a:r>
              <a:rPr lang="en-US" sz="32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ম</a:t>
            </a:r>
            <a:r>
              <a:rPr lang="en-US" sz="2800" dirty="0" err="1">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বিল্লাল হোসেন </a:t>
            </a:r>
            <a:endParaRPr lang="en-US" sz="2800" dirty="0">
              <a:latin typeface="NikoshBAN" panose="02000000000000000000" pitchFamily="2" charset="0"/>
              <a:cs typeface="NikoshBAN" panose="02000000000000000000" pitchFamily="2" charset="0"/>
            </a:endParaRPr>
          </a:p>
          <a:p>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সহকারী শিক্ষক ( কৃষি ) </a:t>
            </a:r>
            <a:endParaRPr lang="en-US" sz="2800" dirty="0">
              <a:latin typeface="NikoshBAN" panose="02000000000000000000" pitchFamily="2" charset="0"/>
              <a:cs typeface="NikoshBAN" panose="02000000000000000000" pitchFamily="2" charset="0"/>
            </a:endParaRPr>
          </a:p>
          <a:p>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ফুলহাতা মাধ্যমিক বিদ্যালয়</a:t>
            </a:r>
          </a:p>
          <a:p>
            <a:r>
              <a:rPr lang="bn-BD" sz="2800" dirty="0">
                <a:latin typeface="NikoshBAN" panose="02000000000000000000" pitchFamily="2" charset="0"/>
                <a:cs typeface="NikoshBAN" panose="02000000000000000000" pitchFamily="2" charset="0"/>
              </a:rPr>
              <a:t> মোরেলগঞ্জ,বাগেরহাট। </a:t>
            </a:r>
            <a:endParaRPr lang="en-US" sz="2800" dirty="0">
              <a:latin typeface="NikoshBAN" panose="02000000000000000000" pitchFamily="2" charset="0"/>
              <a:cs typeface="NikoshBAN" panose="02000000000000000000" pitchFamily="2" charset="0"/>
            </a:endParaRPr>
          </a:p>
          <a:p>
            <a:r>
              <a:rPr lang="en-US" sz="2800" dirty="0">
                <a:latin typeface="NikoshBAN" panose="02000000000000000000" pitchFamily="2" charset="0"/>
                <a:cs typeface="NikoshBAN" panose="02000000000000000000" pitchFamily="2" charset="0"/>
              </a:rPr>
              <a:t> ম</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ব</a:t>
            </a:r>
            <a:r>
              <a:rPr lang="as-IN"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ইল</a:t>
            </a:r>
            <a:r>
              <a:rPr lang="en-US" sz="2800" dirty="0">
                <a:latin typeface="NikoshBAN" panose="02000000000000000000" pitchFamily="2" charset="0"/>
                <a:cs typeface="NikoshBAN" panose="02000000000000000000" pitchFamily="2" charset="0"/>
              </a:rPr>
              <a:t> : </a:t>
            </a:r>
            <a:r>
              <a:rPr lang="bn-BD" sz="2800" dirty="0">
                <a:latin typeface="NikoshBAN" panose="02000000000000000000" pitchFamily="2" charset="0"/>
                <a:cs typeface="NikoshBAN" panose="02000000000000000000" pitchFamily="2" charset="0"/>
              </a:rPr>
              <a:t>০১৭২৫৬৬৬১১৬ </a:t>
            </a:r>
            <a:endParaRPr lang="en-US" dirty="0">
              <a:latin typeface="NikoshBAN" panose="02000000000000000000" pitchFamily="2" charset="0"/>
              <a:cs typeface="NikoshBAN" panose="02000000000000000000" pitchFamily="2" charset="0"/>
            </a:endParaRPr>
          </a:p>
        </p:txBody>
      </p:sp>
      <p:grpSp>
        <p:nvGrpSpPr>
          <p:cNvPr id="23" name="Group 22">
            <a:extLst>
              <a:ext uri="{FF2B5EF4-FFF2-40B4-BE49-F238E27FC236}">
                <a16:creationId xmlns:a16="http://schemas.microsoft.com/office/drawing/2014/main" id="{B452F257-1088-4F12-9113-0ED0072E9D1E}"/>
              </a:ext>
            </a:extLst>
          </p:cNvPr>
          <p:cNvGrpSpPr/>
          <p:nvPr/>
        </p:nvGrpSpPr>
        <p:grpSpPr>
          <a:xfrm>
            <a:off x="5968797" y="1296858"/>
            <a:ext cx="581887" cy="3782291"/>
            <a:chOff x="5507183" y="1787236"/>
            <a:chExt cx="581887" cy="3782291"/>
          </a:xfrm>
        </p:grpSpPr>
        <p:cxnSp>
          <p:nvCxnSpPr>
            <p:cNvPr id="24" name="Straight Arrow Connector 23">
              <a:extLst>
                <a:ext uri="{FF2B5EF4-FFF2-40B4-BE49-F238E27FC236}">
                  <a16:creationId xmlns:a16="http://schemas.microsoft.com/office/drawing/2014/main" id="{165715B9-FBEE-4990-92B9-C46CE13071BC}"/>
                </a:ext>
              </a:extLst>
            </p:cNvPr>
            <p:cNvCxnSpPr/>
            <p:nvPr/>
          </p:nvCxnSpPr>
          <p:spPr>
            <a:xfrm>
              <a:off x="5798127" y="1787236"/>
              <a:ext cx="0" cy="378229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14A8B87-2CA8-45A2-A15B-3A961F43D025}"/>
                </a:ext>
              </a:extLst>
            </p:cNvPr>
            <p:cNvCxnSpPr>
              <a:cxnSpLocks/>
            </p:cNvCxnSpPr>
            <p:nvPr/>
          </p:nvCxnSpPr>
          <p:spPr>
            <a:xfrm>
              <a:off x="5999018" y="2202873"/>
              <a:ext cx="0" cy="311727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E948BD3-6552-46F2-80B9-F1C8643EDA7E}"/>
                </a:ext>
              </a:extLst>
            </p:cNvPr>
            <p:cNvCxnSpPr>
              <a:cxnSpLocks/>
            </p:cNvCxnSpPr>
            <p:nvPr/>
          </p:nvCxnSpPr>
          <p:spPr>
            <a:xfrm>
              <a:off x="5541818" y="2202873"/>
              <a:ext cx="0" cy="311727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AE479F81-045F-4F09-9922-BEB027E380AB}"/>
                </a:ext>
              </a:extLst>
            </p:cNvPr>
            <p:cNvSpPr/>
            <p:nvPr/>
          </p:nvSpPr>
          <p:spPr>
            <a:xfrm>
              <a:off x="5507183" y="3380508"/>
              <a:ext cx="581887" cy="595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2DBBCBD2-03C1-46D9-B753-09BBDC43B830}"/>
              </a:ext>
            </a:extLst>
          </p:cNvPr>
          <p:cNvSpPr txBox="1"/>
          <p:nvPr/>
        </p:nvSpPr>
        <p:spPr>
          <a:xfrm>
            <a:off x="7227193" y="3485876"/>
            <a:ext cx="3900198" cy="2862322"/>
          </a:xfrm>
          <a:prstGeom prst="rect">
            <a:avLst/>
          </a:prstGeom>
          <a:solidFill>
            <a:schemeClr val="accent5">
              <a:lumMod val="75000"/>
            </a:schemeClr>
          </a:solidFill>
          <a:ln>
            <a:solidFill>
              <a:schemeClr val="tx2">
                <a:lumMod val="10000"/>
              </a:schemeClr>
            </a:solidFill>
          </a:ln>
          <a:scene3d>
            <a:camera prst="orthographicFront"/>
            <a:lightRig rig="threePt" dir="t"/>
          </a:scene3d>
          <a:sp3d>
            <a:bevelT prst="convex"/>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শ</a:t>
            </a:r>
            <a:r>
              <a:rPr lang="en-US" sz="3600" dirty="0" err="1">
                <a:latin typeface="NikoshBAN" panose="02000000000000000000" pitchFamily="2" charset="0"/>
                <a:cs typeface="NikoshBAN" panose="02000000000000000000" pitchFamily="2" charset="0"/>
              </a:rPr>
              <a:t>্রেণি</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নবম- দশম  </a:t>
            </a:r>
            <a:endParaRPr lang="en-US" sz="3600" dirty="0">
              <a:latin typeface="NikoshBAN" panose="02000000000000000000" pitchFamily="2" charset="0"/>
              <a:cs typeface="NikoshBAN" panose="02000000000000000000" pitchFamily="2" charset="0"/>
            </a:endParaRPr>
          </a:p>
          <a:p>
            <a:r>
              <a:rPr lang="en-US" sz="3600" dirty="0" err="1">
                <a:latin typeface="NikoshBAN" panose="02000000000000000000" pitchFamily="2" charset="0"/>
                <a:cs typeface="NikoshBAN" panose="02000000000000000000" pitchFamily="2" charset="0"/>
              </a:rPr>
              <a:t>বিষয়</a:t>
            </a:r>
            <a:r>
              <a:rPr lang="en-US" sz="3600" dirty="0">
                <a:latin typeface="NikoshBAN" panose="02000000000000000000" pitchFamily="2" charset="0"/>
                <a:cs typeface="NikoshBAN" panose="02000000000000000000" pitchFamily="2" charset="0"/>
              </a:rPr>
              <a:t>	: </a:t>
            </a:r>
            <a:r>
              <a:rPr lang="bn-BD" sz="3600" dirty="0">
                <a:latin typeface="NikoshBAN" panose="02000000000000000000" pitchFamily="2" charset="0"/>
                <a:cs typeface="NikoshBAN" panose="02000000000000000000" pitchFamily="2" charset="0"/>
              </a:rPr>
              <a:t>ক্যারিয়ার শিক্ষা  </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অ</a:t>
            </a:r>
            <a:r>
              <a:rPr lang="bn-BD" sz="3600" dirty="0">
                <a:latin typeface="NikoshBAN" panose="02000000000000000000" pitchFamily="2" charset="0"/>
                <a:cs typeface="NikoshBAN" panose="02000000000000000000" pitchFamily="2" charset="0"/>
              </a:rPr>
              <a:t>ধ্যায় </a:t>
            </a:r>
            <a:r>
              <a:rPr lang="en-US" sz="3600" dirty="0">
                <a:latin typeface="NikoshBAN" panose="02000000000000000000" pitchFamily="2" charset="0"/>
                <a:cs typeface="NikoshBAN" panose="02000000000000000000" pitchFamily="2" charset="0"/>
              </a:rPr>
              <a:t>: </a:t>
            </a:r>
            <a:r>
              <a:rPr lang="bn-BD" sz="3600">
                <a:latin typeface="NikoshBAN" panose="02000000000000000000" pitchFamily="2" charset="0"/>
                <a:cs typeface="NikoshBAN" panose="02000000000000000000" pitchFamily="2" charset="0"/>
              </a:rPr>
              <a:t>৪র্থ  </a:t>
            </a:r>
            <a:endParaRPr lang="en-US" sz="3600" dirty="0">
              <a:latin typeface="NikoshBAN" panose="02000000000000000000" pitchFamily="2" charset="0"/>
              <a:cs typeface="NikoshBAN" panose="02000000000000000000" pitchFamily="2" charset="0"/>
            </a:endParaRPr>
          </a:p>
          <a:p>
            <a:r>
              <a:rPr lang="en-US" sz="3600" dirty="0" err="1">
                <a:latin typeface="NikoshBAN" panose="02000000000000000000" pitchFamily="2" charset="0"/>
                <a:cs typeface="NikoshBAN" panose="02000000000000000000" pitchFamily="2" charset="0"/>
              </a:rPr>
              <a:t>সময়</a:t>
            </a:r>
            <a:r>
              <a:rPr lang="en-US" sz="3600" dirty="0">
                <a:latin typeface="NikoshBAN" panose="02000000000000000000" pitchFamily="2" charset="0"/>
                <a:cs typeface="NikoshBAN" panose="02000000000000000000" pitchFamily="2" charset="0"/>
              </a:rPr>
              <a:t>	:  ৫০ </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ট</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তারিখ</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 ২7/০৫/২০ </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A52237B5-A1E1-4743-A56B-B6B2A7608B7C}"/>
              </a:ext>
            </a:extLst>
          </p:cNvPr>
          <p:cNvPicPr>
            <a:picLocks noChangeAspect="1"/>
          </p:cNvPicPr>
          <p:nvPr/>
        </p:nvPicPr>
        <p:blipFill rotWithShape="1">
          <a:blip r:embed="rId3">
            <a:extLst>
              <a:ext uri="{28A0092B-C50C-407E-A947-70E740481C1C}">
                <a14:useLocalDpi xmlns:a14="http://schemas.microsoft.com/office/drawing/2010/main" val="0"/>
              </a:ext>
            </a:extLst>
          </a:blip>
          <a:srcRect t="13902" b="27795"/>
          <a:stretch/>
        </p:blipFill>
        <p:spPr>
          <a:xfrm>
            <a:off x="2055835" y="964909"/>
            <a:ext cx="2796995" cy="3261518"/>
          </a:xfrm>
          <a:prstGeom prst="rect">
            <a:avLst/>
          </a:prstGeom>
        </p:spPr>
      </p:pic>
    </p:spTree>
    <p:extLst>
      <p:ext uri="{BB962C8B-B14F-4D97-AF65-F5344CB8AC3E}">
        <p14:creationId xmlns:p14="http://schemas.microsoft.com/office/powerpoint/2010/main" val="11097310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FCAC-E9F2-48E1-BCE2-9644AC7A5CB2}"/>
              </a:ext>
            </a:extLst>
          </p:cNvPr>
          <p:cNvSpPr>
            <a:spLocks noGrp="1"/>
          </p:cNvSpPr>
          <p:nvPr>
            <p:ph type="title"/>
          </p:nvPr>
        </p:nvSpPr>
        <p:spPr>
          <a:xfrm>
            <a:off x="356381" y="4923431"/>
            <a:ext cx="11479237" cy="872459"/>
          </a:xfrm>
        </p:spPr>
        <p:txBody>
          <a:bodyPr/>
          <a:lstStyle/>
          <a:p>
            <a:r>
              <a:rPr lang="bn-BD" b="1" dirty="0">
                <a:latin typeface="NikoshBAN" panose="02000000000000000000" pitchFamily="2" charset="0"/>
                <a:cs typeface="NikoshBAN" panose="02000000000000000000" pitchFamily="2" charset="0"/>
              </a:rPr>
              <a:t>৬. কেউ কাজের সময় নষ্ট করলে মনে মনে বিরক্ত না হয়ে পরিস্থিতি বুঝিয়ে দিন</a:t>
            </a:r>
            <a:endParaRPr lang="en-US" dirty="0">
              <a:latin typeface="NikoshBAN" panose="02000000000000000000" pitchFamily="2" charset="0"/>
              <a:cs typeface="NikoshBAN" panose="02000000000000000000" pitchFamily="2" charset="0"/>
            </a:endParaRPr>
          </a:p>
        </p:txBody>
      </p:sp>
      <p:pic>
        <p:nvPicPr>
          <p:cNvPr id="5" name="Content Placeholder 4">
            <a:extLst>
              <a:ext uri="{FF2B5EF4-FFF2-40B4-BE49-F238E27FC236}">
                <a16:creationId xmlns:a16="http://schemas.microsoft.com/office/drawing/2014/main" id="{751CF5E1-7443-4208-8B3B-073BEDD41B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4164" y="731813"/>
            <a:ext cx="6703671" cy="3797984"/>
          </a:xfrm>
        </p:spPr>
      </p:pic>
    </p:spTree>
    <p:extLst>
      <p:ext uri="{BB962C8B-B14F-4D97-AF65-F5344CB8AC3E}">
        <p14:creationId xmlns:p14="http://schemas.microsoft.com/office/powerpoint/2010/main" val="32795309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A422-08FF-4D59-AAB7-4948CB542EA9}"/>
              </a:ext>
            </a:extLst>
          </p:cNvPr>
          <p:cNvSpPr>
            <a:spLocks noGrp="1"/>
          </p:cNvSpPr>
          <p:nvPr>
            <p:ph type="title"/>
          </p:nvPr>
        </p:nvSpPr>
        <p:spPr>
          <a:xfrm>
            <a:off x="396031" y="4332589"/>
            <a:ext cx="11090446" cy="802120"/>
          </a:xfrm>
        </p:spPr>
        <p:txBody>
          <a:bodyPr/>
          <a:lstStyle/>
          <a:p>
            <a:pPr algn="ctr"/>
            <a:r>
              <a:rPr lang="bn-BD" b="1" dirty="0">
                <a:latin typeface="NikoshBAN" panose="02000000000000000000" pitchFamily="2" charset="0"/>
                <a:cs typeface="NikoshBAN" panose="02000000000000000000" pitchFamily="2" charset="0"/>
              </a:rPr>
              <a:t>৭ অফিস পলিটিক্স ও বদনাম করা থেকে বিরত থাকুন</a:t>
            </a:r>
            <a:endParaRPr lang="en-US" dirty="0">
              <a:latin typeface="NikoshBAN" panose="02000000000000000000" pitchFamily="2" charset="0"/>
              <a:cs typeface="NikoshBAN" panose="02000000000000000000" pitchFamily="2" charset="0"/>
            </a:endParaRPr>
          </a:p>
        </p:txBody>
      </p:sp>
      <p:pic>
        <p:nvPicPr>
          <p:cNvPr id="5" name="Content Placeholder 4">
            <a:extLst>
              <a:ext uri="{FF2B5EF4-FFF2-40B4-BE49-F238E27FC236}">
                <a16:creationId xmlns:a16="http://schemas.microsoft.com/office/drawing/2014/main" id="{931910F5-FD11-434D-A609-DC0849B644C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177"/>
          <a:stretch/>
        </p:blipFill>
        <p:spPr>
          <a:xfrm>
            <a:off x="2895599" y="563298"/>
            <a:ext cx="6400801" cy="3614738"/>
          </a:xfrm>
        </p:spPr>
      </p:pic>
    </p:spTree>
    <p:extLst>
      <p:ext uri="{BB962C8B-B14F-4D97-AF65-F5344CB8AC3E}">
        <p14:creationId xmlns:p14="http://schemas.microsoft.com/office/powerpoint/2010/main" val="30180742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2AFB-5032-4D1B-899D-5E54E8577D3E}"/>
              </a:ext>
            </a:extLst>
          </p:cNvPr>
          <p:cNvSpPr>
            <a:spLocks noGrp="1"/>
          </p:cNvSpPr>
          <p:nvPr>
            <p:ph type="title"/>
          </p:nvPr>
        </p:nvSpPr>
        <p:spPr>
          <a:xfrm>
            <a:off x="557810" y="886264"/>
            <a:ext cx="11329597" cy="4417256"/>
          </a:xfrm>
        </p:spPr>
        <p:txBody>
          <a:bodyPr>
            <a:normAutofit/>
          </a:bodyPr>
          <a:lstStyle/>
          <a:p>
            <a:r>
              <a:rPr lang="bn-BD" sz="4400" dirty="0">
                <a:cs typeface="Ekushey Mohua" panose="03080603080002020207" pitchFamily="66"/>
              </a:rPr>
              <a:t>পরামর্শঃ </a:t>
            </a:r>
            <a:br>
              <a:rPr lang="bn-BD" sz="4400" dirty="0">
                <a:cs typeface="Ekushey Mohua" panose="03080603080002020207" pitchFamily="66"/>
              </a:rPr>
            </a:br>
            <a:r>
              <a:rPr lang="bn-BD" sz="4400" dirty="0">
                <a:cs typeface="Ekushey Mohua" panose="03080603080002020207" pitchFamily="66"/>
              </a:rPr>
              <a:t>সবকিছু করার পরও দেখেন সেই মানুষটি মানসিক ভাবে অসুস্থ, অর্থা‌ৎ আপনার সব চেষ্টার পরও সে নেগেটিভ আচরণই করছে – তবে তাকে সাধ্যমত এড়িয়ে চলুন। কিন্তু অফিস পলিটিক্সে জড়াবেন না।</a:t>
            </a:r>
            <a:endParaRPr lang="en-US" sz="4400" dirty="0">
              <a:cs typeface="Ekushey Mohua" panose="03080603080002020207" pitchFamily="66"/>
            </a:endParaRPr>
          </a:p>
        </p:txBody>
      </p:sp>
    </p:spTree>
    <p:extLst>
      <p:ext uri="{BB962C8B-B14F-4D97-AF65-F5344CB8AC3E}">
        <p14:creationId xmlns:p14="http://schemas.microsoft.com/office/powerpoint/2010/main" val="11519050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198994-3934-4AAA-B6F2-6E0F58AED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49" y="568063"/>
            <a:ext cx="11578302" cy="5068238"/>
          </a:xfrm>
          <a:prstGeom prst="rect">
            <a:avLst/>
          </a:prstGeom>
        </p:spPr>
      </p:pic>
      <p:sp>
        <p:nvSpPr>
          <p:cNvPr id="4" name="Frame 3">
            <a:extLst>
              <a:ext uri="{FF2B5EF4-FFF2-40B4-BE49-F238E27FC236}">
                <a16:creationId xmlns:a16="http://schemas.microsoft.com/office/drawing/2014/main" id="{35AAEB08-6C30-439D-90EC-85A6CA1C96BD}"/>
              </a:ext>
            </a:extLst>
          </p:cNvPr>
          <p:cNvSpPr/>
          <p:nvPr/>
        </p:nvSpPr>
        <p:spPr>
          <a:xfrm>
            <a:off x="0" y="0"/>
            <a:ext cx="12192000" cy="6858000"/>
          </a:xfrm>
          <a:prstGeom prst="frame">
            <a:avLst>
              <a:gd name="adj1" fmla="val 1863"/>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6596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54E349-1ACE-430B-B958-81E432FA5D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0714" y="877908"/>
            <a:ext cx="6453622" cy="3708160"/>
          </a:xfrm>
        </p:spPr>
      </p:pic>
    </p:spTree>
    <p:extLst>
      <p:ext uri="{BB962C8B-B14F-4D97-AF65-F5344CB8AC3E}">
        <p14:creationId xmlns:p14="http://schemas.microsoft.com/office/powerpoint/2010/main" val="3166268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E35F7-6AAF-4E34-8AE0-33FD083BE709}"/>
              </a:ext>
            </a:extLst>
          </p:cNvPr>
          <p:cNvSpPr>
            <a:spLocks noGrp="1"/>
          </p:cNvSpPr>
          <p:nvPr>
            <p:ph type="title"/>
          </p:nvPr>
        </p:nvSpPr>
        <p:spPr>
          <a:xfrm>
            <a:off x="487472" y="2138288"/>
            <a:ext cx="11217056" cy="2013243"/>
          </a:xfrm>
          <a:ln/>
        </p:spPr>
        <p:style>
          <a:lnRef idx="0">
            <a:schemeClr val="accent4"/>
          </a:lnRef>
          <a:fillRef idx="3">
            <a:schemeClr val="accent4"/>
          </a:fillRef>
          <a:effectRef idx="3">
            <a:schemeClr val="accent4"/>
          </a:effectRef>
          <a:fontRef idx="minor">
            <a:schemeClr val="lt1"/>
          </a:fontRef>
        </p:style>
        <p:txBody>
          <a:bodyPr>
            <a:noAutofit/>
          </a:bodyPr>
          <a:lstStyle/>
          <a:p>
            <a:pPr algn="just"/>
            <a:r>
              <a:rPr lang="bn-BD" sz="5400" dirty="0">
                <a:latin typeface="NikoshBAN" panose="02000000000000000000" pitchFamily="2" charset="0"/>
                <a:cs typeface="NikoshBAN" panose="02000000000000000000" pitchFamily="2" charset="0"/>
              </a:rPr>
              <a:t>উর্ধ্বতন,অধঃস্তন এবং সমমর্যাদাসম্পন্ন সহকর্মীদের</a:t>
            </a:r>
            <a:br>
              <a:rPr lang="bn-BD" sz="5400" dirty="0">
                <a:latin typeface="NikoshBAN" panose="02000000000000000000" pitchFamily="2" charset="0"/>
                <a:cs typeface="NikoshBAN" panose="02000000000000000000" pitchFamily="2" charset="0"/>
              </a:rPr>
            </a:br>
            <a:r>
              <a:rPr lang="bn-BD" sz="5400" dirty="0">
                <a:latin typeface="NikoshBAN" panose="02000000000000000000" pitchFamily="2" charset="0"/>
                <a:cs typeface="NikoshBAN" panose="02000000000000000000" pitchFamily="2" charset="0"/>
              </a:rPr>
              <a:t> সাথে সু সম্পর্ক বজায় রাখার কৌশল। </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71700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FFD382-48E6-4F5D-AA59-C13D9EF631C6}"/>
              </a:ext>
            </a:extLst>
          </p:cNvPr>
          <p:cNvSpPr txBox="1"/>
          <p:nvPr/>
        </p:nvSpPr>
        <p:spPr>
          <a:xfrm>
            <a:off x="984739" y="1409253"/>
            <a:ext cx="10874326" cy="4339650"/>
          </a:xfrm>
          <a:prstGeom prst="rect">
            <a:avLst/>
          </a:prstGeom>
          <a:noFill/>
        </p:spPr>
        <p:txBody>
          <a:bodyPr wrap="square" rtlCol="0">
            <a:spAutoFit/>
          </a:bodyPr>
          <a:lstStyle/>
          <a:p>
            <a:pPr marL="285750" indent="-285750">
              <a:buFont typeface="Wingdings" panose="05000000000000000000" pitchFamily="2" charset="2"/>
              <a:buChar char="ü"/>
            </a:pPr>
            <a:r>
              <a:rPr lang="bn-BD" sz="4000" dirty="0">
                <a:latin typeface="NikoshBAN" panose="02000000000000000000" pitchFamily="2" charset="0"/>
                <a:cs typeface="NikoshBAN" panose="02000000000000000000" pitchFamily="2" charset="0"/>
              </a:rPr>
              <a:t>উর্ধ্বতন,অধঃস্তন এবং সমমর্যাদাসম্পন্ন সহকর্মীদের</a:t>
            </a:r>
            <a:br>
              <a:rPr lang="bn-BD" sz="4000" dirty="0">
                <a:latin typeface="NikoshBAN" panose="02000000000000000000" pitchFamily="2" charset="0"/>
                <a:cs typeface="NikoshBAN" panose="02000000000000000000" pitchFamily="2" charset="0"/>
              </a:rPr>
            </a:br>
            <a:r>
              <a:rPr lang="bn-BD" sz="4000" dirty="0">
                <a:latin typeface="NikoshBAN" panose="02000000000000000000" pitchFamily="2" charset="0"/>
                <a:cs typeface="NikoshBAN" panose="02000000000000000000" pitchFamily="2" charset="0"/>
              </a:rPr>
              <a:t> সাথে সু সম্পর্ক বজায় রাখার কৌশল</a:t>
            </a:r>
            <a:r>
              <a:rPr lang="en-GB"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বর্ণনা করতে পারবে;</a:t>
            </a:r>
          </a:p>
          <a:p>
            <a:pPr marL="285750" indent="-285750">
              <a:buFont typeface="Wingdings" panose="05000000000000000000" pitchFamily="2" charset="2"/>
              <a:buChar char="ü"/>
            </a:pPr>
            <a:r>
              <a:rPr lang="bn-BD" sz="4000" dirty="0">
                <a:latin typeface="NikoshBAN" panose="02000000000000000000" pitchFamily="2" charset="0"/>
                <a:cs typeface="NikoshBAN" panose="02000000000000000000" pitchFamily="2" charset="0"/>
              </a:rPr>
              <a:t>কলিগদের  সাথে কিভাবে ভালো সম্পর্ক স্থাপন করা যায় তা বর্ণনা করতে পারবে;</a:t>
            </a:r>
          </a:p>
          <a:p>
            <a:pPr marL="285750" indent="-285750">
              <a:buFont typeface="Wingdings" panose="05000000000000000000" pitchFamily="2" charset="2"/>
              <a:buChar char="ü"/>
            </a:pPr>
            <a:r>
              <a:rPr lang="bn-BD" sz="4000" dirty="0">
                <a:latin typeface="NikoshBAN" panose="02000000000000000000" pitchFamily="2" charset="0"/>
                <a:cs typeface="NikoshBAN" panose="02000000000000000000" pitchFamily="2" charset="0"/>
              </a:rPr>
              <a:t>নিজের ক্যারিয়ারকে কিভাবে উত্তরণ করা যায় তা বর্ণনা করতে পারবে।</a:t>
            </a:r>
            <a:br>
              <a:rPr lang="bn-BD" dirty="0">
                <a:latin typeface="NikoshBAN" panose="02000000000000000000" pitchFamily="2" charset="0"/>
                <a:cs typeface="NikoshBAN" panose="02000000000000000000" pitchFamily="2" charset="0"/>
              </a:rPr>
            </a:br>
            <a:br>
              <a:rPr lang="bn-BD" dirty="0">
                <a:latin typeface="NikoshBAN" panose="02000000000000000000" pitchFamily="2" charset="0"/>
                <a:cs typeface="NikoshBAN" panose="02000000000000000000" pitchFamily="2" charset="0"/>
              </a:rPr>
            </a:br>
            <a:endParaRPr lang="en-US" dirty="0"/>
          </a:p>
        </p:txBody>
      </p:sp>
      <p:sp>
        <p:nvSpPr>
          <p:cNvPr id="5" name="TextBox 4">
            <a:extLst>
              <a:ext uri="{FF2B5EF4-FFF2-40B4-BE49-F238E27FC236}">
                <a16:creationId xmlns:a16="http://schemas.microsoft.com/office/drawing/2014/main" id="{6BD5C9F3-17DD-45C2-8044-C3ADE04D218F}"/>
              </a:ext>
            </a:extLst>
          </p:cNvPr>
          <p:cNvSpPr txBox="1"/>
          <p:nvPr/>
        </p:nvSpPr>
        <p:spPr>
          <a:xfrm>
            <a:off x="1195753" y="701367"/>
            <a:ext cx="5814412" cy="707886"/>
          </a:xfrm>
          <a:prstGeom prst="rect">
            <a:avLst/>
          </a:prstGeom>
          <a:noFill/>
        </p:spPr>
        <p:txBody>
          <a:bodyPr wrap="none" rtlCol="0">
            <a:spAutoFit/>
          </a:bodyPr>
          <a:lstStyle/>
          <a:p>
            <a:r>
              <a:rPr lang="bn-BD" sz="4000" u="sng" dirty="0">
                <a:solidFill>
                  <a:srgbClr val="FF0000"/>
                </a:solidFill>
                <a:latin typeface="NikoshBAN" panose="02000000000000000000" pitchFamily="2" charset="0"/>
                <a:cs typeface="NikoshBAN" panose="02000000000000000000" pitchFamily="2" charset="0"/>
              </a:rPr>
              <a:t>এ পাঠ থেকে শিক্ষার্থীরা ...............</a:t>
            </a:r>
            <a:endParaRPr lang="en-US" sz="4000" u="sng"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25218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BA8D-A2F3-4255-A1C9-71E13D13D9D6}"/>
              </a:ext>
            </a:extLst>
          </p:cNvPr>
          <p:cNvSpPr>
            <a:spLocks noGrp="1"/>
          </p:cNvSpPr>
          <p:nvPr>
            <p:ph type="title"/>
          </p:nvPr>
        </p:nvSpPr>
        <p:spPr>
          <a:xfrm>
            <a:off x="126609" y="3429000"/>
            <a:ext cx="11844997" cy="3180861"/>
          </a:xfrm>
        </p:spPr>
        <p:txBody>
          <a:bodyPr>
            <a:noAutofit/>
          </a:bodyPr>
          <a:lstStyle/>
          <a:p>
            <a:r>
              <a:rPr lang="bn-BD" sz="2800" b="1" dirty="0">
                <a:latin typeface="NikoshBAN" panose="02000000000000000000" pitchFamily="2" charset="0"/>
                <a:cs typeface="NikoshBAN" panose="02000000000000000000" pitchFamily="2" charset="0"/>
              </a:rPr>
              <a:t>সহকর্মীর সাথে সুসম্পর্ক মানে সুন্দর কাজের পরিবেশ এবং কর্মক্ষেত্রে সফল হওয়ার হার বেড়ে যাওয়া। আপনার সহকর্মীদের সাথে আচরণ কেমন হবে – তার ওপর কর্মক্ষেত্রে আপনার সাফল্য অনেকটাই নির্ভর করে।</a:t>
            </a:r>
            <a:br>
              <a:rPr lang="bn-BD" sz="2800" dirty="0">
                <a:latin typeface="NikoshBAN" panose="02000000000000000000" pitchFamily="2" charset="0"/>
                <a:cs typeface="NikoshBAN" panose="02000000000000000000" pitchFamily="2" charset="0"/>
              </a:rPr>
            </a:br>
            <a:r>
              <a:rPr lang="bn-BD" sz="2800" b="1" dirty="0">
                <a:latin typeface="NikoshBAN" panose="02000000000000000000" pitchFamily="2" charset="0"/>
                <a:cs typeface="NikoshBAN" panose="02000000000000000000" pitchFamily="2" charset="0"/>
              </a:rPr>
              <a:t>সহকর্মীদের সাথে ভালো সম্পর্ক থাকলে কাজ করেও যেমন আনন্দ পাওয়া যায়, তেমনি কাজের মানও অনেক ভালো হয়। অন্যদিকে সহকর্মীর সাথে সুসম্পর্ক না থাকলে কর্মক্ষেত্রে সফল হওয়ার হার অনেকটাই কমে যায়।</a:t>
            </a:r>
            <a:br>
              <a:rPr lang="bn-BD" sz="2800" dirty="0">
                <a:latin typeface="NikoshBAN" panose="02000000000000000000" pitchFamily="2" charset="0"/>
                <a:cs typeface="NikoshBAN" panose="02000000000000000000" pitchFamily="2" charset="0"/>
              </a:rPr>
            </a:br>
            <a:r>
              <a:rPr lang="bn-BD" sz="2800" dirty="0">
                <a:latin typeface="NikoshBAN" panose="02000000000000000000" pitchFamily="2" charset="0"/>
                <a:cs typeface="NikoshBAN" panose="02000000000000000000" pitchFamily="2" charset="0"/>
              </a:rPr>
              <a:t>নাম করা জরিপ ও গবেষণা প্রতিষ্ঠান </a:t>
            </a:r>
            <a:r>
              <a:rPr lang="bn-BD" sz="2800" b="1" dirty="0">
                <a:latin typeface="NikoshBAN" panose="02000000000000000000" pitchFamily="2" charset="0"/>
                <a:cs typeface="NikoshBAN" panose="02000000000000000000" pitchFamily="2" charset="0"/>
              </a:rPr>
              <a:t>“গ্যালুপ অর্গানাইজেশন”</a:t>
            </a:r>
            <a:r>
              <a:rPr lang="bn-BD" sz="2800" dirty="0">
                <a:latin typeface="NikoshBAN" panose="02000000000000000000" pitchFamily="2" charset="0"/>
                <a:cs typeface="NikoshBAN" panose="02000000000000000000" pitchFamily="2" charset="0"/>
              </a:rPr>
              <a:t> এর তথ্য মতে, কর্মক্ষেত্রে যাদের ভালো বন্ধু আছে, তারা অন্যদের চেয়ে ৭ গুণ ভালো পারফর্ম করে। গ্যালুপ এর গবেষণা অনুযায়ী, সহকর্মীদের সাথে যাদের আচরণ বন্ধুত্বপূর্ণ তারা কাজ করে অনেক বেশি আনন্দ পায় এবং বেশি সময় ধরে কাজ করে।</a:t>
            </a:r>
            <a:br>
              <a:rPr lang="bn-BD" sz="2000" dirty="0">
                <a:latin typeface="NikoshBAN" panose="02000000000000000000" pitchFamily="2" charset="0"/>
                <a:cs typeface="NikoshBAN" panose="02000000000000000000" pitchFamily="2" charset="0"/>
              </a:rPr>
            </a:br>
            <a:endParaRPr lang="en-US" sz="2000" dirty="0">
              <a:latin typeface="NikoshBAN" panose="02000000000000000000" pitchFamily="2" charset="0"/>
              <a:cs typeface="NikoshBAN" panose="02000000000000000000" pitchFamily="2" charset="0"/>
            </a:endParaRPr>
          </a:p>
        </p:txBody>
      </p:sp>
      <p:pic>
        <p:nvPicPr>
          <p:cNvPr id="7" name="Content Placeholder 6">
            <a:extLst>
              <a:ext uri="{FF2B5EF4-FFF2-40B4-BE49-F238E27FC236}">
                <a16:creationId xmlns:a16="http://schemas.microsoft.com/office/drawing/2014/main" id="{226A66E9-FD29-4B9E-9B8B-2B83EE4716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8449" y="0"/>
            <a:ext cx="4631458" cy="3050288"/>
          </a:xfrm>
        </p:spPr>
      </p:pic>
    </p:spTree>
    <p:extLst>
      <p:ext uri="{BB962C8B-B14F-4D97-AF65-F5344CB8AC3E}">
        <p14:creationId xmlns:p14="http://schemas.microsoft.com/office/powerpoint/2010/main" val="140885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C7777-84AC-488A-BDF1-1EB202020ED8}"/>
              </a:ext>
            </a:extLst>
          </p:cNvPr>
          <p:cNvSpPr>
            <a:spLocks noGrp="1"/>
          </p:cNvSpPr>
          <p:nvPr>
            <p:ph type="title"/>
          </p:nvPr>
        </p:nvSpPr>
        <p:spPr>
          <a:xfrm>
            <a:off x="393896" y="3429000"/>
            <a:ext cx="11211950" cy="3377615"/>
          </a:xfrm>
        </p:spPr>
        <p:txBody>
          <a:bodyPr>
            <a:noAutofit/>
          </a:bodyPr>
          <a:lstStyle/>
          <a:p>
            <a:r>
              <a:rPr lang="bn-BD" sz="3200" dirty="0">
                <a:latin typeface="NikoshBAN" panose="02000000000000000000" pitchFamily="2" charset="0"/>
                <a:cs typeface="NikoshBAN" panose="02000000000000000000" pitchFamily="2" charset="0"/>
              </a:rPr>
              <a:t>ক্যারিয়ারকে এগিয়ে নিতেও কর্মক্ষেত্রে সবার সাথে ভালো সম্পর্ক থাকা জরুরী। আপনি কাজে যতই দক্ষ হোন না কেন, আপনার বস যদি আপনাকে পছন্দ না করেন, তবে জরুরী দরকারে ছুটি, প্রমোশন, বেতন বৃদ্ধির ক্ষেত্রে আপনি অসুবিধায় পড়বেন। এর বাইরে অনেক ভালো ভালো সুযোগ সুবিধা আপনার হাতছাড়া হয়ে যাবে। বসের সাথে সম্পর্ক ভালো থাকলে আপনার অনেক ছোটখাট ভুল তাঁরা আমলে নেবেন না। বা সেইজন্য আপনার ওপর বড় ধরনের চাপ সৃষ্টি করবেন না।</a:t>
            </a:r>
            <a:endParaRPr lang="en-US" sz="18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2720A100-C395-4F6B-A3E5-43E01EE145BA}"/>
              </a:ext>
            </a:extLst>
          </p:cNvPr>
          <p:cNvSpPr txBox="1"/>
          <p:nvPr/>
        </p:nvSpPr>
        <p:spPr>
          <a:xfrm>
            <a:off x="2672862" y="604911"/>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D1DD09E0-8B7E-4039-AC3B-7C38FD517D94}"/>
              </a:ext>
            </a:extLst>
          </p:cNvPr>
          <p:cNvPicPr>
            <a:picLocks noChangeAspect="1"/>
          </p:cNvPicPr>
          <p:nvPr/>
        </p:nvPicPr>
        <p:blipFill>
          <a:blip r:embed="rId2"/>
          <a:stretch>
            <a:fillRect/>
          </a:stretch>
        </p:blipFill>
        <p:spPr>
          <a:xfrm>
            <a:off x="295422" y="381975"/>
            <a:ext cx="11310424" cy="963251"/>
          </a:xfrm>
          <a:prstGeom prst="rect">
            <a:avLst/>
          </a:prstGeom>
        </p:spPr>
      </p:pic>
      <p:pic>
        <p:nvPicPr>
          <p:cNvPr id="12" name="Content Placeholder 11">
            <a:extLst>
              <a:ext uri="{FF2B5EF4-FFF2-40B4-BE49-F238E27FC236}">
                <a16:creationId xmlns:a16="http://schemas.microsoft.com/office/drawing/2014/main" id="{97CC37BC-3DE0-4BF6-B66D-FE70621BD4A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393" t="11678" r="9592"/>
          <a:stretch/>
        </p:blipFill>
        <p:spPr>
          <a:xfrm>
            <a:off x="3917852" y="990025"/>
            <a:ext cx="4065563" cy="2569101"/>
          </a:xfrm>
        </p:spPr>
      </p:pic>
    </p:spTree>
    <p:extLst>
      <p:ext uri="{BB962C8B-B14F-4D97-AF65-F5344CB8AC3E}">
        <p14:creationId xmlns:p14="http://schemas.microsoft.com/office/powerpoint/2010/main" val="2967387925"/>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88B97-866D-4F2C-B15A-0EFC7128786E}"/>
              </a:ext>
            </a:extLst>
          </p:cNvPr>
          <p:cNvSpPr>
            <a:spLocks noGrp="1"/>
          </p:cNvSpPr>
          <p:nvPr>
            <p:ph idx="1"/>
          </p:nvPr>
        </p:nvSpPr>
        <p:spPr>
          <a:xfrm>
            <a:off x="398584" y="446649"/>
            <a:ext cx="11394831" cy="5715000"/>
          </a:xfrm>
        </p:spPr>
        <p:txBody>
          <a:bodyPr>
            <a:normAutofit/>
          </a:bodyPr>
          <a:lstStyle/>
          <a:p>
            <a:pPr marL="0" indent="0">
              <a:buNone/>
            </a:pPr>
            <a:r>
              <a:rPr lang="bn-BD" sz="4000" dirty="0">
                <a:solidFill>
                  <a:schemeClr val="tx1"/>
                </a:solidFill>
                <a:latin typeface="NikoshBAN" panose="02000000000000000000" pitchFamily="2" charset="0"/>
                <a:cs typeface="NikoshBAN" panose="02000000000000000000" pitchFamily="2" charset="0"/>
              </a:rPr>
              <a:t>সহকর্মীর সাথে সুসম্পর্ক থাকলে তাদের কাছ থেকে অনেক কিছু শেখা যায়। তাদের অভিজ্ঞতা তারা শেয়ার করেন। ফলে কর্মী হিসেবে আপনার উন্নতি হবে। এছাড়া সহকর্মীদের সাথে ভালো সম্পর্ক থাকলে, অনেক বিপদ আপদ বা ঝামেলাতেও তাঁরা সাহায্য করবেন।</a:t>
            </a:r>
            <a:br>
              <a:rPr lang="bn-BD" sz="4000" dirty="0">
                <a:solidFill>
                  <a:schemeClr val="tx1"/>
                </a:solidFill>
                <a:latin typeface="NikoshBAN" panose="02000000000000000000" pitchFamily="2" charset="0"/>
                <a:cs typeface="NikoshBAN" panose="02000000000000000000" pitchFamily="2" charset="0"/>
              </a:rPr>
            </a:br>
            <a:br>
              <a:rPr lang="bn-BD" sz="4000" dirty="0">
                <a:solidFill>
                  <a:schemeClr val="tx1"/>
                </a:solidFill>
                <a:latin typeface="NikoshBAN" panose="02000000000000000000" pitchFamily="2" charset="0"/>
                <a:cs typeface="NikoshBAN" panose="02000000000000000000" pitchFamily="2" charset="0"/>
              </a:rPr>
            </a:br>
            <a:r>
              <a:rPr lang="bn-BD" sz="4000" dirty="0">
                <a:solidFill>
                  <a:schemeClr val="tx1"/>
                </a:solidFill>
                <a:latin typeface="NikoshBAN" panose="02000000000000000000" pitchFamily="2" charset="0"/>
                <a:cs typeface="NikoshBAN" panose="02000000000000000000" pitchFamily="2" charset="0"/>
              </a:rPr>
              <a:t>মোট কথা, কর্মক্ষেত্রে বা অফিসে যত গুলো সুবিধা পাওয়া সম্ভব – সব সুবিধাই পাবেন যদি সহকর্মীর সাথে আপনার সুসম্পর্ক থাকে।</a:t>
            </a:r>
            <a:endParaRPr lang="en-US" sz="4000" dirty="0">
              <a:solidFill>
                <a:schemeClr val="tx1"/>
              </a:solidFill>
            </a:endParaRPr>
          </a:p>
        </p:txBody>
      </p:sp>
    </p:spTree>
    <p:extLst>
      <p:ext uri="{BB962C8B-B14F-4D97-AF65-F5344CB8AC3E}">
        <p14:creationId xmlns:p14="http://schemas.microsoft.com/office/powerpoint/2010/main" val="14617032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DFC11C-98B4-4285-BCBB-ED8CCD0646D7}"/>
              </a:ext>
            </a:extLst>
          </p:cNvPr>
          <p:cNvSpPr>
            <a:spLocks noGrp="1"/>
          </p:cNvSpPr>
          <p:nvPr>
            <p:ph idx="1"/>
          </p:nvPr>
        </p:nvSpPr>
        <p:spPr>
          <a:xfrm>
            <a:off x="281355" y="685800"/>
            <a:ext cx="11563642" cy="5391443"/>
          </a:xfrm>
        </p:spPr>
        <p:txBody>
          <a:bodyPr>
            <a:normAutofit fontScale="40000" lnSpcReduction="20000"/>
          </a:bodyPr>
          <a:lstStyle/>
          <a:p>
            <a:pPr marL="0" indent="0">
              <a:buNone/>
            </a:pPr>
            <a:r>
              <a:rPr lang="bn-BD" sz="12800" b="1" u="sng" dirty="0">
                <a:solidFill>
                  <a:srgbClr val="FF0000"/>
                </a:solidFill>
                <a:latin typeface="NikoshBAN" panose="02000000000000000000" pitchFamily="2" charset="0"/>
                <a:cs typeface="Ekushey Mohua" panose="03080603080002020207" pitchFamily="66"/>
              </a:rPr>
              <a:t>সহকর্মীর সাথে সুসম্পর্ক এর উপাদান</a:t>
            </a:r>
            <a:endParaRPr lang="bn-BD" sz="12800" u="sng" dirty="0">
              <a:solidFill>
                <a:srgbClr val="FF0000"/>
              </a:solidFill>
              <a:latin typeface="NikoshBAN" panose="02000000000000000000" pitchFamily="2" charset="0"/>
              <a:cs typeface="Ekushey Mohua" panose="03080603080002020207" pitchFamily="66"/>
            </a:endParaRPr>
          </a:p>
          <a:p>
            <a:pPr marL="0" indent="0">
              <a:buNone/>
            </a:pPr>
            <a:r>
              <a:rPr lang="bn-BD" sz="12800" dirty="0">
                <a:solidFill>
                  <a:schemeClr val="tx1"/>
                </a:solidFill>
                <a:latin typeface="NikoshBAN" panose="02000000000000000000" pitchFamily="2" charset="0"/>
                <a:cs typeface="Ekushey Mohua" panose="03080603080002020207" pitchFamily="66"/>
              </a:rPr>
              <a:t>সহকর্মীর সাথে সুসম্পর্কের উপাদান গুলো জানলে কর্ম ক্ষেত্রে ভালো আচরণ করা আপনার জন্য সুবিধাজনক হবে। সেইসাথে, কোন কোন বিষয়ের প্রতি নজর দিতে হবে – তারও একটি ভালো ধারণা হয়ে যাবে। চলুন উপাদান গুলো জেনে নেয়া যাক:</a:t>
            </a:r>
          </a:p>
          <a:p>
            <a:pPr marL="0" indent="0">
              <a:buNone/>
            </a:pPr>
            <a:endParaRPr lang="en-US" dirty="0"/>
          </a:p>
        </p:txBody>
      </p:sp>
    </p:spTree>
    <p:extLst>
      <p:ext uri="{BB962C8B-B14F-4D97-AF65-F5344CB8AC3E}">
        <p14:creationId xmlns:p14="http://schemas.microsoft.com/office/powerpoint/2010/main" val="14934060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299</TotalTime>
  <Words>878</Words>
  <Application>Microsoft Office PowerPoint</Application>
  <PresentationFormat>Widescreen</PresentationFormat>
  <Paragraphs>39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 Cut Above The Rest</vt:lpstr>
      <vt:lpstr>Calibri</vt:lpstr>
      <vt:lpstr>Century Gothic</vt:lpstr>
      <vt:lpstr>NikoshBAN</vt:lpstr>
      <vt:lpstr>Wingdings</vt:lpstr>
      <vt:lpstr>Wingdings 3</vt:lpstr>
      <vt:lpstr>Slice</vt:lpstr>
      <vt:lpstr>PowerPoint Presentation</vt:lpstr>
      <vt:lpstr>PowerPoint Presentation</vt:lpstr>
      <vt:lpstr>PowerPoint Presentation</vt:lpstr>
      <vt:lpstr>উর্ধ্বতন,অধঃস্তন এবং সমমর্যাদাসম্পন্ন সহকর্মীদের  সাথে সু সম্পর্ক বজায় রাখার কৌশল। </vt:lpstr>
      <vt:lpstr>PowerPoint Presentation</vt:lpstr>
      <vt:lpstr>সহকর্মীর সাথে সুসম্পর্ক মানে সুন্দর কাজের পরিবেশ এবং কর্মক্ষেত্রে সফল হওয়ার হার বেড়ে যাওয়া। আপনার সহকর্মীদের সাথে আচরণ কেমন হবে – তার ওপর কর্মক্ষেত্রে আপনার সাফল্য অনেকটাই নির্ভর করে। সহকর্মীদের সাথে ভালো সম্পর্ক থাকলে কাজ করেও যেমন আনন্দ পাওয়া যায়, তেমনি কাজের মানও অনেক ভালো হয়। অন্যদিকে সহকর্মীর সাথে সুসম্পর্ক না থাকলে কর্মক্ষেত্রে সফল হওয়ার হার অনেকটাই কমে যায়। নাম করা জরিপ ও গবেষণা প্রতিষ্ঠান “গ্যালুপ অর্গানাইজেশন” এর তথ্য মতে, কর্মক্ষেত্রে যাদের ভালো বন্ধু আছে, তারা অন্যদের চেয়ে ৭ গুণ ভালো পারফর্ম করে। গ্যালুপ এর গবেষণা অনুযায়ী, সহকর্মীদের সাথে যাদের আচরণ বন্ধুত্বপূর্ণ তারা কাজ করে অনেক বেশি আনন্দ পায় এবং বেশি সময় ধরে কাজ করে। </vt:lpstr>
      <vt:lpstr>ক্যারিয়ারকে এগিয়ে নিতেও কর্মক্ষেত্রে সবার সাথে ভালো সম্পর্ক থাকা জরুরী। আপনি কাজে যতই দক্ষ হোন না কেন, আপনার বস যদি আপনাকে পছন্দ না করেন, তবে জরুরী দরকারে ছুটি, প্রমোশন, বেতন বৃদ্ধির ক্ষেত্রে আপনি অসুবিধায় পড়বেন। এর বাইরে অনেক ভালো ভালো সুযোগ সুবিধা আপনার হাতছাড়া হয়ে যাবে। বসের সাথে সম্পর্ক ভালো থাকলে আপনার অনেক ছোটখাট ভুল তাঁরা আমলে নেবেন না। বা সেইজন্য আপনার ওপর বড় ধরনের চাপ সৃষ্টি করবেন না।</vt:lpstr>
      <vt:lpstr>PowerPoint Presentation</vt:lpstr>
      <vt:lpstr>PowerPoint Presentation</vt:lpstr>
      <vt:lpstr>যে কোনও ভালো সম্পর্কের মূল ভিত্তিই হল বিশ্বাস। আপনার প্রতি আপনার টিম বা সহকর্মীর বা তাদের প্রতি আপনার যখন পুরো মাত্রায় বিশ্বাস থাকবে – তখন যোগাযোগ ও কাজ অনেক বেশি ফলপ্রসূ হবে। </vt:lpstr>
      <vt:lpstr>২ সম্মান: সহকর্মীরা যখন আপনাকে সম্মান করবে – তখন তারা আপনার মতামত, আইডিয়া ও কাজকে গুরুত্ব দেবে। টিম ওয়ার্ক বা একক কাজ – সব ক্ষেত্রেই আপনি তাদের সহযোগীতা ও সমর্থন পাবেন। আর সম্মান পাওয়ার উপায় হল, অন্যদের সম্মান করা, তাদের মতামতকে গুরুত্ব দেয়া, এবং কর্মক্ষেত্রে সব সময়ে বন্ধুত্বপূর্ণ আচরণ করা। </vt:lpstr>
      <vt:lpstr>৩ দায়িত্ববোধ: মানুষ দায়িত্ববান মানুষকে পছন্দ ও সম্মান করে। আপনার প্রতিটি কাজ ও কথার মাঝে দায়িত্ববোধ থাকতে হবে। একদিন আপনার হয়তো মন ভালো লাগছে না, তাই বলে সহকর্মীদের সাথে খারাপ আচরণ করবেন না। অথবা কাজে ঢিল দেবেন না। নিজের পুরোটা দিয়েই কাজ করুন। এবং সহকর্মীর সাথে কড়া আচরণের বদলে ভদ্র ভাবে বলুন, আপনার আজ মুড কেন খারাপ। আপনি যখন কর্মক্ষেত্রে এমন আচরণ করবেন, তখন অন্যরাও আপনার প্রতি দায়িত্বশীল হয়ে উঠবে। </vt:lpstr>
      <vt:lpstr>সবার মতামতকে গুরুত্ব দেয়া: কর্মক্ষেত্রে যাঁরা ভালো সম্পর্ক গড়েন, তাঁরা যে অন্যের মতামতকে শুধু গুরুত্বই দেন – তা না, তাঁদের নিজের আইডিয়ার চেয়ে ভালো আইডিয়া পেলে নিজেরটার বদলে অন্যেরটা গ্রহণ করেন। এতেকরে একটি অংশগ্রহণমূলক পরিবেশ সৃষ্টি হয়, যেখানে সবাই সবার মতামত নিশ্চিন্তে জানাতে পারে। কর্মক্ষেত্রে এই ধরনের আচরণের ফলে আপনার মতামতকেও অন্যরা গুরুত্ব দেবে। </vt:lpstr>
      <vt:lpstr> সঠিক তথ্য বিনিময়: অফিসে বা কর্মক্ষেত্রে যে কাজটি বিরামহীন চলতে থাকে, তা হল তথ্য আদান প্রদান। মৌখিক, ইমেইল, কাজগপত্র, ফোন – বিভিন্ন মাধ্যমে একটি প্রতিষ্ঠানে সারাদিন তথ্য বিনিময় হয়। এবং এই তথ্য বিনিময় অনেকটা শরীরে রক্ত চলাচলের মত – এটা বাধাগ্রস্থ হলে পুরো প্রতিষ্ঠানেরই ক্ষতি হয়। অফিসে কাজ করা কর্মী ছাড়াও, শেয়ার হোল্ডার, ইনভেস্টর, বিক্রেতা, ক্রেতা – এদের সাথেও এই ধরনের সম্পর্ক তৈরী করতে হবে। তাহলেই প্রতিষ্ঠানটি একটি সফল প্রতিষ্ঠানে পরিনত হবে। </vt:lpstr>
      <vt:lpstr>কর্মক্ষেত্রে কেমন আচরণ করবেন, এবং কিভাবে সহকর্মীর সাথে সুসম্পর্ক গড়বেন:</vt:lpstr>
      <vt:lpstr>২ অন্যদের প্রয়োজন বোঝার চেষ্টা করুন</vt:lpstr>
      <vt:lpstr>৩ সম্পর্ক তৈরীর জন্য আলাদা করে সময় দিন ও ছোট ছোট সৌজন্যতা দেখান</vt:lpstr>
      <vt:lpstr>৪. অন্যদের অর্জনে আনন্দ প্রকাশ করুন, এবং উ‌ৎসাহ দিন</vt:lpstr>
      <vt:lpstr>৫. ইতিবাচক ও হাসিখুশি থাকুন</vt:lpstr>
      <vt:lpstr>৬. কেউ কাজের সময় নষ্ট করলে মনে মনে বিরক্ত না হয়ে পরিস্থিতি বুঝিয়ে দিন</vt:lpstr>
      <vt:lpstr>৭ অফিস পলিটিক্স ও বদনাম করা থেকে বিরত থাকুন</vt:lpstr>
      <vt:lpstr>পরামর্শঃ  সবকিছু করার পরও দেখেন সেই মানুষটি মানসিক ভাবে অসুস্থ, অর্থা‌ৎ আপনার সব চেষ্টার পরও সে নেগেটিভ আচরণই করছে – তবে তাকে সাধ্যমত এড়িয়ে চলুন। কিন্তু অফিস পলিটিক্সে জড়াবেন 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Bellal Hossain</dc:creator>
  <cp:lastModifiedBy>Md Bellal Hossain</cp:lastModifiedBy>
  <cp:revision>42</cp:revision>
  <dcterms:created xsi:type="dcterms:W3CDTF">2020-06-10T17:19:37Z</dcterms:created>
  <dcterms:modified xsi:type="dcterms:W3CDTF">2020-07-03T19:45:03Z</dcterms:modified>
</cp:coreProperties>
</file>