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4" r:id="rId5"/>
    <p:sldId id="275" r:id="rId6"/>
    <p:sldId id="259" r:id="rId7"/>
    <p:sldId id="260" r:id="rId8"/>
    <p:sldId id="270" r:id="rId9"/>
    <p:sldId id="271" r:id="rId10"/>
    <p:sldId id="272" r:id="rId11"/>
    <p:sldId id="261" r:id="rId12"/>
    <p:sldId id="262" r:id="rId13"/>
    <p:sldId id="268" r:id="rId14"/>
    <p:sldId id="269" r:id="rId15"/>
    <p:sldId id="267" r:id="rId16"/>
    <p:sldId id="266" r:id="rId17"/>
    <p:sldId id="276" r:id="rId18"/>
    <p:sldId id="264" r:id="rId19"/>
    <p:sldId id="263" r:id="rId20"/>
    <p:sldId id="273" r:id="rId21"/>
    <p:sldId id="278" r:id="rId22"/>
    <p:sldId id="265" r:id="rId23"/>
    <p:sldId id="2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3979" autoAdjust="0"/>
  </p:normalViewPr>
  <p:slideViewPr>
    <p:cSldViewPr snapToGrid="0">
      <p:cViewPr>
        <p:scale>
          <a:sx n="50" d="100"/>
          <a:sy n="50" d="100"/>
        </p:scale>
        <p:origin x="1260" y="3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831F-8B3A-423E-BD0D-230A1AFA05BE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B677-93ED-4209-83BE-EA4C92B83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5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831F-8B3A-423E-BD0D-230A1AFA05BE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B677-93ED-4209-83BE-EA4C92B83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0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831F-8B3A-423E-BD0D-230A1AFA05BE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B677-93ED-4209-83BE-EA4C92B83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61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831F-8B3A-423E-BD0D-230A1AFA05BE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B677-93ED-4209-83BE-EA4C92B83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831F-8B3A-423E-BD0D-230A1AFA05BE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B677-93ED-4209-83BE-EA4C92B83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348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831F-8B3A-423E-BD0D-230A1AFA05BE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B677-93ED-4209-83BE-EA4C92B83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6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831F-8B3A-423E-BD0D-230A1AFA05BE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B677-93ED-4209-83BE-EA4C92B83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2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831F-8B3A-423E-BD0D-230A1AFA05BE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B677-93ED-4209-83BE-EA4C92B83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51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831F-8B3A-423E-BD0D-230A1AFA05BE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B677-93ED-4209-83BE-EA4C92B83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96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831F-8B3A-423E-BD0D-230A1AFA05BE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B677-93ED-4209-83BE-EA4C92B83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95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831F-8B3A-423E-BD0D-230A1AFA05BE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9B677-93ED-4209-83BE-EA4C92B83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65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A831F-8B3A-423E-BD0D-230A1AFA05BE}" type="datetimeFigureOut">
              <a:rPr lang="en-US" smtClean="0"/>
              <a:t>03-Jul-20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9B677-93ED-4209-83BE-EA4C92B83C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834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29" y="155164"/>
            <a:ext cx="5791691" cy="4338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734" y="155164"/>
            <a:ext cx="5623131" cy="43381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9910" y="4782318"/>
            <a:ext cx="6351637" cy="191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4469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EE6E6D-2D19-4E04-99C5-9D40DEC93A96}"/>
              </a:ext>
            </a:extLst>
          </p:cNvPr>
          <p:cNvSpPr txBox="1"/>
          <p:nvPr/>
        </p:nvSpPr>
        <p:spPr>
          <a:xfrm>
            <a:off x="599769" y="2811301"/>
            <a:ext cx="5846280" cy="76944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Our Today’s lesson is…</a:t>
            </a:r>
          </a:p>
        </p:txBody>
      </p:sp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CA017BCC-8F06-413F-BA43-160B2DE359BF}"/>
              </a:ext>
            </a:extLst>
          </p:cNvPr>
          <p:cNvSpPr/>
          <p:nvPr/>
        </p:nvSpPr>
        <p:spPr>
          <a:xfrm>
            <a:off x="314633" y="4134973"/>
            <a:ext cx="6666270" cy="1828800"/>
          </a:xfrm>
          <a:prstGeom prst="flowChartTerminator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A visit to the Liberation War Museum.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370" y="325540"/>
            <a:ext cx="4631191" cy="63702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28F1D8-867E-4622-B050-E1FB51B0C0F2}"/>
              </a:ext>
            </a:extLst>
          </p:cNvPr>
          <p:cNvSpPr txBox="1"/>
          <p:nvPr/>
        </p:nvSpPr>
        <p:spPr>
          <a:xfrm>
            <a:off x="670411" y="789917"/>
            <a:ext cx="5014706" cy="1323439"/>
          </a:xfrm>
          <a:prstGeom prst="rect">
            <a:avLst/>
          </a:prstGeom>
          <a:solidFill>
            <a:srgbClr val="00B0F0"/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000" b="1" dirty="0">
                <a:latin typeface="Times New Roman" panose="02020603050405020304" pitchFamily="18" charset="0"/>
              </a:rPr>
              <a:t>Can you guess what’s </a:t>
            </a:r>
            <a:endParaRPr lang="en-US" sz="4000" b="1" dirty="0" smtClean="0">
              <a:latin typeface="Times New Roman" panose="02020603050405020304" pitchFamily="18" charset="0"/>
            </a:endParaRPr>
          </a:p>
          <a:p>
            <a:pPr algn="l"/>
            <a:r>
              <a:rPr lang="en-US" sz="4000" b="1" dirty="0" smtClean="0">
                <a:latin typeface="Times New Roman" panose="02020603050405020304" pitchFamily="18" charset="0"/>
              </a:rPr>
              <a:t>our </a:t>
            </a:r>
            <a:r>
              <a:rPr lang="en-US" sz="4000" b="1" dirty="0">
                <a:latin typeface="Times New Roman" panose="02020603050405020304" pitchFamily="18" charset="0"/>
              </a:rPr>
              <a:t>today’s lesson?</a:t>
            </a:r>
          </a:p>
        </p:txBody>
      </p:sp>
    </p:spTree>
    <p:extLst>
      <p:ext uri="{BB962C8B-B14F-4D97-AF65-F5344CB8AC3E}">
        <p14:creationId xmlns:p14="http://schemas.microsoft.com/office/powerpoint/2010/main" val="320691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899A3E-2781-4E08-9344-9896F5CC01B8}"/>
              </a:ext>
            </a:extLst>
          </p:cNvPr>
          <p:cNvSpPr txBox="1"/>
          <p:nvPr/>
        </p:nvSpPr>
        <p:spPr>
          <a:xfrm>
            <a:off x="2387949" y="557748"/>
            <a:ext cx="7681718" cy="830997"/>
          </a:xfrm>
          <a:prstGeom prst="rect">
            <a:avLst/>
          </a:prstGeom>
          <a:solidFill>
            <a:srgbClr val="00B050"/>
          </a:solidFill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Listen to the audio carefully.</a:t>
            </a:r>
          </a:p>
        </p:txBody>
      </p:sp>
      <p:pic>
        <p:nvPicPr>
          <p:cNvPr id="3" name="L1-2A_U19C5[2]">
            <a:hlinkClick r:id="" action="ppaction://media"/>
            <a:extLst>
              <a:ext uri="{FF2B5EF4-FFF2-40B4-BE49-F238E27FC236}">
                <a16:creationId xmlns:a16="http://schemas.microsoft.com/office/drawing/2014/main" id="{C56427E5-0BDF-48E9-86C2-11192639B7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70880" y="2633180"/>
            <a:ext cx="609600" cy="609600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924FB6-238A-4E83-9773-111E91345495}"/>
              </a:ext>
            </a:extLst>
          </p:cNvPr>
          <p:cNvSpPr txBox="1"/>
          <p:nvPr/>
        </p:nvSpPr>
        <p:spPr>
          <a:xfrm>
            <a:off x="3114566" y="4436416"/>
            <a:ext cx="684033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4800" b="1" dirty="0">
                <a:latin typeface="Times New Roman" panose="02020603050405020304" pitchFamily="18" charset="0"/>
              </a:rPr>
              <a:t>Listen to the audio again.</a:t>
            </a:r>
          </a:p>
        </p:txBody>
      </p:sp>
    </p:spTree>
    <p:extLst>
      <p:ext uri="{BB962C8B-B14F-4D97-AF65-F5344CB8AC3E}">
        <p14:creationId xmlns:p14="http://schemas.microsoft.com/office/powerpoint/2010/main" val="265174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0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4286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F0CEF3-5931-40C8-A9A1-8D91AC293616}"/>
              </a:ext>
            </a:extLst>
          </p:cNvPr>
          <p:cNvSpPr txBox="1"/>
          <p:nvPr/>
        </p:nvSpPr>
        <p:spPr>
          <a:xfrm>
            <a:off x="477215" y="274772"/>
            <a:ext cx="3703065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Teacher’s reading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1731B9-FD6C-4551-AA50-0760B7A72A68}"/>
              </a:ext>
            </a:extLst>
          </p:cNvPr>
          <p:cNvSpPr txBox="1"/>
          <p:nvPr/>
        </p:nvSpPr>
        <p:spPr>
          <a:xfrm>
            <a:off x="586364" y="6003204"/>
            <a:ext cx="1076063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I’ll read the text and you will follow me very carefully.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7" t="3219" r="2036" b="2860"/>
          <a:stretch/>
        </p:blipFill>
        <p:spPr>
          <a:xfrm>
            <a:off x="7115035" y="117987"/>
            <a:ext cx="4831160" cy="57518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32" y="1281693"/>
            <a:ext cx="6479457" cy="4311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320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DE7B70-CB45-4C9C-B84E-7E214D40DDF8}"/>
              </a:ext>
            </a:extLst>
          </p:cNvPr>
          <p:cNvSpPr txBox="1"/>
          <p:nvPr/>
        </p:nvSpPr>
        <p:spPr>
          <a:xfrm>
            <a:off x="3595243" y="320910"/>
            <a:ext cx="4925451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Students’ silent reading.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4D230B-D1D2-40E5-8AAE-04C7CC963209}"/>
              </a:ext>
            </a:extLst>
          </p:cNvPr>
          <p:cNvSpPr txBox="1"/>
          <p:nvPr/>
        </p:nvSpPr>
        <p:spPr>
          <a:xfrm>
            <a:off x="269524" y="5822726"/>
            <a:ext cx="1157688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latin typeface="Times New Roman" panose="02020603050405020304" pitchFamily="18" charset="0"/>
              </a:rPr>
              <a:t>Read the text silently and answer the following questions.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34" y="1267869"/>
            <a:ext cx="7334866" cy="4254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341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BD4A5D-670C-4A31-9A9A-223808B24EDC}"/>
              </a:ext>
            </a:extLst>
          </p:cNvPr>
          <p:cNvSpPr txBox="1"/>
          <p:nvPr/>
        </p:nvSpPr>
        <p:spPr>
          <a:xfrm>
            <a:off x="473666" y="2132559"/>
            <a:ext cx="11444480" cy="4598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>
                <a:latin typeface="Times New Roman" panose="02020603050405020304" pitchFamily="18" charset="0"/>
              </a:rPr>
              <a:t>How many galleries are there in the Museum?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>
                <a:latin typeface="Times New Roman" panose="02020603050405020304" pitchFamily="18" charset="0"/>
              </a:rPr>
              <a:t>Who read out the Declaration of Independence?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>
                <a:latin typeface="Times New Roman" panose="02020603050405020304" pitchFamily="18" charset="0"/>
              </a:rPr>
              <a:t>When did they leave the Museum?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>
                <a:latin typeface="Times New Roman" panose="02020603050405020304" pitchFamily="18" charset="0"/>
              </a:rPr>
              <a:t>What kind of video film they watched there?</a:t>
            </a:r>
          </a:p>
          <a:p>
            <a:pPr marL="742950" indent="-742950" algn="l">
              <a:lnSpc>
                <a:spcPct val="150000"/>
              </a:lnSpc>
              <a:buFont typeface="+mj-lt"/>
              <a:buAutoNum type="arabicPeriod"/>
            </a:pPr>
            <a:r>
              <a:rPr lang="en-US" sz="4000" b="1" dirty="0">
                <a:latin typeface="Times New Roman" panose="02020603050405020304" pitchFamily="18" charset="0"/>
              </a:rPr>
              <a:t>How was the experience?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3289BD-04D6-42E3-B7CF-2A6B45367DCE}"/>
              </a:ext>
            </a:extLst>
          </p:cNvPr>
          <p:cNvSpPr txBox="1"/>
          <p:nvPr/>
        </p:nvSpPr>
        <p:spPr>
          <a:xfrm>
            <a:off x="669510" y="530773"/>
            <a:ext cx="10436772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3600" b="1" spc="-150" dirty="0">
                <a:latin typeface="Times New Roman" panose="02020603050405020304" pitchFamily="18" charset="0"/>
              </a:rPr>
              <a:t>Answer the following questions in a sentence or sentences:</a:t>
            </a:r>
          </a:p>
        </p:txBody>
      </p:sp>
    </p:spTree>
    <p:extLst>
      <p:ext uri="{BB962C8B-B14F-4D97-AF65-F5344CB8AC3E}">
        <p14:creationId xmlns:p14="http://schemas.microsoft.com/office/powerpoint/2010/main" val="259344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599C83-8C1B-4BFB-8FB9-6991A5EF76CC}"/>
              </a:ext>
            </a:extLst>
          </p:cNvPr>
          <p:cNvSpPr txBox="1"/>
          <p:nvPr/>
        </p:nvSpPr>
        <p:spPr>
          <a:xfrm>
            <a:off x="340027" y="874634"/>
            <a:ext cx="11195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b="1" dirty="0">
                <a:latin typeface="Times New Roman" panose="02020603050405020304" pitchFamily="18" charset="0"/>
              </a:rPr>
              <a:t>Match the words of column A with their meaning in column B.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BD84D985-4C48-4B56-810B-FE63AB480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465457"/>
              </p:ext>
            </p:extLst>
          </p:nvPr>
        </p:nvGraphicFramePr>
        <p:xfrm>
          <a:off x="693770" y="1523349"/>
          <a:ext cx="10580914" cy="49790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01800">
                  <a:extLst>
                    <a:ext uri="{9D8B030D-6E8A-4147-A177-3AD203B41FA5}">
                      <a16:colId xmlns:a16="http://schemas.microsoft.com/office/drawing/2014/main" val="367591735"/>
                    </a:ext>
                  </a:extLst>
                </a:gridCol>
                <a:gridCol w="6779114">
                  <a:extLst>
                    <a:ext uri="{9D8B030D-6E8A-4147-A177-3AD203B41FA5}">
                      <a16:colId xmlns:a16="http://schemas.microsoft.com/office/drawing/2014/main" val="3339515833"/>
                    </a:ext>
                  </a:extLst>
                </a:gridCol>
              </a:tblGrid>
              <a:tr h="622376">
                <a:tc>
                  <a:txBody>
                    <a:bodyPr/>
                    <a:lstStyle/>
                    <a:p>
                      <a:r>
                        <a:rPr lang="en-US" sz="3200" dirty="0"/>
                        <a:t>Column A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Column B</a:t>
                      </a:r>
                      <a:endParaRPr lang="en-US" sz="3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7874512"/>
                  </a:ext>
                </a:extLst>
              </a:tr>
              <a:tr h="622376">
                <a:tc>
                  <a:txBody>
                    <a:bodyPr/>
                    <a:lstStyle/>
                    <a:p>
                      <a:r>
                        <a:rPr lang="en-US" sz="3200" dirty="0"/>
                        <a:t>a) Martyr</a:t>
                      </a:r>
                      <a:endParaRPr 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3200" dirty="0"/>
                        <a:t>1) Warrior</a:t>
                      </a:r>
                      <a:endParaRPr 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5577135"/>
                  </a:ext>
                </a:extLst>
              </a:tr>
              <a:tr h="622376">
                <a:tc>
                  <a:txBody>
                    <a:bodyPr/>
                    <a:lstStyle/>
                    <a:p>
                      <a:r>
                        <a:rPr lang="en-US" sz="3200" dirty="0"/>
                        <a:t>b) Document</a:t>
                      </a:r>
                      <a:endParaRPr 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2) Who died for his country</a:t>
                      </a:r>
                      <a:endParaRPr 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7198988"/>
                  </a:ext>
                </a:extLst>
              </a:tr>
              <a:tr h="622376">
                <a:tc>
                  <a:txBody>
                    <a:bodyPr/>
                    <a:lstStyle/>
                    <a:p>
                      <a:r>
                        <a:rPr lang="en-US" sz="3200" dirty="0"/>
                        <a:t>c) Listen</a:t>
                      </a:r>
                      <a:endParaRPr 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3) Announcement</a:t>
                      </a:r>
                      <a:endParaRPr 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672332"/>
                  </a:ext>
                </a:extLst>
              </a:tr>
              <a:tr h="622376">
                <a:tc>
                  <a:txBody>
                    <a:bodyPr/>
                    <a:lstStyle/>
                    <a:p>
                      <a:r>
                        <a:rPr lang="en-US" sz="3200" dirty="0"/>
                        <a:t>d) Fighter</a:t>
                      </a:r>
                      <a:endParaRPr 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4) A piece of written information</a:t>
                      </a:r>
                      <a:endParaRPr 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2160929"/>
                  </a:ext>
                </a:extLst>
              </a:tr>
              <a:tr h="622376">
                <a:tc>
                  <a:txBody>
                    <a:bodyPr/>
                    <a:lstStyle/>
                    <a:p>
                      <a:r>
                        <a:rPr lang="en-US" sz="3200" dirty="0"/>
                        <a:t>e) Declaration</a:t>
                      </a:r>
                      <a:endParaRPr 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5) To show something</a:t>
                      </a:r>
                      <a:endParaRPr 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832242"/>
                  </a:ext>
                </a:extLst>
              </a:tr>
              <a:tr h="622376">
                <a:tc>
                  <a:txBody>
                    <a:bodyPr/>
                    <a:lstStyle/>
                    <a:p>
                      <a:endParaRPr lang="en-US" sz="3200" b="1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6) To hear</a:t>
                      </a:r>
                      <a:endParaRPr 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143811"/>
                  </a:ext>
                </a:extLst>
              </a:tr>
              <a:tr h="622376">
                <a:tc>
                  <a:txBody>
                    <a:bodyPr/>
                    <a:lstStyle/>
                    <a:p>
                      <a:endParaRPr 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7) Liberation</a:t>
                      </a:r>
                      <a:endParaRPr lang="en-US" sz="3200" b="1" dirty="0">
                        <a:latin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1318309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BCFDAD6-937A-44BC-BE0D-572FA3E64B64}"/>
              </a:ext>
            </a:extLst>
          </p:cNvPr>
          <p:cNvCxnSpPr/>
          <p:nvPr/>
        </p:nvCxnSpPr>
        <p:spPr>
          <a:xfrm>
            <a:off x="2774256" y="2386990"/>
            <a:ext cx="1828800" cy="56755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89000E8-A5DB-4715-8F74-FCE3CCA6AD3F}"/>
              </a:ext>
            </a:extLst>
          </p:cNvPr>
          <p:cNvCxnSpPr/>
          <p:nvPr/>
        </p:nvCxnSpPr>
        <p:spPr>
          <a:xfrm>
            <a:off x="3326049" y="3001846"/>
            <a:ext cx="1277007" cy="11981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6614962-30C3-4DCC-8CAE-7F2FC647B2B1}"/>
              </a:ext>
            </a:extLst>
          </p:cNvPr>
          <p:cNvCxnSpPr/>
          <p:nvPr/>
        </p:nvCxnSpPr>
        <p:spPr>
          <a:xfrm>
            <a:off x="2569304" y="3711294"/>
            <a:ext cx="1970689" cy="18288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D542E2C-FD7D-48D8-8316-C61B5BFF692F}"/>
              </a:ext>
            </a:extLst>
          </p:cNvPr>
          <p:cNvCxnSpPr/>
          <p:nvPr/>
        </p:nvCxnSpPr>
        <p:spPr>
          <a:xfrm flipV="1">
            <a:off x="2758490" y="2450053"/>
            <a:ext cx="1813035" cy="18918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63925A2-5BBD-44D6-A32F-9789003BB8CD}"/>
              </a:ext>
            </a:extLst>
          </p:cNvPr>
          <p:cNvCxnSpPr/>
          <p:nvPr/>
        </p:nvCxnSpPr>
        <p:spPr>
          <a:xfrm flipV="1">
            <a:off x="3546766" y="3679763"/>
            <a:ext cx="993228" cy="122971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5DDBDA6-69CE-4B13-A0A7-352C6BAAE8F1}"/>
              </a:ext>
            </a:extLst>
          </p:cNvPr>
          <p:cNvSpPr txBox="1"/>
          <p:nvPr/>
        </p:nvSpPr>
        <p:spPr>
          <a:xfrm>
            <a:off x="4043380" y="147948"/>
            <a:ext cx="3472297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Individual Work</a:t>
            </a:r>
          </a:p>
        </p:txBody>
      </p:sp>
    </p:spTree>
    <p:extLst>
      <p:ext uri="{BB962C8B-B14F-4D97-AF65-F5344CB8AC3E}">
        <p14:creationId xmlns:p14="http://schemas.microsoft.com/office/powerpoint/2010/main" val="386877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A62454-1A58-455F-86EA-603BBDF16214}"/>
              </a:ext>
            </a:extLst>
          </p:cNvPr>
          <p:cNvSpPr txBox="1"/>
          <p:nvPr/>
        </p:nvSpPr>
        <p:spPr>
          <a:xfrm>
            <a:off x="2991150" y="491680"/>
            <a:ext cx="4994059" cy="646331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Write “True” or “False”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24322" y="1945364"/>
            <a:ext cx="11294627" cy="4484084"/>
            <a:chOff x="324322" y="1945364"/>
            <a:chExt cx="11294627" cy="4484084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D24FAC-C151-4042-AC36-7E0BB1C7E419}"/>
                </a:ext>
              </a:extLst>
            </p:cNvPr>
            <p:cNvSpPr txBox="1"/>
            <p:nvPr/>
          </p:nvSpPr>
          <p:spPr>
            <a:xfrm>
              <a:off x="324323" y="2009551"/>
              <a:ext cx="93668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600" b="1" dirty="0">
                  <a:latin typeface="Times New Roman" panose="02020603050405020304" pitchFamily="18" charset="0"/>
                </a:rPr>
                <a:t>a) The class went on a field trip to Cox’s Bazar.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C2DD13-6688-489E-878E-FE1864D6DB38}"/>
                </a:ext>
              </a:extLst>
            </p:cNvPr>
            <p:cNvSpPr txBox="1"/>
            <p:nvPr/>
          </p:nvSpPr>
          <p:spPr>
            <a:xfrm>
              <a:off x="324322" y="2711677"/>
              <a:ext cx="109617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600" b="1" dirty="0">
                  <a:latin typeface="Times New Roman" panose="02020603050405020304" pitchFamily="18" charset="0"/>
                </a:rPr>
                <a:t>b) A student read out the Declaration of Independence.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08CA04-5972-4114-93CD-8AB6A440FF10}"/>
                </a:ext>
              </a:extLst>
            </p:cNvPr>
            <p:cNvSpPr txBox="1"/>
            <p:nvPr/>
          </p:nvSpPr>
          <p:spPr>
            <a:xfrm>
              <a:off x="324323" y="3479122"/>
              <a:ext cx="73321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600" b="1" dirty="0">
                  <a:latin typeface="Times New Roman" panose="02020603050405020304" pitchFamily="18" charset="0"/>
                </a:rPr>
                <a:t>c) The student fell silent at gallery 2.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8A7401-721B-44D7-A581-651B6EA168F6}"/>
                </a:ext>
              </a:extLst>
            </p:cNvPr>
            <p:cNvSpPr txBox="1"/>
            <p:nvPr/>
          </p:nvSpPr>
          <p:spPr>
            <a:xfrm>
              <a:off x="324323" y="4197581"/>
              <a:ext cx="91704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600" b="1" dirty="0">
                  <a:latin typeface="Times New Roman" panose="02020603050405020304" pitchFamily="18" charset="0"/>
                </a:rPr>
                <a:t>d) The students reached the Museum at noon.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A95378F-BFAD-459F-AE6C-48860242E95C}"/>
                </a:ext>
              </a:extLst>
            </p:cNvPr>
            <p:cNvSpPr txBox="1"/>
            <p:nvPr/>
          </p:nvSpPr>
          <p:spPr>
            <a:xfrm>
              <a:off x="623877" y="4916038"/>
              <a:ext cx="89532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600" b="1" dirty="0">
                  <a:latin typeface="Times New Roman" panose="02020603050405020304" pitchFamily="18" charset="0"/>
                </a:rPr>
                <a:t>e) The video clip was on our Liberation War.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8DF921-BAE9-4E8E-90B1-DBF9C6E2C2CC}"/>
                </a:ext>
              </a:extLst>
            </p:cNvPr>
            <p:cNvSpPr txBox="1"/>
            <p:nvPr/>
          </p:nvSpPr>
          <p:spPr>
            <a:xfrm>
              <a:off x="1191435" y="5650826"/>
              <a:ext cx="667811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600" b="1" dirty="0">
                  <a:latin typeface="Times New Roman" panose="02020603050405020304" pitchFamily="18" charset="0"/>
                </a:rPr>
                <a:t>f) They left the museum at 12:30.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6523B4-481C-4695-8326-529262BFCE2B}"/>
                </a:ext>
              </a:extLst>
            </p:cNvPr>
            <p:cNvSpPr txBox="1"/>
            <p:nvPr/>
          </p:nvSpPr>
          <p:spPr>
            <a:xfrm>
              <a:off x="9497037" y="1945364"/>
              <a:ext cx="6078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1CF7FF-018B-4C4E-B66C-4D6D7D581240}"/>
                </a:ext>
              </a:extLst>
            </p:cNvPr>
            <p:cNvSpPr txBox="1"/>
            <p:nvPr/>
          </p:nvSpPr>
          <p:spPr>
            <a:xfrm>
              <a:off x="9443547" y="4741491"/>
              <a:ext cx="6463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AB84E0B-B67B-471F-9CA9-CAE87CED2205}"/>
                </a:ext>
              </a:extLst>
            </p:cNvPr>
            <p:cNvSpPr txBox="1"/>
            <p:nvPr/>
          </p:nvSpPr>
          <p:spPr>
            <a:xfrm>
              <a:off x="11011090" y="2584430"/>
              <a:ext cx="6078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D2D0D4-627E-4753-8398-582828BB4F9B}"/>
                </a:ext>
              </a:extLst>
            </p:cNvPr>
            <p:cNvSpPr txBox="1"/>
            <p:nvPr/>
          </p:nvSpPr>
          <p:spPr>
            <a:xfrm>
              <a:off x="7547743" y="3382840"/>
              <a:ext cx="6078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BA60CDF-98AD-44E1-AF8B-C6ABB091DB84}"/>
                </a:ext>
              </a:extLst>
            </p:cNvPr>
            <p:cNvSpPr txBox="1"/>
            <p:nvPr/>
          </p:nvSpPr>
          <p:spPr>
            <a:xfrm>
              <a:off x="9281950" y="4101297"/>
              <a:ext cx="607859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F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B8D6981-AA75-4BE4-89B3-E38053D968AC}"/>
                </a:ext>
              </a:extLst>
            </p:cNvPr>
            <p:cNvSpPr txBox="1"/>
            <p:nvPr/>
          </p:nvSpPr>
          <p:spPr>
            <a:xfrm>
              <a:off x="7662044" y="5506118"/>
              <a:ext cx="64633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5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044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A62454-1A58-455F-86EA-603BBDF16214}"/>
              </a:ext>
            </a:extLst>
          </p:cNvPr>
          <p:cNvSpPr txBox="1"/>
          <p:nvPr/>
        </p:nvSpPr>
        <p:spPr>
          <a:xfrm>
            <a:off x="2991150" y="491680"/>
            <a:ext cx="3621504" cy="646331"/>
          </a:xfrm>
          <a:prstGeom prst="rect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Fill in the blanks 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4322" y="2009551"/>
            <a:ext cx="11293605" cy="4381821"/>
            <a:chOff x="324322" y="2009551"/>
            <a:chExt cx="11293605" cy="43818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D24FAC-C151-4042-AC36-7E0BB1C7E419}"/>
                </a:ext>
              </a:extLst>
            </p:cNvPr>
            <p:cNvSpPr txBox="1"/>
            <p:nvPr/>
          </p:nvSpPr>
          <p:spPr>
            <a:xfrm>
              <a:off x="324323" y="2009551"/>
              <a:ext cx="1129360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Times New Roman" panose="02020603050405020304" pitchFamily="18" charset="0"/>
                </a:rPr>
                <a:t>a) The class went </a:t>
              </a:r>
              <a:r>
                <a:rPr lang="en-US" sz="3200" b="1" dirty="0" smtClean="0">
                  <a:latin typeface="Times New Roman" panose="02020603050405020304" pitchFamily="18" charset="0"/>
                </a:rPr>
                <a:t>---</a:t>
              </a:r>
              <a:r>
                <a:rPr lang="en-US" sz="3200" b="1" dirty="0" smtClean="0">
                  <a:latin typeface="Times New Roman" panose="02020603050405020304" pitchFamily="18" charset="0"/>
                </a:rPr>
                <a:t> </a:t>
              </a:r>
              <a:r>
                <a:rPr lang="en-US" sz="3200" b="1" dirty="0">
                  <a:latin typeface="Times New Roman" panose="02020603050405020304" pitchFamily="18" charset="0"/>
                </a:rPr>
                <a:t>a field trip to </a:t>
              </a:r>
              <a:r>
                <a:rPr lang="en-US" sz="3200" b="1" dirty="0" smtClean="0">
                  <a:latin typeface="Times New Roman" panose="02020603050405020304" pitchFamily="18" charset="0"/>
                </a:rPr>
                <a:t>the </a:t>
              </a:r>
              <a:r>
                <a:rPr lang="en-US" sz="3200" b="1" dirty="0" smtClean="0">
                  <a:latin typeface="Times New Roman" panose="02020603050405020304" pitchFamily="18" charset="0"/>
                </a:rPr>
                <a:t>Liberation War------------</a:t>
              </a:r>
              <a:r>
                <a:rPr lang="en-US" sz="3200" b="1" dirty="0" smtClean="0">
                  <a:latin typeface="Times New Roman" panose="02020603050405020304" pitchFamily="18" charset="0"/>
                </a:rPr>
                <a:t>.</a:t>
              </a:r>
              <a:endParaRPr lang="en-US" sz="32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EC2DD13-6688-489E-878E-FE1864D6DB38}"/>
                </a:ext>
              </a:extLst>
            </p:cNvPr>
            <p:cNvSpPr txBox="1"/>
            <p:nvPr/>
          </p:nvSpPr>
          <p:spPr>
            <a:xfrm>
              <a:off x="324322" y="2711677"/>
              <a:ext cx="1082014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200" b="1" dirty="0">
                  <a:latin typeface="Times New Roman" panose="02020603050405020304" pitchFamily="18" charset="0"/>
                </a:rPr>
                <a:t>b) </a:t>
              </a:r>
              <a:r>
                <a:rPr lang="en-US" sz="3200" b="1" dirty="0" smtClean="0">
                  <a:latin typeface="Times New Roman" panose="02020603050405020304" pitchFamily="18" charset="0"/>
                </a:rPr>
                <a:t>Our ------- </a:t>
              </a:r>
              <a:r>
                <a:rPr lang="en-US" sz="3200" b="1" dirty="0">
                  <a:latin typeface="Times New Roman" panose="02020603050405020304" pitchFamily="18" charset="0"/>
                </a:rPr>
                <a:t>read </a:t>
              </a:r>
              <a:r>
                <a:rPr lang="en-US" sz="3200" b="1" dirty="0" smtClean="0">
                  <a:latin typeface="Times New Roman" panose="02020603050405020304" pitchFamily="18" charset="0"/>
                </a:rPr>
                <a:t>out----us </a:t>
              </a:r>
              <a:r>
                <a:rPr lang="en-US" sz="3200" b="1" dirty="0">
                  <a:latin typeface="Times New Roman" panose="02020603050405020304" pitchFamily="18" charset="0"/>
                </a:rPr>
                <a:t>the Declaration of Independence.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708CA04-5972-4114-93CD-8AB6A440FF10}"/>
                </a:ext>
              </a:extLst>
            </p:cNvPr>
            <p:cNvSpPr txBox="1"/>
            <p:nvPr/>
          </p:nvSpPr>
          <p:spPr>
            <a:xfrm>
              <a:off x="324323" y="3479122"/>
              <a:ext cx="91018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600" b="1" dirty="0">
                  <a:latin typeface="Times New Roman" panose="02020603050405020304" pitchFamily="18" charset="0"/>
                </a:rPr>
                <a:t>c) The student fell silent at gallery </a:t>
              </a:r>
              <a:r>
                <a:rPr lang="en-US" sz="3600" b="1" dirty="0" smtClean="0">
                  <a:latin typeface="Times New Roman" panose="02020603050405020304" pitchFamily="18" charset="0"/>
                </a:rPr>
                <a:t>-------------</a:t>
              </a:r>
              <a:r>
                <a:rPr lang="en-US" sz="3600" b="1" dirty="0" smtClean="0">
                  <a:latin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58A7401-721B-44D7-A581-651B6EA168F6}"/>
                </a:ext>
              </a:extLst>
            </p:cNvPr>
            <p:cNvSpPr txBox="1"/>
            <p:nvPr/>
          </p:nvSpPr>
          <p:spPr>
            <a:xfrm>
              <a:off x="324323" y="4197581"/>
              <a:ext cx="100424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600" b="1" dirty="0">
                  <a:latin typeface="Times New Roman" panose="02020603050405020304" pitchFamily="18" charset="0"/>
                </a:rPr>
                <a:t>d) The students reached the Museum at </a:t>
              </a:r>
              <a:r>
                <a:rPr lang="en-US" sz="3600" b="1" dirty="0" smtClean="0">
                  <a:latin typeface="Times New Roman" panose="02020603050405020304" pitchFamily="18" charset="0"/>
                </a:rPr>
                <a:t>------------</a:t>
              </a:r>
              <a:r>
                <a:rPr lang="en-US" sz="3600" b="1" dirty="0" smtClean="0">
                  <a:latin typeface="Times New Roman" panose="02020603050405020304" pitchFamily="18" charset="0"/>
                </a:rPr>
                <a:t>.</a:t>
              </a:r>
              <a:endParaRPr lang="en-US" sz="3600" b="1" dirty="0">
                <a:latin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A95378F-BFAD-459F-AE6C-48860242E95C}"/>
                </a:ext>
              </a:extLst>
            </p:cNvPr>
            <p:cNvSpPr txBox="1"/>
            <p:nvPr/>
          </p:nvSpPr>
          <p:spPr>
            <a:xfrm>
              <a:off x="324322" y="4947051"/>
              <a:ext cx="86967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600" b="1" dirty="0">
                  <a:latin typeface="Times New Roman" panose="02020603050405020304" pitchFamily="18" charset="0"/>
                </a:rPr>
                <a:t>e) The video clip was on our </a:t>
              </a:r>
              <a:r>
                <a:rPr lang="en-US" sz="3600" b="1" dirty="0" smtClean="0">
                  <a:latin typeface="Times New Roman" panose="02020603050405020304" pitchFamily="18" charset="0"/>
                </a:rPr>
                <a:t>------------</a:t>
              </a:r>
              <a:r>
                <a:rPr lang="en-US" sz="3600" b="1" dirty="0" smtClean="0">
                  <a:latin typeface="Times New Roman" panose="02020603050405020304" pitchFamily="18" charset="0"/>
                </a:rPr>
                <a:t> </a:t>
              </a:r>
              <a:r>
                <a:rPr lang="en-US" sz="3600" b="1" dirty="0">
                  <a:latin typeface="Times New Roman" panose="02020603050405020304" pitchFamily="18" charset="0"/>
                </a:rPr>
                <a:t>War.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8DF921-BAE9-4E8E-90B1-DBF9C6E2C2CC}"/>
                </a:ext>
              </a:extLst>
            </p:cNvPr>
            <p:cNvSpPr txBox="1"/>
            <p:nvPr/>
          </p:nvSpPr>
          <p:spPr>
            <a:xfrm>
              <a:off x="429435" y="5745041"/>
              <a:ext cx="73838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3600" b="1" dirty="0" smtClean="0">
                  <a:latin typeface="Times New Roman" panose="02020603050405020304" pitchFamily="18" charset="0"/>
                </a:rPr>
                <a:t>f)  A ---------------- was waiting for us.</a:t>
              </a:r>
              <a:endParaRPr lang="en-US" sz="3600" b="1" dirty="0">
                <a:latin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4166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82977D-828B-4C9C-BC31-CD68CFE74639}"/>
              </a:ext>
            </a:extLst>
          </p:cNvPr>
          <p:cNvSpPr txBox="1"/>
          <p:nvPr/>
        </p:nvSpPr>
        <p:spPr>
          <a:xfrm>
            <a:off x="416560" y="203200"/>
            <a:ext cx="42164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Pair Work….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461" y="285686"/>
            <a:ext cx="4973791" cy="22510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66174" y="2952955"/>
            <a:ext cx="8661345" cy="31085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Answer the following questions.</a:t>
            </a:r>
          </a:p>
          <a:p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lphaLcPeriod"/>
            </a:pP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Where is Liberation War Museum ?</a:t>
            </a:r>
          </a:p>
          <a:p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1428750" lvl="2" indent="-514350">
              <a:buAutoNum type="alphaLcPeriod" startAt="2"/>
            </a:pP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What 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do you mean Liberation War ?</a:t>
            </a:r>
          </a:p>
          <a:p>
            <a:pPr marL="514350" indent="-514350">
              <a:buAutoNum type="alphaLcPeriod" startAt="2"/>
            </a:pP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c.  Why do you go to Liberation War Museum ?   </a:t>
            </a:r>
          </a:p>
        </p:txBody>
      </p:sp>
    </p:spTree>
    <p:extLst>
      <p:ext uri="{BB962C8B-B14F-4D97-AF65-F5344CB8AC3E}">
        <p14:creationId xmlns:p14="http://schemas.microsoft.com/office/powerpoint/2010/main" val="93819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3897" y="1463909"/>
            <a:ext cx="5560710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Dear students see some </a:t>
            </a:r>
            <a:endPara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new words and </a:t>
            </a:r>
          </a:p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write 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these </a:t>
            </a:r>
            <a:endPara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on 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your 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khata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46714" y="602603"/>
            <a:ext cx="3565132" cy="50167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Photographs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Documents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Newspaper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Freedom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Declaration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Martyred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Intellectual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Attentively  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4644" y="290604"/>
            <a:ext cx="2623792" cy="914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58" y="4057281"/>
            <a:ext cx="4641354" cy="259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5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0B5CB4-8AFA-4E81-88EC-1DF15CD5C426}"/>
              </a:ext>
            </a:extLst>
          </p:cNvPr>
          <p:cNvSpPr txBox="1"/>
          <p:nvPr/>
        </p:nvSpPr>
        <p:spPr>
          <a:xfrm>
            <a:off x="4583732" y="0"/>
            <a:ext cx="2271776" cy="830997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</a:bodyPr>
          <a:lstStyle/>
          <a:p>
            <a:pPr algn="l"/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Identity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5D6CB57-0297-4EE1-B967-3FAC234FC053}"/>
              </a:ext>
            </a:extLst>
          </p:cNvPr>
          <p:cNvGrpSpPr/>
          <p:nvPr/>
        </p:nvGrpSpPr>
        <p:grpSpPr>
          <a:xfrm>
            <a:off x="6384862" y="891765"/>
            <a:ext cx="5122272" cy="5652492"/>
            <a:chOff x="6485988" y="464529"/>
            <a:chExt cx="5021318" cy="6046076"/>
          </a:xfrm>
          <a:noFill/>
        </p:grpSpPr>
        <p:sp>
          <p:nvSpPr>
            <p:cNvPr id="9" name="Flowchart: Delay 8">
              <a:extLst>
                <a:ext uri="{FF2B5EF4-FFF2-40B4-BE49-F238E27FC236}">
                  <a16:creationId xmlns:a16="http://schemas.microsoft.com/office/drawing/2014/main" id="{669F2781-51F9-4BC2-A360-75657628534A}"/>
                </a:ext>
              </a:extLst>
            </p:cNvPr>
            <p:cNvSpPr/>
            <p:nvPr/>
          </p:nvSpPr>
          <p:spPr>
            <a:xfrm rot="16200000">
              <a:off x="5973609" y="976908"/>
              <a:ext cx="6046076" cy="5021318"/>
            </a:xfrm>
            <a:prstGeom prst="flowChartDelay">
              <a:avLst/>
            </a:prstGeom>
            <a:grp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EFT</a:t>
              </a:r>
            </a:p>
            <a:p>
              <a:pPr algn="ctr"/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Class:5</a:t>
              </a:r>
            </a:p>
            <a:p>
              <a:pPr algn="ctr"/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Unit:19</a:t>
              </a:r>
            </a:p>
            <a:p>
              <a:pPr algn="ctr"/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Activity: A (P:2)</a:t>
              </a: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0166622-A4EA-4BE0-9652-D095473243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01" t="14737" r="9766" b="12748"/>
            <a:stretch/>
          </p:blipFill>
          <p:spPr>
            <a:xfrm>
              <a:off x="8046927" y="850233"/>
              <a:ext cx="1899178" cy="2308805"/>
            </a:xfrm>
            <a:prstGeom prst="rect">
              <a:avLst/>
            </a:prstGeom>
            <a:grpFill/>
            <a:ln w="38100" cap="sq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2" name="Group 1"/>
          <p:cNvGrpSpPr/>
          <p:nvPr/>
        </p:nvGrpSpPr>
        <p:grpSpPr>
          <a:xfrm>
            <a:off x="443383" y="891766"/>
            <a:ext cx="5524798" cy="5652492"/>
            <a:chOff x="443383" y="891766"/>
            <a:chExt cx="5524798" cy="5652492"/>
          </a:xfrm>
        </p:grpSpPr>
        <p:sp>
          <p:nvSpPr>
            <p:cNvPr id="7" name="Flowchart: Delay 6">
              <a:extLst>
                <a:ext uri="{FF2B5EF4-FFF2-40B4-BE49-F238E27FC236}">
                  <a16:creationId xmlns:a16="http://schemas.microsoft.com/office/drawing/2014/main" id="{9D89BFB3-46AC-49BD-B4AA-211A31DFE581}"/>
                </a:ext>
              </a:extLst>
            </p:cNvPr>
            <p:cNvSpPr/>
            <p:nvPr/>
          </p:nvSpPr>
          <p:spPr>
            <a:xfrm rot="16200000">
              <a:off x="379536" y="955613"/>
              <a:ext cx="5652492" cy="5524798"/>
            </a:xfrm>
            <a:prstGeom prst="flowChartDelay">
              <a:avLst/>
            </a:prstGeom>
            <a:noFill/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endPara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endPara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4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Biplob</a:t>
              </a:r>
              <a:r>
                <a:rPr lang="en-US" sz="4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kumar</a:t>
              </a:r>
              <a:r>
                <a:rPr lang="en-US" sz="4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 das</a:t>
              </a:r>
              <a:endPara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Ass: Teacher</a:t>
              </a:r>
            </a:p>
            <a:p>
              <a:pPr algn="ctr"/>
              <a:r>
                <a:rPr lang="en-US" sz="40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L</a:t>
              </a:r>
              <a:r>
                <a:rPr lang="en-US" sz="4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utia</a:t>
              </a:r>
              <a:r>
                <a:rPr lang="en-US" sz="40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4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GPS</a:t>
              </a:r>
            </a:p>
            <a:p>
              <a:pPr algn="ctr"/>
              <a:r>
                <a:rPr lang="en-US" sz="4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</a:rPr>
                <a:t>Lohagara,Narail</a:t>
              </a:r>
              <a:endParaRPr 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41" b="41649"/>
            <a:stretch/>
          </p:blipFill>
          <p:spPr>
            <a:xfrm>
              <a:off x="2041887" y="1252361"/>
              <a:ext cx="2598766" cy="20119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806461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015" y="270388"/>
            <a:ext cx="8137263" cy="623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1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Hp\Desktop\content pic\some pic\qu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787" y="481780"/>
            <a:ext cx="6553200" cy="61333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192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8113CC-D889-4C85-B8ED-9A64CCEDA882}"/>
              </a:ext>
            </a:extLst>
          </p:cNvPr>
          <p:cNvSpPr txBox="1"/>
          <p:nvPr/>
        </p:nvSpPr>
        <p:spPr>
          <a:xfrm>
            <a:off x="3404301" y="303750"/>
            <a:ext cx="5085046" cy="132343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8000" b="1" dirty="0">
                <a:latin typeface="Times New Roman" panose="02020603050405020304" pitchFamily="18" charset="0"/>
              </a:rPr>
              <a:t>Homework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49B25E1-8025-41C5-9205-DE15C34DA2FE}"/>
              </a:ext>
            </a:extLst>
          </p:cNvPr>
          <p:cNvSpPr txBox="1"/>
          <p:nvPr/>
        </p:nvSpPr>
        <p:spPr>
          <a:xfrm>
            <a:off x="719259" y="3201801"/>
            <a:ext cx="10814692" cy="2862322"/>
          </a:xfrm>
          <a:prstGeom prst="rect">
            <a:avLst/>
          </a:prstGeom>
          <a:solidFill>
            <a:srgbClr val="00B0F0"/>
          </a:solidFill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6000" b="1" dirty="0">
                <a:latin typeface="Times New Roman" panose="02020603050405020304" pitchFamily="18" charset="0"/>
              </a:rPr>
              <a:t>Write a short composition about</a:t>
            </a:r>
          </a:p>
          <a:p>
            <a:pPr algn="l"/>
            <a:r>
              <a:rPr lang="en-US" sz="6000" b="1" dirty="0">
                <a:latin typeface="Times New Roman" panose="02020603050405020304" pitchFamily="18" charset="0"/>
              </a:rPr>
              <a:t>“ The Liberation War Museum”</a:t>
            </a:r>
          </a:p>
          <a:p>
            <a:pPr algn="l"/>
            <a:r>
              <a:rPr lang="en-US" sz="6000" b="1" dirty="0">
                <a:latin typeface="Times New Roman" panose="02020603050405020304" pitchFamily="18" charset="0"/>
              </a:rPr>
              <a:t>                in 5 sentences.</a:t>
            </a:r>
          </a:p>
        </p:txBody>
      </p:sp>
    </p:spTree>
    <p:extLst>
      <p:ext uri="{BB962C8B-B14F-4D97-AF65-F5344CB8AC3E}">
        <p14:creationId xmlns:p14="http://schemas.microsoft.com/office/powerpoint/2010/main" val="330515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78" y="216309"/>
            <a:ext cx="3785419" cy="6302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433" y="216309"/>
            <a:ext cx="7460754" cy="63024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3565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42496A-9891-44CA-84C1-F74A69530EEA}"/>
              </a:ext>
            </a:extLst>
          </p:cNvPr>
          <p:cNvSpPr txBox="1"/>
          <p:nvPr/>
        </p:nvSpPr>
        <p:spPr>
          <a:xfrm>
            <a:off x="364008" y="2454516"/>
            <a:ext cx="112387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400" b="1" dirty="0" smtClean="0">
                <a:latin typeface="Times New Roman" panose="02020603050405020304" pitchFamily="18" charset="0"/>
              </a:rPr>
              <a:t>4.2.1 understand </a:t>
            </a:r>
            <a:r>
              <a:rPr lang="en-US" sz="4400" b="1" dirty="0">
                <a:latin typeface="Times New Roman" panose="02020603050405020304" pitchFamily="18" charset="0"/>
              </a:rPr>
              <a:t>and enjoy simple stories;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400" b="1" dirty="0" smtClean="0">
                <a:latin typeface="Times New Roman" panose="02020603050405020304" pitchFamily="18" charset="0"/>
              </a:rPr>
              <a:t>1.1.1 say </a:t>
            </a:r>
            <a:r>
              <a:rPr lang="en-US" sz="4400" b="1" dirty="0">
                <a:latin typeface="Times New Roman" panose="02020603050405020304" pitchFamily="18" charset="0"/>
              </a:rPr>
              <a:t>words, phrases, and sentences </a:t>
            </a:r>
            <a:r>
              <a:rPr lang="en-US" sz="4400" b="1" dirty="0" smtClean="0">
                <a:latin typeface="Times New Roman" panose="02020603050405020304" pitchFamily="18" charset="0"/>
              </a:rPr>
              <a:t>with proper </a:t>
            </a:r>
            <a:r>
              <a:rPr lang="en-US" sz="4400" b="1" dirty="0">
                <a:latin typeface="Times New Roman" panose="02020603050405020304" pitchFamily="18" charset="0"/>
              </a:rPr>
              <a:t>sounds and stress;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400" b="1" dirty="0" smtClean="0">
                <a:latin typeface="Times New Roman" panose="02020603050405020304" pitchFamily="18" charset="0"/>
              </a:rPr>
              <a:t>6.2.1 talk </a:t>
            </a:r>
            <a:r>
              <a:rPr lang="en-US" sz="4400" b="1" dirty="0">
                <a:latin typeface="Times New Roman" panose="02020603050405020304" pitchFamily="18" charset="0"/>
              </a:rPr>
              <a:t>about people, objects, events etc;</a:t>
            </a:r>
          </a:p>
          <a:p>
            <a:pPr marL="571500" indent="-571500" algn="l">
              <a:buFont typeface="Wingdings" panose="05000000000000000000" pitchFamily="2" charset="2"/>
              <a:buChar char="v"/>
            </a:pPr>
            <a:r>
              <a:rPr lang="en-US" sz="4400" b="1" dirty="0" smtClean="0">
                <a:latin typeface="Times New Roman" panose="02020603050405020304" pitchFamily="18" charset="0"/>
              </a:rPr>
              <a:t>1.7.1 read </a:t>
            </a:r>
            <a:r>
              <a:rPr lang="en-US" sz="4400" b="1" dirty="0">
                <a:latin typeface="Times New Roman" panose="02020603050405020304" pitchFamily="18" charset="0"/>
              </a:rPr>
              <a:t>paragraphs, dialogues, stories,</a:t>
            </a:r>
          </a:p>
          <a:p>
            <a:pPr algn="l"/>
            <a:r>
              <a:rPr lang="en-US" sz="4400" b="1" dirty="0">
                <a:latin typeface="Times New Roman" panose="02020603050405020304" pitchFamily="18" charset="0"/>
              </a:rPr>
              <a:t>        letters and other texts.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33564" y="181510"/>
            <a:ext cx="7128387" cy="110978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i="1" dirty="0" smtClean="0">
                <a:solidFill>
                  <a:srgbClr val="00B050"/>
                </a:solidFill>
              </a:rPr>
              <a:t>      Learning  outcomes</a:t>
            </a:r>
            <a:endParaRPr lang="en-US" sz="6000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0642" y="1414589"/>
            <a:ext cx="90565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" indent="0">
              <a:buNone/>
            </a:pP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</a:t>
            </a: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lesson </a:t>
            </a:r>
            <a:r>
              <a:rPr lang="en-US" sz="32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students will be able to </a:t>
            </a:r>
            <a:r>
              <a:rPr lang="en-US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</a:t>
            </a:r>
            <a:endParaRPr lang="en-US" sz="32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663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F866C0B-23D7-472D-8870-1B61DC5CD2FF}"/>
              </a:ext>
            </a:extLst>
          </p:cNvPr>
          <p:cNvSpPr txBox="1"/>
          <p:nvPr/>
        </p:nvSpPr>
        <p:spPr>
          <a:xfrm>
            <a:off x="2673175" y="284454"/>
            <a:ext cx="732123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latin typeface="Times New Roman" panose="02020603050405020304" pitchFamily="18" charset="0"/>
              </a:rPr>
              <a:t>Good morning students.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CA8845-3A50-43F4-BDBA-57CADA56CC22}"/>
              </a:ext>
            </a:extLst>
          </p:cNvPr>
          <p:cNvSpPr txBox="1"/>
          <p:nvPr/>
        </p:nvSpPr>
        <p:spPr>
          <a:xfrm>
            <a:off x="3275743" y="1487278"/>
            <a:ext cx="6116098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latin typeface="Times New Roman" panose="02020603050405020304" pitchFamily="18" charset="0"/>
              </a:rPr>
              <a:t>How are you today?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5B0D6-B057-4F3B-8123-A309C3C3594F}"/>
              </a:ext>
            </a:extLst>
          </p:cNvPr>
          <p:cNvSpPr txBox="1"/>
          <p:nvPr/>
        </p:nvSpPr>
        <p:spPr>
          <a:xfrm>
            <a:off x="952208" y="2786019"/>
            <a:ext cx="10123220" cy="92333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en-US" sz="5400" b="1" dirty="0">
                <a:latin typeface="Times New Roman" panose="02020603050405020304" pitchFamily="18" charset="0"/>
              </a:rPr>
              <a:t>Let’s sing the good morning song.</a:t>
            </a:r>
          </a:p>
        </p:txBody>
      </p:sp>
      <p:pic>
        <p:nvPicPr>
          <p:cNvPr id="5" name="Good Morning S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07310" y="4458694"/>
            <a:ext cx="2438400" cy="13716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1583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2245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196644" y="186812"/>
            <a:ext cx="3608440" cy="6577782"/>
          </a:xfrm>
          <a:prstGeom prst="downArrow">
            <a:avLst>
              <a:gd name="adj1" fmla="val 7376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Review </a:t>
            </a: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of</a:t>
            </a: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Previous</a:t>
            </a:r>
          </a:p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lessons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26874" y="129266"/>
            <a:ext cx="7440661" cy="6083521"/>
            <a:chOff x="142844" y="505513"/>
            <a:chExt cx="8643998" cy="6083521"/>
          </a:xfrm>
        </p:grpSpPr>
        <p:sp>
          <p:nvSpPr>
            <p:cNvPr id="4" name="TextBox 3"/>
            <p:cNvSpPr txBox="1"/>
            <p:nvPr/>
          </p:nvSpPr>
          <p:spPr>
            <a:xfrm>
              <a:off x="322814" y="505513"/>
              <a:ext cx="2631801" cy="646331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Group  A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4282" y="1480663"/>
              <a:ext cx="8286808" cy="95410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Beautiful –         It’s a beautiful bird.</a:t>
              </a:r>
            </a:p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Happy -        I am very happy.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6" name="Picture 5" descr="gif bird 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31667" y="1480663"/>
              <a:ext cx="422948" cy="428626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pic>
          <p:nvPicPr>
            <p:cNvPr id="7" name="Picture 6" descr="s4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74040" y="1934372"/>
              <a:ext cx="428638" cy="518006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sp>
          <p:nvSpPr>
            <p:cNvPr id="8" name="TextBox 7"/>
            <p:cNvSpPr txBox="1"/>
            <p:nvPr/>
          </p:nvSpPr>
          <p:spPr>
            <a:xfrm>
              <a:off x="285720" y="2574695"/>
              <a:ext cx="2475135" cy="646331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Group  B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42844" y="3360951"/>
              <a:ext cx="8643998" cy="95410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Smell -                  She can smell flowers.</a:t>
              </a:r>
            </a:p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Nice -        It is a nice bird.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" name="Picture 9" descr="smelling flow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 flipV="1">
              <a:off x="2387803" y="3227986"/>
              <a:ext cx="510751" cy="681002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pic>
          <p:nvPicPr>
            <p:cNvPr id="11" name="Picture 10" descr="bird 5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0800000" flipV="1">
              <a:off x="1414063" y="3818834"/>
              <a:ext cx="544079" cy="514930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sp>
          <p:nvSpPr>
            <p:cNvPr id="12" name="TextBox 11"/>
            <p:cNvSpPr txBox="1"/>
            <p:nvPr/>
          </p:nvSpPr>
          <p:spPr>
            <a:xfrm>
              <a:off x="285720" y="4643446"/>
              <a:ext cx="2915581" cy="646331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3600" smtClean="0">
                  <a:latin typeface="Times New Roman" pitchFamily="18" charset="0"/>
                  <a:cs typeface="Times New Roman" pitchFamily="18" charset="0"/>
                </a:rPr>
                <a:t>Group   C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5720" y="5572140"/>
              <a:ext cx="8501122" cy="95410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Leaves -               These are green leaves.</a:t>
              </a:r>
            </a:p>
            <a:p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Colours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-            These </a:t>
              </a:r>
              <a:r>
                <a:rPr lang="en-US" sz="2800" dirty="0" err="1" smtClean="0">
                  <a:latin typeface="Times New Roman" pitchFamily="18" charset="0"/>
                  <a:cs typeface="Times New Roman" pitchFamily="18" charset="0"/>
                </a:rPr>
                <a:t>colour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pencils are good.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4" name="Picture 13" descr="GreenLeavesDTL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flipV="1">
              <a:off x="2302678" y="5509353"/>
              <a:ext cx="714380" cy="510272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  <p:pic>
          <p:nvPicPr>
            <p:cNvPr id="15" name="Picture 14" descr="colours 1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9351" y="6184486"/>
              <a:ext cx="571505" cy="404548"/>
            </a:xfrm>
            <a:prstGeom prst="rect">
              <a:avLst/>
            </a:prstGeom>
            <a:ln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</p:pic>
      </p:grpSp>
    </p:spTree>
    <p:extLst>
      <p:ext uri="{BB962C8B-B14F-4D97-AF65-F5344CB8AC3E}">
        <p14:creationId xmlns:p14="http://schemas.microsoft.com/office/powerpoint/2010/main" val="309173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D6A187-C99E-427B-8684-FF930E6FABA9}"/>
              </a:ext>
            </a:extLst>
          </p:cNvPr>
          <p:cNvSpPr txBox="1"/>
          <p:nvPr/>
        </p:nvSpPr>
        <p:spPr>
          <a:xfrm>
            <a:off x="240890" y="156333"/>
            <a:ext cx="6966155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Look at </a:t>
            </a:r>
            <a:r>
              <a:rPr lang="en-US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these picture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CEC6D1-7857-4E18-B90C-94872D57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90" y="1193805"/>
            <a:ext cx="7290620" cy="5531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161" y="1115147"/>
            <a:ext cx="4388468" cy="561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0BF9112-23F0-4498-B01D-60F65A34C1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64" y="409253"/>
            <a:ext cx="4343400" cy="60198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13856C-037C-40DD-AC35-4454970AB0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596" y="409253"/>
            <a:ext cx="6692877" cy="6019800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1150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6" y="92151"/>
            <a:ext cx="5569857" cy="3119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782" y="92151"/>
            <a:ext cx="5551833" cy="31191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6" y="3339089"/>
            <a:ext cx="5480312" cy="3433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641" y="3454809"/>
            <a:ext cx="6038102" cy="331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4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8" y="143838"/>
            <a:ext cx="5859695" cy="3174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045" y="215757"/>
            <a:ext cx="5748253" cy="6482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7" y="3511941"/>
            <a:ext cx="5859695" cy="318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0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548</Words>
  <Application>Microsoft Office PowerPoint</Application>
  <PresentationFormat>Widescreen</PresentationFormat>
  <Paragraphs>115</Paragraphs>
  <Slides>23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75</cp:revision>
  <dcterms:created xsi:type="dcterms:W3CDTF">2020-06-30T18:07:00Z</dcterms:created>
  <dcterms:modified xsi:type="dcterms:W3CDTF">2020-07-03T17:59:24Z</dcterms:modified>
</cp:coreProperties>
</file>