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65" r:id="rId4"/>
    <p:sldId id="264" r:id="rId5"/>
    <p:sldId id="258" r:id="rId6"/>
    <p:sldId id="259" r:id="rId7"/>
    <p:sldId id="260" r:id="rId8"/>
    <p:sldId id="261" r:id="rId9"/>
    <p:sldId id="262" r:id="rId10"/>
    <p:sldId id="263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6" autoAdjust="0"/>
    <p:restoredTop sz="94660"/>
  </p:normalViewPr>
  <p:slideViewPr>
    <p:cSldViewPr>
      <p:cViewPr varScale="1">
        <p:scale>
          <a:sx n="65" d="100"/>
          <a:sy n="65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0664" y="3276600"/>
            <a:ext cx="828613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>
                <a:ln w="11430"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3600" dirty="0">
                <a:ln w="11430"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n w="1143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l-GR" sz="3600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ABC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I </a:t>
            </a:r>
            <a:r>
              <a:rPr lang="en-US" sz="3600" dirty="0"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mgwØLÛKØq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we›`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y‡Z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wgwjZ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nq|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cÖgvY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†h, </a:t>
            </a:r>
            <a:r>
              <a:rPr lang="en-US" sz="3600" dirty="0">
                <a:latin typeface="Andalus" pitchFamily="18" charset="-78"/>
                <a:cs typeface="Andalus" pitchFamily="18" charset="-78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BOC = 90º + ½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4953000" y="533400"/>
            <a:ext cx="3810000" cy="3505200"/>
          </a:xfrm>
          <a:prstGeom prst="triangle">
            <a:avLst>
              <a:gd name="adj" fmla="val 50293"/>
            </a:avLst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b="1">
              <a:ln w="11430">
                <a:solidFill>
                  <a:schemeClr val="tx1">
                    <a:lumMod val="75000"/>
                    <a:lumOff val="25000"/>
                  </a:schemeClr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648200" y="152400"/>
            <a:ext cx="4419600" cy="4343400"/>
            <a:chOff x="4572000" y="457200"/>
            <a:chExt cx="4419600" cy="4343400"/>
          </a:xfrm>
        </p:grpSpPr>
        <p:sp>
          <p:nvSpPr>
            <p:cNvPr id="6" name="Rectangle 5"/>
            <p:cNvSpPr/>
            <p:nvPr/>
          </p:nvSpPr>
          <p:spPr>
            <a:xfrm>
              <a:off x="8382000" y="4191000"/>
              <a:ext cx="609600" cy="609600"/>
            </a:xfrm>
            <a:prstGeom prst="rect">
              <a:avLst/>
            </a:prstGeom>
            <a:noFill/>
            <a:ln w="76200"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572000" y="4191000"/>
              <a:ext cx="609600" cy="609600"/>
            </a:xfrm>
            <a:prstGeom prst="rect">
              <a:avLst/>
            </a:prstGeom>
            <a:noFill/>
            <a:ln w="76200"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6248400" y="457200"/>
              <a:ext cx="609600" cy="609600"/>
            </a:xfrm>
            <a:prstGeom prst="rect">
              <a:avLst/>
            </a:prstGeom>
            <a:noFill/>
            <a:ln w="76200"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9" name="Straight Connector 8"/>
          <p:cNvCxnSpPr>
            <a:stCxn id="4" idx="2"/>
            <a:endCxn id="12" idx="0"/>
          </p:cNvCxnSpPr>
          <p:nvPr/>
        </p:nvCxnSpPr>
        <p:spPr>
          <a:xfrm flipV="1">
            <a:off x="4953000" y="2819400"/>
            <a:ext cx="1905000" cy="1219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4"/>
            <a:endCxn id="12" idx="0"/>
          </p:cNvCxnSpPr>
          <p:nvPr/>
        </p:nvCxnSpPr>
        <p:spPr>
          <a:xfrm flipH="1" flipV="1">
            <a:off x="6858000" y="2819400"/>
            <a:ext cx="1905000" cy="1219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6477000" y="2057400"/>
            <a:ext cx="609600" cy="914400"/>
            <a:chOff x="6400800" y="2286000"/>
            <a:chExt cx="609600" cy="914400"/>
          </a:xfrm>
        </p:grpSpPr>
        <p:sp>
          <p:nvSpPr>
            <p:cNvPr id="12" name="Flowchart: Connector 11"/>
            <p:cNvSpPr/>
            <p:nvPr/>
          </p:nvSpPr>
          <p:spPr>
            <a:xfrm>
              <a:off x="6705600" y="3048000"/>
              <a:ext cx="152400" cy="152400"/>
            </a:xfrm>
            <a:prstGeom prst="flowChartConnector">
              <a:avLst/>
            </a:prstGeom>
            <a:solidFill>
              <a:schemeClr val="tx1"/>
            </a:solidFill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endParaRPr lang="en-US" b="1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400800" y="2286000"/>
              <a:ext cx="609600" cy="609600"/>
            </a:xfrm>
            <a:prstGeom prst="rect">
              <a:avLst/>
            </a:prstGeom>
            <a:ln w="76200"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lc="http://schemas.openxmlformats.org/drawingml/2006/lockedCanvas" xmlns:a16="http://schemas.microsoft.com/office/drawing/2014/main" xmlns="" id="{66DBC0F2-D3C7-4139-BC53-2580A7E68CBB}"/>
              </a:ext>
            </a:extLst>
          </p:cNvPr>
          <p:cNvSpPr txBox="1"/>
          <p:nvPr/>
        </p:nvSpPr>
        <p:spPr>
          <a:xfrm>
            <a:off x="286275" y="341055"/>
            <a:ext cx="3510537" cy="206210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জ্যামিতি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  </a:t>
            </a:r>
          </a:p>
          <a:p>
            <a:pPr algn="ctr"/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অধ্যায়ঃ ৬ষ্ঠ</a:t>
            </a:r>
          </a:p>
          <a:p>
            <a:pPr algn="ctr"/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অনুশীলনীঃ ৬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472" y="1234902"/>
            <a:ext cx="1491456" cy="1903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97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8413" y="482025"/>
            <a:ext cx="1636987" cy="58477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0663" y="1585646"/>
            <a:ext cx="828613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>
                <a:ln w="11430"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3600" dirty="0">
                <a:ln w="11430"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n w="1143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l-GR" sz="36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PQR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I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mgwØLÛKØq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we›`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y‡Z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wgwjZ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nq|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cÖgvY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†h, </a:t>
            </a:r>
            <a:r>
              <a:rPr lang="en-US" sz="3600" dirty="0">
                <a:latin typeface="Andalus" pitchFamily="18" charset="-78"/>
                <a:cs typeface="Andalus" pitchFamily="18" charset="-78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Q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90º + ½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85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ank P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742950"/>
            <a:ext cx="7162800" cy="5372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2486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28164"/>
            <a:ext cx="7840852" cy="5724527"/>
          </a:xfrm>
          <a:prstGeom prst="rect">
            <a:avLst/>
          </a:prstGeom>
        </p:spPr>
      </p:pic>
      <p:sp>
        <p:nvSpPr>
          <p:cNvPr id="3" name="Cloud 2"/>
          <p:cNvSpPr/>
          <p:nvPr/>
        </p:nvSpPr>
        <p:spPr>
          <a:xfrm>
            <a:off x="3352800" y="3733800"/>
            <a:ext cx="5410200" cy="3047056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9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450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lc="http://schemas.openxmlformats.org/drawingml/2006/lockedCanvas" xmlns:a16="http://schemas.microsoft.com/office/drawing/2014/main" xmlns="" id="{F3FF0113-54DA-4F7D-A59F-83D1E30ADC57}"/>
              </a:ext>
            </a:extLst>
          </p:cNvPr>
          <p:cNvSpPr/>
          <p:nvPr/>
        </p:nvSpPr>
        <p:spPr>
          <a:xfrm>
            <a:off x="0" y="0"/>
            <a:ext cx="9144000" cy="6705600"/>
          </a:xfrm>
          <a:prstGeom prst="frame">
            <a:avLst>
              <a:gd name="adj1" fmla="val 2304"/>
            </a:avLst>
          </a:prstGeom>
          <a:solidFill>
            <a:srgbClr val="00B050"/>
          </a:soli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lc="http://schemas.openxmlformats.org/drawingml/2006/lockedCanvas" xmlns:a16="http://schemas.microsoft.com/office/drawing/2014/main" xmlns="" id="{75B1F7B4-7EB0-46D5-8412-C5779419184D}"/>
              </a:ext>
            </a:extLst>
          </p:cNvPr>
          <p:cNvSpPr txBox="1"/>
          <p:nvPr/>
        </p:nvSpPr>
        <p:spPr>
          <a:xfrm>
            <a:off x="173740" y="3524638"/>
            <a:ext cx="4855460" cy="249299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মোঃ শহীদুল ইসলাম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ইস্পাহানি আদর্শ হাই স্কুল, চট্টগ্রাম।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মোবাইল: ০১৭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16-100382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ই-মেইল: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sciencesik@gmail.com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lc="http://schemas.openxmlformats.org/drawingml/2006/lockedCanvas" xmlns:a16="http://schemas.microsoft.com/office/drawing/2014/main" xmlns="" id="{048F0FD1-16C4-4993-BAE5-3E197A62C8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238959" y="3696158"/>
            <a:ext cx="4113883" cy="838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lc="http://schemas.openxmlformats.org/drawingml/2006/lockedCanvas" xmlns:a16="http://schemas.microsoft.com/office/drawing/2014/main" xmlns="" id="{63E7DEE2-F231-4728-9062-394C9F542E96}"/>
              </a:ext>
            </a:extLst>
          </p:cNvPr>
          <p:cNvSpPr txBox="1"/>
          <p:nvPr/>
        </p:nvSpPr>
        <p:spPr>
          <a:xfrm>
            <a:off x="3796812" y="325387"/>
            <a:ext cx="2070588" cy="957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SG" sz="562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lc="http://schemas.openxmlformats.org/drawingml/2006/lockedCanvas" xmlns:a16="http://schemas.microsoft.com/office/drawing/2014/main" xmlns="" id="{66DBC0F2-D3C7-4139-BC53-2580A7E68CBB}"/>
              </a:ext>
            </a:extLst>
          </p:cNvPr>
          <p:cNvSpPr txBox="1"/>
          <p:nvPr/>
        </p:nvSpPr>
        <p:spPr>
          <a:xfrm>
            <a:off x="5486400" y="3546317"/>
            <a:ext cx="3510537" cy="255454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জ্যামিতি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  </a:t>
            </a:r>
          </a:p>
          <a:p>
            <a:pPr algn="ctr"/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অধ্যায়ঃ ৬ষ্ঠ</a:t>
            </a:r>
          </a:p>
          <a:p>
            <a:pPr algn="ctr"/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অনুশীলনীঃ ৬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5০ </a:t>
            </a:r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bn-IN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95300"/>
            <a:ext cx="2238375" cy="2857500"/>
          </a:xfrm>
          <a:prstGeom prst="rect">
            <a:avLst/>
          </a:prstGeom>
        </p:spPr>
      </p:pic>
      <p:pic>
        <p:nvPicPr>
          <p:cNvPr id="8" name="Picture 2" descr="C:\Users\IAHS\Downloads\IMG_20200611_232932-removebg-preview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567390"/>
            <a:ext cx="3968750" cy="2978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769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A621A49-781E-45EA-9429-5F4F59E00538}"/>
              </a:ext>
            </a:extLst>
          </p:cNvPr>
          <p:cNvSpPr/>
          <p:nvPr/>
        </p:nvSpPr>
        <p:spPr>
          <a:xfrm>
            <a:off x="991673" y="1062980"/>
            <a:ext cx="4989402" cy="70788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000" dirty="0" err="1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…</a:t>
            </a:r>
            <a:endParaRPr lang="en-US" dirty="0">
              <a:ln w="0"/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362200"/>
            <a:ext cx="5257800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 তিন কোণের সমষ্টি  সম্পর্কে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ধারণার প্রয়োগ করতে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পাবে।  </a:t>
            </a:r>
          </a:p>
        </p:txBody>
      </p:sp>
    </p:spTree>
    <p:extLst>
      <p:ext uri="{BB962C8B-B14F-4D97-AF65-F5344CB8AC3E}">
        <p14:creationId xmlns:p14="http://schemas.microsoft.com/office/powerpoint/2010/main" val="12452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544354"/>
            <a:ext cx="86106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dirty="0" err="1">
                <a:ln w="11430"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4400" dirty="0">
                <a:ln w="11430"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n w="1143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l-GR" sz="4400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ABC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Gi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I 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Gi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mgwØLÛKØq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we›`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y‡Z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wgwjZ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nq| </a:t>
            </a:r>
          </a:p>
          <a:p>
            <a:pPr algn="ctr">
              <a:lnSpc>
                <a:spcPct val="150000"/>
              </a:lnSpc>
            </a:pPr>
            <a:r>
              <a:rPr lang="en-US" sz="4400" dirty="0" err="1">
                <a:latin typeface="SutonnyMJ" pitchFamily="2" charset="0"/>
                <a:cs typeface="SutonnyMJ" pitchFamily="2" charset="0"/>
              </a:rPr>
              <a:t>cÖgvY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†h, </a:t>
            </a:r>
            <a:r>
              <a:rPr lang="en-US" sz="4400" dirty="0">
                <a:latin typeface="Andalus" pitchFamily="18" charset="-78"/>
                <a:cs typeface="Andalus" pitchFamily="18" charset="-78"/>
              </a:rPr>
              <a:t> </a:t>
            </a:r>
            <a:endParaRPr lang="en-US" sz="4400" dirty="0" smtClean="0">
              <a:latin typeface="Andalus" pitchFamily="18" charset="-78"/>
              <a:cs typeface="Andalus" pitchFamily="18" charset="-78"/>
            </a:endParaRPr>
          </a:p>
          <a:p>
            <a:pPr algn="ctr">
              <a:lnSpc>
                <a:spcPct val="150000"/>
              </a:lnSpc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BOC = 90º + ½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63744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4953000" cy="6477000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we‡kl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wbe©Pb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 </a:t>
            </a:r>
          </a:p>
          <a:p>
            <a:endParaRPr lang="en-US" sz="28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†`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Iqv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Av‡Q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l-GR" sz="28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Δ</a:t>
            </a:r>
            <a:r>
              <a:rPr lang="en-US" sz="28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ABC</a:t>
            </a:r>
            <a:r>
              <a:rPr lang="en-US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mgwØLÛK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BO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 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mgwØLÛK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800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ci¯úi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we›`y‡Z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wgwjZ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pPr>
              <a:lnSpc>
                <a:spcPct val="150000"/>
              </a:lnSpc>
            </a:pPr>
            <a:endParaRPr lang="en-US" sz="28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cÖgvY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†h,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  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BOC = 90º + ½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endParaRPr lang="en-US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b="1" dirty="0">
              <a:ln w="11430">
                <a:solidFill>
                  <a:schemeClr val="tx1">
                    <a:lumMod val="75000"/>
                    <a:lumOff val="25000"/>
                  </a:schemeClr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4876800" y="914400"/>
            <a:ext cx="3810000" cy="3505200"/>
          </a:xfrm>
          <a:prstGeom prst="triangle">
            <a:avLst>
              <a:gd name="adj" fmla="val 50293"/>
            </a:avLst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b="1">
              <a:ln w="11430">
                <a:solidFill>
                  <a:schemeClr val="tx1">
                    <a:lumMod val="75000"/>
                    <a:lumOff val="25000"/>
                  </a:schemeClr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572000" y="228600"/>
            <a:ext cx="4419600" cy="4724400"/>
            <a:chOff x="4572000" y="228600"/>
            <a:chExt cx="4419600" cy="4724400"/>
          </a:xfrm>
        </p:grpSpPr>
        <p:sp>
          <p:nvSpPr>
            <p:cNvPr id="5" name="Rectangle 4"/>
            <p:cNvSpPr/>
            <p:nvPr/>
          </p:nvSpPr>
          <p:spPr>
            <a:xfrm>
              <a:off x="8382000" y="4343400"/>
              <a:ext cx="609600" cy="609600"/>
            </a:xfrm>
            <a:prstGeom prst="rect">
              <a:avLst/>
            </a:prstGeom>
            <a:noFill/>
            <a:ln w="76200"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4572000" y="4343400"/>
              <a:ext cx="609600" cy="609600"/>
            </a:xfrm>
            <a:prstGeom prst="rect">
              <a:avLst/>
            </a:prstGeom>
            <a:noFill/>
            <a:ln w="76200"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6400800" y="228600"/>
              <a:ext cx="609600" cy="609600"/>
            </a:xfrm>
            <a:prstGeom prst="rect">
              <a:avLst/>
            </a:prstGeom>
            <a:noFill/>
            <a:ln w="76200"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8" name="Straight Connector 7"/>
          <p:cNvCxnSpPr>
            <a:stCxn id="3" idx="2"/>
            <a:endCxn id="11" idx="0"/>
          </p:cNvCxnSpPr>
          <p:nvPr/>
        </p:nvCxnSpPr>
        <p:spPr>
          <a:xfrm flipV="1">
            <a:off x="4876800" y="3048000"/>
            <a:ext cx="1905000" cy="1371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3" idx="4"/>
            <a:endCxn id="11" idx="0"/>
          </p:cNvCxnSpPr>
          <p:nvPr/>
        </p:nvCxnSpPr>
        <p:spPr>
          <a:xfrm flipH="1" flipV="1">
            <a:off x="6781800" y="3048000"/>
            <a:ext cx="1905000" cy="1371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6400800" y="2286000"/>
            <a:ext cx="609600" cy="914400"/>
            <a:chOff x="6400800" y="2286000"/>
            <a:chExt cx="609600" cy="914400"/>
          </a:xfrm>
        </p:grpSpPr>
        <p:sp>
          <p:nvSpPr>
            <p:cNvPr id="11" name="Flowchart: Connector 10"/>
            <p:cNvSpPr/>
            <p:nvPr/>
          </p:nvSpPr>
          <p:spPr>
            <a:xfrm>
              <a:off x="6705600" y="3048000"/>
              <a:ext cx="152400" cy="152400"/>
            </a:xfrm>
            <a:prstGeom prst="flowChartConnector">
              <a:avLst/>
            </a:prstGeom>
            <a:solidFill>
              <a:schemeClr val="tx1"/>
            </a:solidFill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endParaRPr lang="en-US" b="1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400800" y="2286000"/>
              <a:ext cx="609600" cy="609600"/>
            </a:xfrm>
            <a:prstGeom prst="rect">
              <a:avLst/>
            </a:prstGeom>
            <a:ln w="76200"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endPara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821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791200" y="304800"/>
            <a:ext cx="3048000" cy="3581400"/>
            <a:chOff x="4572000" y="228600"/>
            <a:chExt cx="4343400" cy="5029200"/>
          </a:xfrm>
        </p:grpSpPr>
        <p:sp>
          <p:nvSpPr>
            <p:cNvPr id="3" name="Isosceles Triangle 2"/>
            <p:cNvSpPr/>
            <p:nvPr/>
          </p:nvSpPr>
          <p:spPr>
            <a:xfrm>
              <a:off x="4876800" y="914400"/>
              <a:ext cx="3810000" cy="3505200"/>
            </a:xfrm>
            <a:prstGeom prst="triangle">
              <a:avLst>
                <a:gd name="adj" fmla="val 50293"/>
              </a:avLst>
            </a:prstGeom>
            <a:ln w="7620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endParaRPr lang="en-US" b="1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4572000" y="228600"/>
              <a:ext cx="4343400" cy="5029200"/>
              <a:chOff x="4572000" y="228600"/>
              <a:chExt cx="4343400" cy="50292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8305800" y="4572000"/>
                <a:ext cx="609600" cy="609600"/>
              </a:xfrm>
              <a:prstGeom prst="rect">
                <a:avLst/>
              </a:prstGeom>
              <a:noFill/>
              <a:ln w="76200">
                <a:noFill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572000" y="4648200"/>
                <a:ext cx="609600" cy="609600"/>
              </a:xfrm>
              <a:prstGeom prst="rect">
                <a:avLst/>
              </a:prstGeom>
              <a:noFill/>
              <a:ln w="76200">
                <a:noFill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400800" y="228600"/>
                <a:ext cx="609600" cy="609600"/>
              </a:xfrm>
              <a:prstGeom prst="rect">
                <a:avLst/>
              </a:prstGeom>
              <a:noFill/>
              <a:ln w="76200">
                <a:noFill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sz="2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5" name="Straight Connector 4"/>
            <p:cNvCxnSpPr>
              <a:stCxn id="3" idx="2"/>
              <a:endCxn id="8" idx="0"/>
            </p:cNvCxnSpPr>
            <p:nvPr/>
          </p:nvCxnSpPr>
          <p:spPr>
            <a:xfrm flipV="1">
              <a:off x="4876800" y="3048000"/>
              <a:ext cx="1905000" cy="13716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stCxn id="3" idx="4"/>
              <a:endCxn id="8" idx="0"/>
            </p:cNvCxnSpPr>
            <p:nvPr/>
          </p:nvCxnSpPr>
          <p:spPr>
            <a:xfrm flipH="1" flipV="1">
              <a:off x="6781800" y="3048000"/>
              <a:ext cx="1905000" cy="13716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7" name="Group 6"/>
            <p:cNvGrpSpPr/>
            <p:nvPr/>
          </p:nvGrpSpPr>
          <p:grpSpPr>
            <a:xfrm>
              <a:off x="6400800" y="2286000"/>
              <a:ext cx="609600" cy="914400"/>
              <a:chOff x="6400800" y="2286000"/>
              <a:chExt cx="609600" cy="914400"/>
            </a:xfrm>
          </p:grpSpPr>
          <p:sp>
            <p:nvSpPr>
              <p:cNvPr id="8" name="Flowchart: Connector 7"/>
              <p:cNvSpPr/>
              <p:nvPr/>
            </p:nvSpPr>
            <p:spPr>
              <a:xfrm>
                <a:off x="6705600" y="3048000"/>
                <a:ext cx="152400" cy="152400"/>
              </a:xfrm>
              <a:prstGeom prst="flowChartConnector">
                <a:avLst/>
              </a:prstGeom>
              <a:solidFill>
                <a:schemeClr val="tx1"/>
              </a:solidFill>
              <a:ln w="762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endParaRPr lang="en-US" b="1">
                  <a:ln w="1143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6400800" y="2286000"/>
                <a:ext cx="609600" cy="609600"/>
              </a:xfrm>
              <a:prstGeom prst="rect">
                <a:avLst/>
              </a:prstGeom>
              <a:ln w="76200">
                <a:noFill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O</a:t>
                </a:r>
                <a:endParaRPr lang="en-US" sz="2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57200" y="152400"/>
                <a:ext cx="5715000" cy="65532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en-US" sz="3600" dirty="0" smtClean="0">
                    <a:solidFill>
                      <a:schemeClr val="tx1"/>
                    </a:solidFill>
                    <a:latin typeface="SutonnyMJ" pitchFamily="2" charset="0"/>
                    <a:cs typeface="SutonnyMJ" pitchFamily="2" charset="0"/>
                  </a:rPr>
                  <a:t>cÖgvY:</a:t>
                </a:r>
              </a:p>
              <a:p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আমরা</a:t>
                </a:r>
                <a:r>
                  <a:rPr lang="en-US" sz="2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জানি</a:t>
                </a:r>
                <a:r>
                  <a:rPr lang="en-US" sz="2800" dirty="0" smtClean="0">
                    <a:solidFill>
                      <a:schemeClr val="tx1"/>
                    </a:solidFill>
                    <a:latin typeface="SutonnyMJ" pitchFamily="2" charset="0"/>
                    <a:cs typeface="SutonnyMJ" pitchFamily="2" charset="0"/>
                  </a:rPr>
                  <a:t>, </a:t>
                </a:r>
                <a:r>
                  <a:rPr lang="en-US" sz="2800" dirty="0" err="1" smtClean="0">
                    <a:solidFill>
                      <a:srgbClr val="FFC000"/>
                    </a:solidFill>
                    <a:latin typeface="SutonnyMJ" pitchFamily="2" charset="0"/>
                    <a:cs typeface="SutonnyMJ" pitchFamily="2" charset="0"/>
                  </a:rPr>
                  <a:t>wÎfz‡Ri</a:t>
                </a:r>
                <a:r>
                  <a:rPr lang="en-US" sz="2800" dirty="0" smtClean="0">
                    <a:solidFill>
                      <a:srgbClr val="FFC000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FFC000"/>
                    </a:solidFill>
                    <a:latin typeface="SutonnyMJ" pitchFamily="2" charset="0"/>
                    <a:cs typeface="SutonnyMJ" pitchFamily="2" charset="0"/>
                  </a:rPr>
                  <a:t>wZb</a:t>
                </a:r>
                <a:r>
                  <a:rPr lang="en-US" sz="2800" dirty="0" smtClean="0">
                    <a:solidFill>
                      <a:srgbClr val="FFC000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FFC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কোণের</a:t>
                </a:r>
                <a:r>
                  <a:rPr lang="en-US" sz="2800" dirty="0" smtClean="0">
                    <a:solidFill>
                      <a:srgbClr val="FFC000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FFC000"/>
                    </a:solidFill>
                    <a:latin typeface="SutonnyMJ" pitchFamily="2" charset="0"/>
                    <a:cs typeface="SutonnyMJ" pitchFamily="2" charset="0"/>
                  </a:rPr>
                  <a:t>mgwó</a:t>
                </a:r>
                <a:r>
                  <a:rPr lang="en-US" sz="2800" dirty="0" smtClean="0">
                    <a:solidFill>
                      <a:srgbClr val="FFC000"/>
                    </a:solidFill>
                    <a:latin typeface="SutonnyMJ" pitchFamily="2" charset="0"/>
                    <a:cs typeface="SutonnyMJ" pitchFamily="2" charset="0"/>
                  </a:rPr>
                  <a:t> 180</a:t>
                </a:r>
                <a:r>
                  <a:rPr lang="en-US" sz="2800" dirty="0" smtClean="0">
                    <a:solidFill>
                      <a:srgbClr val="FFC000"/>
                    </a:solidFill>
                    <a:latin typeface="Times New Roman"/>
                    <a:cs typeface="Times New Roman"/>
                  </a:rPr>
                  <a:t>º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/>
                    <a:cs typeface="Times New Roman"/>
                  </a:rPr>
                  <a:t> </a:t>
                </a:r>
                <a:endParaRPr lang="en-US" sz="2400" dirty="0" smtClean="0">
                  <a:solidFill>
                    <a:schemeClr val="tx1"/>
                  </a:solidFill>
                  <a:latin typeface="Times New Roman"/>
                  <a:cs typeface="Times New Roman"/>
                </a:endParaRPr>
              </a:p>
              <a:p>
                <a:r>
                  <a:rPr lang="en-US" sz="2800" dirty="0" smtClean="0">
                    <a:solidFill>
                      <a:schemeClr val="tx1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l-GR" sz="2800" dirty="0" smtClean="0">
                    <a:solidFill>
                      <a:schemeClr val="tx1"/>
                    </a:solidFill>
                    <a:latin typeface="Times New Roman"/>
                    <a:cs typeface="Andalus" pitchFamily="18" charset="-78"/>
                  </a:rPr>
                  <a:t>Δ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/>
                    <a:cs typeface="Andalus" pitchFamily="18" charset="-78"/>
                  </a:rPr>
                  <a:t>A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ndalus" pitchFamily="18" charset="-78"/>
                    <a:cs typeface="Andalus" pitchFamily="18" charset="-78"/>
                  </a:rPr>
                  <a:t>BC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SutonnyMJ" pitchFamily="2" charset="0"/>
                    <a:cs typeface="SutonnyMJ" pitchFamily="2" charset="0"/>
                  </a:rPr>
                  <a:t>G,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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 +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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B +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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 = 180º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dirty="0" err="1" smtClean="0">
                    <a:solidFill>
                      <a:schemeClr val="tx1"/>
                    </a:solidFill>
                    <a:latin typeface="SutonnyMJ" pitchFamily="2" charset="0"/>
                    <a:cs typeface="SutonnyMJ" pitchFamily="2" charset="0"/>
                  </a:rPr>
                  <a:t>ev</a:t>
                </a:r>
                <a:r>
                  <a:rPr lang="en-US" sz="2800" dirty="0" smtClean="0">
                    <a:solidFill>
                      <a:schemeClr val="tx1"/>
                    </a:solidFill>
                    <a:latin typeface="SutonnyMJ" pitchFamily="2" charset="0"/>
                    <a:cs typeface="SutonnyMJ" pitchFamily="2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Andalus" pitchFamily="18" charset="-78"/>
                          </a:rPr>
                        </m:ctrlPr>
                      </m:fPr>
                      <m:num>
                        <m:r>
                          <a:rPr lang="en-US" sz="2800" b="0" i="1">
                            <a:solidFill>
                              <a:schemeClr val="tx1"/>
                            </a:solidFill>
                            <a:latin typeface="Cambria Math"/>
                            <a:cs typeface="Andalus" pitchFamily="18" charset="-78"/>
                          </a:rPr>
                          <m:t>1</m:t>
                        </m:r>
                      </m:num>
                      <m:den>
                        <m:r>
                          <a:rPr lang="en-US" sz="2800" b="0" i="1">
                            <a:solidFill>
                              <a:schemeClr val="tx1"/>
                            </a:solidFill>
                            <a:latin typeface="Cambria Math"/>
                            <a:cs typeface="Andalus" pitchFamily="18" charset="-78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/>
                    <a:cs typeface="Times New Roman"/>
                  </a:rPr>
                  <a:t>(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/>
                    <a:cs typeface="Times New Roman"/>
                    <a:sym typeface="Symbol"/>
                  </a:rPr>
                  <a:t>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ndalus" pitchFamily="18" charset="-78"/>
                    <a:cs typeface="Andalus" pitchFamily="18" charset="-78"/>
                  </a:rPr>
                  <a:t>A +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/>
                    <a:cs typeface="Times New Roman"/>
                    <a:sym typeface="Symbol"/>
                  </a:rPr>
                  <a:t>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ndalus" pitchFamily="18" charset="-78"/>
                    <a:cs typeface="Andalus" pitchFamily="18" charset="-78"/>
                  </a:rPr>
                  <a:t>B +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/>
                    <a:cs typeface="Times New Roman"/>
                    <a:sym typeface="Symbol"/>
                  </a:rPr>
                  <a:t>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ndalus" pitchFamily="18" charset="-78"/>
                    <a:cs typeface="Andalus" pitchFamily="18" charset="-78"/>
                  </a:rPr>
                  <a:t>C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/>
                    <a:cs typeface="Times New Roman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Andalus" pitchFamily="18" charset="-78"/>
                          </a:rPr>
                        </m:ctrlPr>
                      </m:fPr>
                      <m:num>
                        <m:r>
                          <a:rPr lang="en-US" sz="2800" b="0" i="1">
                            <a:solidFill>
                              <a:schemeClr val="tx1"/>
                            </a:solidFill>
                            <a:latin typeface="Cambria Math"/>
                            <a:cs typeface="Andalus" pitchFamily="18" charset="-78"/>
                          </a:rPr>
                          <m:t>1</m:t>
                        </m:r>
                      </m:num>
                      <m:den>
                        <m:r>
                          <a:rPr lang="en-US" sz="2800" b="0" i="1">
                            <a:solidFill>
                              <a:schemeClr val="tx1"/>
                            </a:solidFill>
                            <a:latin typeface="Cambria Math"/>
                            <a:cs typeface="Andalus" pitchFamily="18" charset="-78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/>
                    <a:cs typeface="Times New Roman"/>
                  </a:rPr>
                  <a:t> × 180º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dirty="0" err="1" smtClean="0">
                    <a:solidFill>
                      <a:schemeClr val="tx1"/>
                    </a:solidFill>
                    <a:latin typeface="SutonnyMJ" pitchFamily="2" charset="0"/>
                    <a:cs typeface="SutonnyMJ" pitchFamily="2" charset="0"/>
                  </a:rPr>
                  <a:t>ev</a:t>
                </a:r>
                <a:r>
                  <a:rPr lang="en-US" sz="2800" dirty="0" smtClean="0">
                    <a:solidFill>
                      <a:schemeClr val="tx1"/>
                    </a:solidFill>
                    <a:latin typeface="SutonnyMJ" pitchFamily="2" charset="0"/>
                    <a:cs typeface="SutonnyMJ" pitchFamily="2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Andalus" pitchFamily="18" charset="-78"/>
                          </a:rPr>
                        </m:ctrlPr>
                      </m:fPr>
                      <m:num>
                        <m:r>
                          <a:rPr lang="en-US" sz="2800" b="0" i="1">
                            <a:solidFill>
                              <a:schemeClr val="tx1"/>
                            </a:solidFill>
                            <a:latin typeface="Cambria Math"/>
                            <a:cs typeface="Andalus" pitchFamily="18" charset="-78"/>
                          </a:rPr>
                          <m:t>1</m:t>
                        </m:r>
                      </m:num>
                      <m:den>
                        <m:r>
                          <a:rPr lang="en-US" sz="2800" b="0" i="1">
                            <a:solidFill>
                              <a:schemeClr val="tx1"/>
                            </a:solidFill>
                            <a:latin typeface="Cambria Math"/>
                            <a:cs typeface="Andalus" pitchFamily="18" charset="-78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/>
                    <a:cs typeface="Times New Roman"/>
                    <a:sym typeface="Symbol"/>
                  </a:rPr>
                  <a:t>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ndalus" pitchFamily="18" charset="-78"/>
                    <a:cs typeface="Andalus" pitchFamily="18" charset="-78"/>
                  </a:rPr>
                  <a:t>A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Andalus" pitchFamily="18" charset="-78"/>
                          </a:rPr>
                        </m:ctrlPr>
                      </m:fPr>
                      <m:num>
                        <m:r>
                          <a:rPr lang="en-US" sz="2800" b="0" i="1">
                            <a:solidFill>
                              <a:schemeClr val="tx1"/>
                            </a:solidFill>
                            <a:latin typeface="Cambria Math"/>
                            <a:cs typeface="Andalus" pitchFamily="18" charset="-78"/>
                          </a:rPr>
                          <m:t>1</m:t>
                        </m:r>
                      </m:num>
                      <m:den>
                        <m:r>
                          <a:rPr lang="en-US" sz="2800" b="0" i="1">
                            <a:solidFill>
                              <a:schemeClr val="tx1"/>
                            </a:solidFill>
                            <a:latin typeface="Cambria Math"/>
                            <a:cs typeface="Andalus" pitchFamily="18" charset="-78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Andalus" pitchFamily="18" charset="-78"/>
                    <a:cs typeface="Andalus" pitchFamily="18" charset="-78"/>
                  </a:rPr>
                  <a:t>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/>
                    <a:cs typeface="Times New Roman"/>
                    <a:sym typeface="Symbol"/>
                  </a:rPr>
                  <a:t>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ndalus" pitchFamily="18" charset="-78"/>
                    <a:cs typeface="Andalus" pitchFamily="18" charset="-78"/>
                  </a:rPr>
                  <a:t>B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/>
                            <a:cs typeface="Andalus" pitchFamily="18" charset="-78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Andalus" pitchFamily="18" charset="-78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Andalus" pitchFamily="18" charset="-78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/>
                    <a:cs typeface="Times New Roman"/>
                    <a:sym typeface="Symbol"/>
                  </a:rPr>
                  <a:t>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ndalus" pitchFamily="18" charset="-78"/>
                    <a:cs typeface="Andalus" pitchFamily="18" charset="-78"/>
                  </a:rPr>
                  <a:t>C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/>
                    <a:cs typeface="Times New Roman"/>
                  </a:rPr>
                  <a:t> = 90º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dirty="0" err="1" smtClean="0">
                    <a:solidFill>
                      <a:schemeClr val="tx1"/>
                    </a:solidFill>
                    <a:latin typeface="SutonnyMJ" pitchFamily="2" charset="0"/>
                    <a:cs typeface="SutonnyMJ" pitchFamily="2" charset="0"/>
                  </a:rPr>
                  <a:t>ev</a:t>
                </a:r>
                <a:r>
                  <a:rPr lang="en-US" sz="2800" dirty="0" smtClean="0">
                    <a:solidFill>
                      <a:schemeClr val="tx1"/>
                    </a:solidFill>
                    <a:latin typeface="SutonnyMJ" pitchFamily="2" charset="0"/>
                    <a:cs typeface="SutonnyMJ" pitchFamily="2" charset="0"/>
                  </a:rPr>
                  <a:t>, </a:t>
                </a:r>
                <a:r>
                  <a:rPr lang="en-US" sz="2800" dirty="0" smtClean="0">
                    <a:solidFill>
                      <a:schemeClr val="tx1"/>
                    </a:solidFill>
                    <a:cs typeface="Andalus" pitchFamily="18" charset="-78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Andalus" pitchFamily="18" charset="-78"/>
                          </a:rPr>
                        </m:ctrlPr>
                      </m:fPr>
                      <m:num>
                        <m:r>
                          <a:rPr lang="en-US" sz="2800" b="0" i="1">
                            <a:solidFill>
                              <a:schemeClr val="tx1"/>
                            </a:solidFill>
                            <a:latin typeface="Cambria Math"/>
                            <a:cs typeface="Andalus" pitchFamily="18" charset="-78"/>
                          </a:rPr>
                          <m:t>1</m:t>
                        </m:r>
                      </m:num>
                      <m:den>
                        <m:r>
                          <a:rPr lang="en-US" sz="2800" b="0" i="1">
                            <a:solidFill>
                              <a:schemeClr val="tx1"/>
                            </a:solidFill>
                            <a:latin typeface="Cambria Math"/>
                            <a:cs typeface="Andalus" pitchFamily="18" charset="-78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/>
                    <a:cs typeface="Times New Roman"/>
                    <a:sym typeface="Symbol"/>
                  </a:rPr>
                  <a:t>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ndalus" pitchFamily="18" charset="-78"/>
                    <a:cs typeface="Andalus" pitchFamily="18" charset="-78"/>
                  </a:rPr>
                  <a:t>B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Andalus" pitchFamily="18" charset="-78"/>
                          </a:rPr>
                        </m:ctrlPr>
                      </m:fPr>
                      <m:num>
                        <m:r>
                          <a:rPr lang="en-US" sz="2800" b="0" i="1">
                            <a:solidFill>
                              <a:schemeClr val="tx1"/>
                            </a:solidFill>
                            <a:latin typeface="Cambria Math"/>
                            <a:cs typeface="Andalus" pitchFamily="18" charset="-78"/>
                          </a:rPr>
                          <m:t>1</m:t>
                        </m:r>
                      </m:num>
                      <m:den>
                        <m:r>
                          <a:rPr lang="en-US" sz="2800" b="0" i="1">
                            <a:solidFill>
                              <a:schemeClr val="tx1"/>
                            </a:solidFill>
                            <a:latin typeface="Cambria Math"/>
                            <a:cs typeface="Andalus" pitchFamily="18" charset="-78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/>
                    <a:cs typeface="Times New Roman"/>
                    <a:sym typeface="Symbol"/>
                  </a:rPr>
                  <a:t>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ndalus" pitchFamily="18" charset="-78"/>
                    <a:cs typeface="Andalus" pitchFamily="18" charset="-78"/>
                  </a:rPr>
                  <a:t>C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/>
                    <a:cs typeface="Times New Roman"/>
                  </a:rPr>
                  <a:t> = 90º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Andalus" pitchFamily="18" charset="-78"/>
                          </a:rPr>
                        </m:ctrlPr>
                      </m:fPr>
                      <m:num>
                        <m:r>
                          <a:rPr lang="en-US" sz="2800" b="0" i="1">
                            <a:solidFill>
                              <a:schemeClr val="tx1"/>
                            </a:solidFill>
                            <a:latin typeface="Cambria Math"/>
                            <a:cs typeface="Andalus" pitchFamily="18" charset="-78"/>
                          </a:rPr>
                          <m:t>1</m:t>
                        </m:r>
                      </m:num>
                      <m:den>
                        <m:r>
                          <a:rPr lang="en-US" sz="2800" b="0" i="1">
                            <a:solidFill>
                              <a:schemeClr val="tx1"/>
                            </a:solidFill>
                            <a:latin typeface="Cambria Math"/>
                            <a:cs typeface="Andalus" pitchFamily="18" charset="-78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/>
                    <a:cs typeface="Times New Roman"/>
                    <a:sym typeface="Symbol"/>
                  </a:rPr>
                  <a:t>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ndalus" pitchFamily="18" charset="-78"/>
                    <a:cs typeface="Andalus" pitchFamily="18" charset="-78"/>
                  </a:rPr>
                  <a:t>A</a:t>
                </a:r>
                <a:endParaRPr lang="en-US" sz="2800" dirty="0" smtClean="0">
                  <a:solidFill>
                    <a:schemeClr val="tx1"/>
                  </a:solidFill>
                  <a:latin typeface="Times New Roman"/>
                  <a:cs typeface="Times New Roman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52400"/>
                <a:ext cx="5715000" cy="65532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465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5638800" cy="6400800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endParaRPr lang="en-US" sz="28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lnSpc>
                <a:spcPct val="150000"/>
              </a:lnSpc>
            </a:pPr>
            <a:endParaRPr lang="en-US" sz="2800" b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GLb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l-GR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BOC </a:t>
            </a:r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G, 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   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BOC +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OBC +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OCB = 180º</a:t>
            </a:r>
          </a:p>
          <a:p>
            <a:pPr>
              <a:lnSpc>
                <a:spcPct val="150000"/>
              </a:lnSpc>
            </a:pP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BOC + ½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 + ½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 = 180º</a:t>
            </a:r>
          </a:p>
          <a:p>
            <a:pPr>
              <a:lnSpc>
                <a:spcPct val="150000"/>
              </a:lnSpc>
            </a:pPr>
            <a:r>
              <a:rPr lang="en-US" sz="32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BOC + 90º - ½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= 180º</a:t>
            </a:r>
          </a:p>
          <a:p>
            <a:pPr>
              <a:lnSpc>
                <a:spcPct val="150000"/>
              </a:lnSpc>
            </a:pP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BOC = 180º - 90º + ½ 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32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myZivs</a:t>
            </a:r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BOC = 90º + ½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</a:t>
            </a:r>
          </a:p>
          <a:p>
            <a:pPr algn="ctr">
              <a:lnSpc>
                <a:spcPct val="150000"/>
              </a:lnSpc>
            </a:pPr>
            <a:endParaRPr lang="en-US" sz="2800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ctr">
              <a:lnSpc>
                <a:spcPct val="150000"/>
              </a:lnSpc>
            </a:pPr>
            <a:endParaRPr lang="en-US" sz="2800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ctr">
              <a:lnSpc>
                <a:spcPct val="150000"/>
              </a:lnSpc>
            </a:pPr>
            <a:endParaRPr lang="en-US" sz="28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800" b="1" dirty="0">
              <a:ln w="11430">
                <a:solidFill>
                  <a:schemeClr val="tx1">
                    <a:lumMod val="75000"/>
                    <a:lumOff val="25000"/>
                  </a:schemeClr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715000" y="381000"/>
            <a:ext cx="3048000" cy="3581400"/>
            <a:chOff x="4572000" y="228600"/>
            <a:chExt cx="4343400" cy="5029200"/>
          </a:xfrm>
        </p:grpSpPr>
        <p:sp>
          <p:nvSpPr>
            <p:cNvPr id="4" name="Isosceles Triangle 3"/>
            <p:cNvSpPr/>
            <p:nvPr/>
          </p:nvSpPr>
          <p:spPr>
            <a:xfrm>
              <a:off x="4876800" y="914400"/>
              <a:ext cx="3810000" cy="3505200"/>
            </a:xfrm>
            <a:prstGeom prst="triangle">
              <a:avLst>
                <a:gd name="adj" fmla="val 50293"/>
              </a:avLst>
            </a:prstGeom>
            <a:ln w="7620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endParaRPr lang="en-US" b="1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grpSp>
          <p:nvGrpSpPr>
            <p:cNvPr id="5" name="Group 2"/>
            <p:cNvGrpSpPr/>
            <p:nvPr/>
          </p:nvGrpSpPr>
          <p:grpSpPr>
            <a:xfrm>
              <a:off x="4572000" y="228600"/>
              <a:ext cx="4343400" cy="5029200"/>
              <a:chOff x="4572000" y="228600"/>
              <a:chExt cx="4343400" cy="5029200"/>
            </a:xfrm>
          </p:grpSpPr>
          <p:sp>
            <p:nvSpPr>
              <p:cNvPr id="11" name="Rectangle 3"/>
              <p:cNvSpPr/>
              <p:nvPr/>
            </p:nvSpPr>
            <p:spPr>
              <a:xfrm>
                <a:off x="8305800" y="4572000"/>
                <a:ext cx="609600" cy="609600"/>
              </a:xfrm>
              <a:prstGeom prst="rect">
                <a:avLst/>
              </a:prstGeom>
              <a:noFill/>
              <a:ln w="76200">
                <a:noFill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solidFill>
                      <a:schemeClr val="tx1"/>
                    </a:solidFill>
                  </a:rPr>
                  <a:t>C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572000" y="4648200"/>
                <a:ext cx="609600" cy="609600"/>
              </a:xfrm>
              <a:prstGeom prst="rect">
                <a:avLst/>
              </a:prstGeom>
              <a:noFill/>
              <a:ln w="76200">
                <a:noFill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solidFill>
                      <a:schemeClr val="tx1"/>
                    </a:solidFill>
                  </a:rPr>
                  <a:t>B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6400800" y="228600"/>
                <a:ext cx="609600" cy="609600"/>
              </a:xfrm>
              <a:prstGeom prst="rect">
                <a:avLst/>
              </a:prstGeom>
              <a:noFill/>
              <a:ln w="76200">
                <a:noFill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solidFill>
                      <a:schemeClr val="tx1"/>
                    </a:solidFill>
                  </a:rPr>
                  <a:t>A</a:t>
                </a:r>
                <a:endParaRPr lang="en-US" sz="3600" b="1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6" name="Straight Connector 5"/>
            <p:cNvCxnSpPr>
              <a:stCxn id="4" idx="2"/>
              <a:endCxn id="9" idx="0"/>
            </p:cNvCxnSpPr>
            <p:nvPr/>
          </p:nvCxnSpPr>
          <p:spPr>
            <a:xfrm flipV="1">
              <a:off x="4876800" y="3048000"/>
              <a:ext cx="1905000" cy="13716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4" idx="4"/>
              <a:endCxn id="9" idx="0"/>
            </p:cNvCxnSpPr>
            <p:nvPr/>
          </p:nvCxnSpPr>
          <p:spPr>
            <a:xfrm flipH="1" flipV="1">
              <a:off x="6781800" y="3048000"/>
              <a:ext cx="1905000" cy="137160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8" name="Group 7"/>
            <p:cNvGrpSpPr/>
            <p:nvPr/>
          </p:nvGrpSpPr>
          <p:grpSpPr>
            <a:xfrm>
              <a:off x="6400800" y="2286000"/>
              <a:ext cx="609600" cy="914400"/>
              <a:chOff x="6400800" y="2286000"/>
              <a:chExt cx="609600" cy="914400"/>
            </a:xfrm>
          </p:grpSpPr>
          <p:sp>
            <p:nvSpPr>
              <p:cNvPr id="9" name="Flowchart: Connector 8"/>
              <p:cNvSpPr/>
              <p:nvPr/>
            </p:nvSpPr>
            <p:spPr>
              <a:xfrm>
                <a:off x="6705600" y="3048000"/>
                <a:ext cx="152400" cy="152400"/>
              </a:xfrm>
              <a:prstGeom prst="flowChartConnector">
                <a:avLst/>
              </a:prstGeom>
              <a:solidFill>
                <a:schemeClr val="tx1"/>
              </a:solidFill>
              <a:ln w="762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endParaRPr lang="en-US" b="1">
                  <a:ln w="11430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400800" y="2286000"/>
                <a:ext cx="609600" cy="609600"/>
              </a:xfrm>
              <a:prstGeom prst="rect">
                <a:avLst/>
              </a:prstGeom>
              <a:ln w="76200">
                <a:noFill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solidFill>
                      <a:schemeClr val="tx1"/>
                    </a:solidFill>
                  </a:rPr>
                  <a:t>O</a:t>
                </a:r>
                <a:endParaRPr lang="en-US" sz="3600" b="1" dirty="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449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512" y="381000"/>
            <a:ext cx="1641796" cy="83099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2514600" y="1524000"/>
            <a:ext cx="3352800" cy="2438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49530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ত্রিভুজে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কোণ নব্বই ডিগ্রী হলে অপর দুই কোণের সমষ্টি কত?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26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</TotalTime>
  <Words>416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IAHS</dc:creator>
  <cp:lastModifiedBy>IAHS</cp:lastModifiedBy>
  <cp:revision>6</cp:revision>
  <dcterms:created xsi:type="dcterms:W3CDTF">2006-08-16T00:00:00Z</dcterms:created>
  <dcterms:modified xsi:type="dcterms:W3CDTF">2020-07-04T14:40:36Z</dcterms:modified>
</cp:coreProperties>
</file>