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9" r:id="rId4"/>
    <p:sldId id="274" r:id="rId5"/>
    <p:sldId id="276" r:id="rId6"/>
    <p:sldId id="275" r:id="rId7"/>
    <p:sldId id="277" r:id="rId8"/>
    <p:sldId id="278" r:id="rId9"/>
    <p:sldId id="279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4" r:id="rId42"/>
    <p:sldId id="315" r:id="rId43"/>
    <p:sldId id="316" r:id="rId44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291" autoAdjust="0"/>
  </p:normalViewPr>
  <p:slideViewPr>
    <p:cSldViewPr snapToGrid="0">
      <p:cViewPr varScale="1">
        <p:scale>
          <a:sx n="62" d="100"/>
          <a:sy n="62" d="100"/>
        </p:scale>
        <p:origin x="1428" y="102"/>
      </p:cViewPr>
      <p:guideLst/>
    </p:cSldViewPr>
  </p:slideViewPr>
  <p:outlineViewPr>
    <p:cViewPr>
      <p:scale>
        <a:sx n="33" d="100"/>
        <a:sy n="33" d="100"/>
      </p:scale>
      <p:origin x="0" y="-4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886"/>
    </p:cViewPr>
  </p:sorterViewPr>
  <p:notesViewPr>
    <p:cSldViewPr snapToGrid="0">
      <p:cViewPr varScale="1">
        <p:scale>
          <a:sx n="47" d="100"/>
          <a:sy n="47" d="100"/>
        </p:scale>
        <p:origin x="291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FAB278-DA49-4841-963F-09B6A1D7405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Noto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2D396-8E59-486C-B74F-3F82492AF3D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Noto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89B67-EDDB-4AD3-AFCC-4CE830A6041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Noto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BE7B-1D0F-4AC5-89B5-2515A766C37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D0E97DF-C164-429A-80B9-F226CDE47DA1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Noto Sans" pitchFamily="34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23293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967005-AC7B-4F5B-9ADD-8E8088E4D9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D6901B-ABDD-4E0D-B564-F41BFE5A1011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663BFA6-CCF1-41C6-8BAF-C956F5BA0B3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b="1" kern="1200">
                <a:solidFill>
                  <a:srgbClr val="FFFFFF"/>
                </a:solidFill>
                <a:latin typeface="Noto Sans Black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33AB3-514F-403F-AB2D-0D21C0EF841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b="1" kern="1200">
                <a:solidFill>
                  <a:srgbClr val="FFFFFF"/>
                </a:solidFill>
                <a:latin typeface="Noto Sans Black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264E4-FAF9-43C9-9918-CE58D2C6246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b="1" kern="1200">
                <a:solidFill>
                  <a:srgbClr val="FFFFFF"/>
                </a:solidFill>
                <a:latin typeface="Noto Sans Black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28001-46C6-40AD-A422-F5731B9E226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b="1" kern="1200">
                <a:solidFill>
                  <a:srgbClr val="FFFFFF"/>
                </a:solidFill>
                <a:latin typeface="Noto Sans Black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BCC6F9B7-A58C-45E6-A29E-01F88ACAB1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0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latin typeface="Noto Sans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3A95D-D4E1-4AC1-AD28-453888200A5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5CC5DA1-13A9-498F-A81E-EBF520C6751E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DEFD1-08CB-4952-89D7-B2B538021D8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AC05F4-7FD6-4C71-A3F9-7E3F09D813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 sz="281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38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84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89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6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28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48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9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66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04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5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3179D-A1DC-455D-A317-273AEE5B39B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E24B269-B093-489B-8213-415DF0CE5B05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896453-FE1F-4F36-ADBE-745CEBF81E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21D515-4D3B-4721-8D34-90886E2864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59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74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59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2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69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84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332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7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87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29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2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82215-524B-4B7D-B064-7EC4B96EED2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28422D0-1ABB-4B6C-8D1B-913A4EEDBF3F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CB5DE1-2EB9-48AD-8FDB-D1A7BBE213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13F674-9258-4281-9C19-987C2EEB81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30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47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31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96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32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879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33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67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34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2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35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32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36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783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37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48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38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56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39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4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526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40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281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41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706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42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138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43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39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55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1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4D5B-2D0B-4894-9AC9-CCEDE7E5FC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A99E3CA-DDA7-44E5-A0EE-9D577F5C407B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829F05-5DB3-4B70-92B3-58A8926E4A1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35DD2-F04A-4725-BF75-E1365BF303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8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777" y="1433876"/>
            <a:ext cx="7185071" cy="2765943"/>
          </a:xfrm>
        </p:spPr>
        <p:txBody>
          <a:bodyPr anchor="b">
            <a:normAutofit/>
          </a:bodyPr>
          <a:lstStyle>
            <a:lvl1pPr algn="ctr"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777" y="4283817"/>
            <a:ext cx="7185071" cy="1511934"/>
          </a:xfrm>
        </p:spPr>
        <p:txBody>
          <a:bodyPr>
            <a:normAutofit/>
          </a:bodyPr>
          <a:lstStyle>
            <a:lvl1pPr marL="0" indent="0" algn="ctr">
              <a:buNone/>
              <a:defRPr sz="2425">
                <a:solidFill>
                  <a:schemeClr val="bg1">
                    <a:lumMod val="50000"/>
                  </a:schemeClr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273FFC-730C-4E18-812D-B27EDC57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9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46" y="4728240"/>
            <a:ext cx="8569550" cy="894650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9574" y="769703"/>
            <a:ext cx="8121495" cy="3542990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1" y="5631427"/>
            <a:ext cx="8569566" cy="752299"/>
          </a:xfrm>
        </p:spPr>
        <p:txBody>
          <a:bodyPr/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4505B9-A19C-4FA2-9747-326E5F26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8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1" y="671972"/>
            <a:ext cx="8569566" cy="3777903"/>
          </a:xfrm>
        </p:spPr>
        <p:txBody>
          <a:bodyPr anchor="ctr"/>
          <a:lstStyle>
            <a:lvl1pPr algn="ctr"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1" y="4635037"/>
            <a:ext cx="8569566" cy="1748690"/>
          </a:xfrm>
        </p:spPr>
        <p:txBody>
          <a:bodyPr anchor="ctr"/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4505B9-A19C-4FA2-9747-326E5F26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46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61" y="961867"/>
            <a:ext cx="7691729" cy="3009226"/>
          </a:xfrm>
        </p:spPr>
        <p:txBody>
          <a:bodyPr anchor="ctr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22669" y="3979392"/>
            <a:ext cx="7236601" cy="65564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1" y="4820199"/>
            <a:ext cx="8569566" cy="15664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4505B9-A19C-4FA2-9747-326E5F261C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3181" y="978700"/>
            <a:ext cx="602906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54224" y="3439239"/>
            <a:ext cx="610351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4656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1" y="2357545"/>
            <a:ext cx="8569566" cy="2768833"/>
          </a:xfrm>
        </p:spPr>
        <p:txBody>
          <a:bodyPr anchor="b"/>
          <a:lstStyle>
            <a:lvl1pPr algn="ctr"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1" y="5139361"/>
            <a:ext cx="8569566" cy="1257349"/>
          </a:xfrm>
        </p:spPr>
        <p:txBody>
          <a:bodyPr anchor="t"/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4505B9-A19C-4FA2-9747-326E5F26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8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55531" y="671971"/>
            <a:ext cx="8569566" cy="1769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55530" y="2609282"/>
            <a:ext cx="2727669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55530" y="3244505"/>
            <a:ext cx="2727669" cy="3139222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1338" y="2609282"/>
            <a:ext cx="2721505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72210" y="3244505"/>
            <a:ext cx="2731286" cy="3139222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92506" y="2609282"/>
            <a:ext cx="2732590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92506" y="3244505"/>
            <a:ext cx="2732590" cy="3139222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4505B9-A19C-4FA2-9747-326E5F26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45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55531" y="673263"/>
            <a:ext cx="8569566" cy="17680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55530" y="4635035"/>
            <a:ext cx="2725547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5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55530" y="2609282"/>
            <a:ext cx="2725547" cy="1679928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55530" y="5270258"/>
            <a:ext cx="2725547" cy="1113468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3375" y="4635035"/>
            <a:ext cx="2730027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5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72208" y="2609282"/>
            <a:ext cx="2731287" cy="1679928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72208" y="5270257"/>
            <a:ext cx="2731287" cy="1113469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92507" y="4635035"/>
            <a:ext cx="2729079" cy="63522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5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592506" y="2609282"/>
            <a:ext cx="2732590" cy="1679928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92402" y="5270255"/>
            <a:ext cx="2732694" cy="1113471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4505B9-A19C-4FA2-9747-326E5F26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6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55531" y="2609283"/>
            <a:ext cx="8569566" cy="37744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4505B9-A19C-4FA2-9747-326E5F26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21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671974"/>
            <a:ext cx="2111149" cy="571175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55530" y="671974"/>
            <a:ext cx="6332409" cy="57117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4505B9-A19C-4FA2-9747-326E5F26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6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55529" y="2609282"/>
            <a:ext cx="8569049" cy="377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4505B9-A19C-4FA2-9747-326E5F26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4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0" y="913339"/>
            <a:ext cx="8559066" cy="3016836"/>
          </a:xfrm>
        </p:spPr>
        <p:txBody>
          <a:bodyPr anchor="b">
            <a:normAutofit/>
          </a:bodyPr>
          <a:lstStyle>
            <a:lvl1pPr>
              <a:defRPr sz="440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30" y="4031671"/>
            <a:ext cx="8559066" cy="1508168"/>
          </a:xfrm>
        </p:spPr>
        <p:txBody>
          <a:bodyPr>
            <a:normAutofit/>
          </a:bodyPr>
          <a:lstStyle>
            <a:lvl1pPr marL="0" indent="0" algn="ctr">
              <a:buNone/>
              <a:defRPr sz="2205">
                <a:solidFill>
                  <a:schemeClr val="bg1">
                    <a:lumMod val="50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6449AB-FF2E-4F1D-91F1-9AB8BDA8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7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531" y="681802"/>
            <a:ext cx="8569565" cy="17594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55529" y="2609282"/>
            <a:ext cx="4221780" cy="377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103316" y="2609282"/>
            <a:ext cx="4221262" cy="377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4505B9-A19C-4FA2-9747-326E5F26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0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531" y="681802"/>
            <a:ext cx="8569565" cy="17594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810" y="2613608"/>
            <a:ext cx="4029501" cy="749567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6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55530" y="3363177"/>
            <a:ext cx="4221780" cy="30205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8710" y="2613608"/>
            <a:ext cx="4036387" cy="749567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66" b="0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103317" y="3363177"/>
            <a:ext cx="4221263" cy="30205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4505B9-A19C-4FA2-9747-326E5F26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5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0AA7AB-5168-4D33-B2BD-51AE7AF91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8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A7FCB7-6F1F-4AF3-A54D-64D82A34A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8727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0" y="671971"/>
            <a:ext cx="3254117" cy="2230261"/>
          </a:xfrm>
        </p:spPr>
        <p:txBody>
          <a:bodyPr anchor="b"/>
          <a:lstStyle>
            <a:lvl1pPr algn="ctr"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98658" y="671973"/>
            <a:ext cx="5126437" cy="5711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0" y="2902232"/>
            <a:ext cx="3254118" cy="3481494"/>
          </a:xfrm>
        </p:spPr>
        <p:txBody>
          <a:bodyPr/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4505B9-A19C-4FA2-9747-326E5F26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8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1" y="671971"/>
            <a:ext cx="4552617" cy="2230263"/>
          </a:xfrm>
        </p:spPr>
        <p:txBody>
          <a:bodyPr anchor="b"/>
          <a:lstStyle>
            <a:lvl1pPr algn="ctr"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6861" y="671972"/>
            <a:ext cx="3313742" cy="5711754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46" y="2902233"/>
            <a:ext cx="4552602" cy="3481493"/>
          </a:xfrm>
        </p:spPr>
        <p:txBody>
          <a:bodyPr/>
          <a:lstStyle>
            <a:lvl1pPr marL="0" indent="0" algn="ctr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0E4117-563E-4AB8-8C87-E6582C985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9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080627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31" y="681802"/>
            <a:ext cx="8569565" cy="1759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31" y="2609283"/>
            <a:ext cx="8569566" cy="377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48956" y="6485223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30" y="6485223"/>
            <a:ext cx="551729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3227" y="6485223"/>
            <a:ext cx="63187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/>
                </a:solidFill>
              </a:defRPr>
            </a:lvl1pPr>
          </a:lstStyle>
          <a:p>
            <a:pPr lvl="0"/>
            <a:fld id="{314505B9-A19C-4FA2-9747-326E5F26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9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1007943" rtl="0" eaLnBrk="1" latinLnBrk="0" hangingPunct="1">
        <a:lnSpc>
          <a:spcPct val="90000"/>
        </a:lnSpc>
        <a:spcBef>
          <a:spcPct val="0"/>
        </a:spcBef>
        <a:buNone/>
        <a:defRPr sz="3968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120000"/>
        </a:lnSpc>
        <a:spcBef>
          <a:spcPts val="1102"/>
        </a:spcBef>
        <a:buClr>
          <a:schemeClr val="tx1"/>
        </a:buClr>
        <a:buFont typeface="Arial" panose="020B0604020202020204" pitchFamily="34" charset="0"/>
        <a:buChar char="•"/>
        <a:defRPr sz="2205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98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76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DE4D-58DA-4348-B73E-87CA2EE9C7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10080625" cy="7559674"/>
          </a:xfrm>
        </p:spPr>
        <p:txBody>
          <a:bodyPr vert="horz">
            <a:noAutofit/>
          </a:bodyPr>
          <a:lstStyle/>
          <a:p>
            <a:pPr lvl="0" algn="ctr"/>
            <a:r>
              <a:rPr lang="en-US" sz="1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ব্যবসায়ে</a:t>
            </a:r>
            <a:r>
              <a:rPr lang="en-US" sz="1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1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সহায়ক</a:t>
            </a:r>
            <a:r>
              <a:rPr lang="en-US" sz="1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1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সেবা</a:t>
            </a:r>
            <a:r>
              <a:rPr lang="en-US" sz="1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b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</a:b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(Assistance for furtherance of Business)</a:t>
            </a:r>
            <a:endParaRPr lang="bn-BD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cs typeface="Shorif Sandwip" panose="02000506000000020003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10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মূল উদ্দেশ্য: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-</a:t>
            </a:r>
            <a:endParaRPr lang="as-IN" sz="4400" u="sng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marL="636588" indent="-636588" algn="just">
              <a:buFont typeface="Arial" panose="020B0604020202020204" pitchFamily="34" charset="0"/>
              <a:buChar char="•"/>
            </a:pP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উৎপাদন বৃদ্ধি (ক্ষুদ্র ও কুটির শিল্প খাতে স্থাপিত উৎপাদন ক্ষমতার সদ্ধব্যবহার ও নতুন উৎপাদন ক্ষমতা সৃষ্টি)</a:t>
            </a:r>
          </a:p>
          <a:p>
            <a:pPr marL="636588" indent="-636588" algn="just">
              <a:buFont typeface="Arial" panose="020B0604020202020204" pitchFamily="34" charset="0"/>
              <a:buChar char="•"/>
            </a:pP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কর্মসংস্থান সৃষ্টি</a:t>
            </a:r>
          </a:p>
          <a:p>
            <a:pPr marL="636588" indent="-636588" algn="just">
              <a:buFont typeface="Arial" panose="020B0604020202020204" pitchFamily="34" charset="0"/>
              <a:buChar char="•"/>
            </a:pP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দারিদ্র্য বিমোচন</a:t>
            </a:r>
          </a:p>
          <a:p>
            <a:pPr marL="636588" indent="-636588" algn="just">
              <a:buFont typeface="Arial" panose="020B0604020202020204" pitchFamily="34" charset="0"/>
              <a:buChar char="•"/>
            </a:pP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ভারসাম্যপূর্ণ আঞ্চলিক উন্নয়ন</a:t>
            </a:r>
          </a:p>
          <a:p>
            <a:pPr marL="636588" indent="-636588" algn="just">
              <a:buFont typeface="Arial" panose="020B0604020202020204" pitchFamily="34" charset="0"/>
              <a:buChar char="•"/>
            </a:pP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অর্থ ও মানব সম্পদের সর্ব্বোচ্চ ব্যবহার নিশ্চিতকরণ</a:t>
            </a:r>
          </a:p>
          <a:p>
            <a:pPr marL="636588" indent="-636588" algn="just">
              <a:buFont typeface="Arial" panose="020B0604020202020204" pitchFamily="34" charset="0"/>
              <a:buChar char="•"/>
            </a:pP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দেশের আর্থ-সামাজিক উন্নয়ন</a:t>
            </a:r>
          </a:p>
        </p:txBody>
      </p:sp>
    </p:spTree>
    <p:extLst>
      <p:ext uri="{BB962C8B-B14F-4D97-AF65-F5344CB8AC3E}">
        <p14:creationId xmlns:p14="http://schemas.microsoft.com/office/powerpoint/2010/main" val="242518398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11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সেবাসমূহ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:-</a:t>
            </a:r>
            <a:endParaRPr lang="as-IN" sz="4400" u="sng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াগত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ঋণ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/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মূলধন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প্রশিক্ষণ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সহয়তা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বিপ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উৎপাদন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মান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নিয়ন্ত্র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হায়তা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সাব-কন্ট্রাক্টিং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ূ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রেয়াত</a:t>
            </a:r>
            <a:endParaRPr lang="en-US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endParaRPr lang="en-US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endParaRPr lang="as-IN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127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84827-E56F-4581-833A-BB7FC5B4BA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625" cy="3779838"/>
          </a:xfrm>
        </p:spPr>
        <p:txBody>
          <a:bodyPr vert="horz" anchor="t">
            <a:normAutofit/>
          </a:bodyPr>
          <a:lstStyle/>
          <a:p>
            <a:pPr lvl="0" algn="l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ব</a:t>
            </a:r>
            <a:r>
              <a:rPr lang="as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া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নি</a:t>
            </a:r>
            <a:r>
              <a:rPr lang="as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জ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্</a:t>
            </a:r>
            <a:r>
              <a:rPr lang="as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য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িক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ব্যাংক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থেকে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as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প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্রাপ্ত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সহায়তা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? </a:t>
            </a:r>
            <a:r>
              <a:rPr lang="en-US" sz="4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(Assistance provided by commercial bank):</a:t>
            </a:r>
            <a:endParaRPr lang="en-US" sz="4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3231324"/>
            <a:ext cx="100806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মুনাফা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অর্জনের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দ্যেশে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ব্যাংক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স্বল্পসু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আমানত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সংগ্রহ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ঋণদান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অন্যান্য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ব্যাংকিং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সেবা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সুবিধা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প্রদান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তাকে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বানি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  <a:endParaRPr lang="bn-BD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1796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বাংলাদেশের ব্যাংকসমূহের তালিকা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:-</a:t>
            </a:r>
            <a:endParaRPr lang="as-IN" sz="4400" u="sng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বাংলাদেশের কেন্দ্রীয় ব্যাংক হলো বাংলাদেশ ব্যাংক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৬টি রাষ্ট্রায়ত্ব ব্যাংক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৬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টি বিশেষায়িত ব্যাংক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৪১টি ব্যক্তি মালিকানাধীন বাণিজ্যিক ব্যাংক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বিদেশী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৫ টি অতালিকাভুক্ত ব্যাংক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প্রগতি কো-অপারেটিভ ল্যান্ড ডেভেলপমেন্ট ব্যাংক লিমিটেড (প্রগতি ব্যাংক)</a:t>
            </a:r>
          </a:p>
        </p:txBody>
      </p:sp>
    </p:spTree>
    <p:extLst>
      <p:ext uri="{BB962C8B-B14F-4D97-AF65-F5344CB8AC3E}">
        <p14:creationId xmlns:p14="http://schemas.microsoft.com/office/powerpoint/2010/main" val="169329279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14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সেবাসমূহ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:-</a:t>
            </a:r>
            <a:endParaRPr lang="as-IN" sz="4400" u="sng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মূলধন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সরবরাহ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দেনা-পাওনা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নিষ্পত্তি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আমদান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-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রপ্তানি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্যাবসায়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ব্যাংক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হিসাব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সংরক্ষণ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ঋণ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র্থায়ন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সচ্ছলতার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প্রমাণ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মর্শ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দলিলপত্র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হস্তান্ত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অবলেখন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endParaRPr lang="as-IN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7594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84827-E56F-4581-833A-BB7FC5B4BA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625" cy="3254375"/>
          </a:xfrm>
        </p:spPr>
        <p:txBody>
          <a:bodyPr vert="horz" anchor="t">
            <a:normAutofit/>
          </a:bodyPr>
          <a:lstStyle/>
          <a:p>
            <a:pPr lvl="0" algn="l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এসএম</a:t>
            </a:r>
            <a:r>
              <a:rPr lang="as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ই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(SME) </a:t>
            </a:r>
            <a:r>
              <a:rPr lang="as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ফ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াউন্ডেশন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থেকে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as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প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্রাপ্ত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সহায়তা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? </a:t>
            </a:r>
            <a:b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</a:br>
            <a:r>
              <a:rPr lang="en-US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uxton Sketch" panose="03080500000500000004" pitchFamily="66" charset="0"/>
              </a:rPr>
              <a:t>(Assistance Provided By SME Foundation):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uxton Sketch" panose="030805000005000000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3404691"/>
            <a:ext cx="100806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দেশের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ক্ষুদ্র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মাঝারি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ঋণ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প্রদানের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মাধ্যমে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এগিয়ে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নিতে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দাতা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সংস্থাগ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বাংলাদেশ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সরকার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বিশে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ফ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াউন্ডেশন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প্রতিষ্ঠা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করেছে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তাকে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SME (Small &amp; Medium Enterprises)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ফাউন্ডেশন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বল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  <a:endParaRPr lang="bn-BD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5059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16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as-IN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as-IN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:-</a:t>
            </a:r>
          </a:p>
          <a:p>
            <a:pPr algn="just"/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২০০৬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সালে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ন্ত্রণালয়ের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আওতায়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১৯৯৪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সালের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আইনের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অধীনে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অমুনাফা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ভ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োগী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(Non-profit)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প্রতিষ্ঠান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কোম্পান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িসেবে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নিবন্ধন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পায়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২০০৭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সালের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১৭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জুলা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উদ্বোধনী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অনুষ্ঠানের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মাধ্যমে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প্রতিষ্ঠানটি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যাত্রা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ড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.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ির্জা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মোঃ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আজিজুল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ফা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ন্ডেশেনর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স্বপ্নদষ্টা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  <a:endParaRPr lang="as-IN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5332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17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u="sng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সেবাসমুহ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:-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িক্ষণ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ঋণসহায়তা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তথ্য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উদ্য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াগক্তাদের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algn="just"/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এসএম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োনের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পরিমাণ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৫০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থেকে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১০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লক্ষ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টাকা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ঋণের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মেয়াদ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প্রকল্প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অবস্থার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ওপর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ভ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ূলধনের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ক্ষেত্রে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১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বছর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এবং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মধ্যম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দী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ঘ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খ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৩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৭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ছ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প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 SME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ঋণ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মঞ্জুর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হ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াকে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as-IN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1934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84827-E56F-4581-833A-BB7FC5B4BA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10080625" cy="2514600"/>
          </a:xfrm>
        </p:spPr>
        <p:txBody>
          <a:bodyPr vert="horz" anchor="t">
            <a:normAutofit/>
          </a:bodyPr>
          <a:lstStyle/>
          <a:p>
            <a:pPr lvl="0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এনজ</a:t>
            </a:r>
            <a:r>
              <a:rPr lang="as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ি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ও (NGO)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থেকে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as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প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্রাপ্ত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সহায়তা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? </a:t>
            </a:r>
            <a:r>
              <a:rPr lang="en-US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(Assistance Provided By Non Government Organization)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2514601"/>
            <a:ext cx="1008062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ব্রাক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/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BRAC/ Bangladesh Rural Advancement Committee: </a:t>
            </a:r>
          </a:p>
          <a:p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libri" panose="020F0502020204030204" pitchFamily="34" charset="0"/>
              <a:ea typeface="DejaVu Sans" pitchFamily="2"/>
              <a:cs typeface="Calibri" panose="020F0502020204030204" pitchFamily="34" charset="0"/>
            </a:endParaRPr>
          </a:p>
          <a:p>
            <a:pPr algn="just"/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৭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ফ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োসেন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আব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ৃ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এ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ু। </a:t>
            </a:r>
          </a:p>
        </p:txBody>
      </p:sp>
    </p:spTree>
    <p:extLst>
      <p:ext uri="{BB962C8B-B14F-4D97-AF65-F5344CB8AC3E}">
        <p14:creationId xmlns:p14="http://schemas.microsoft.com/office/powerpoint/2010/main" val="192159717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19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u="sng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উদ্দ</a:t>
            </a:r>
            <a:r>
              <a:rPr lang="as-IN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as-IN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as-IN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 </a:t>
            </a:r>
            <a:r>
              <a:rPr lang="as-IN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u="sng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মুহ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:-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গ্রামীন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ক্ষুদ্র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কুটির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শিল্প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দরিদ্র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মহিলাদের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কর্মসংস্থানের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সুযে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ৃ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দরিদ্র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্ঠির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য়-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র্জন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কর্মকান্ড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উ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ৎ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ক্ষুদ্র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ঋ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আত্মকর্মসংস্থানমূলক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শিল্পপ্র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ড়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তোলা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সামাজিক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াউন্নয়ন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স্বাস্থ্য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bn-BD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0573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B1E0D-82AF-4F6E-AC9E-9A9F91C5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EAF600-982E-4B0C-96B7-F88EE4B20729}" type="slidenum"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112B7-C0A3-4433-91AD-D4B0F79B1BED}"/>
              </a:ext>
            </a:extLst>
          </p:cNvPr>
          <p:cNvSpPr txBox="1"/>
          <p:nvPr/>
        </p:nvSpPr>
        <p:spPr>
          <a:xfrm>
            <a:off x="0" y="0"/>
            <a:ext cx="1008062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ব</a:t>
            </a:r>
            <a:r>
              <a:rPr lang="as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্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য</a:t>
            </a:r>
            <a:r>
              <a:rPr lang="as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ব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স</a:t>
            </a:r>
            <a:r>
              <a:rPr lang="as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া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য়</a:t>
            </a:r>
            <a:r>
              <a:rPr lang="as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ে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 </a:t>
            </a:r>
            <a:r>
              <a:rPr lang="as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স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হ</a:t>
            </a:r>
            <a:r>
              <a:rPr lang="as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া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য়</a:t>
            </a:r>
            <a:r>
              <a:rPr lang="as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ক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 </a:t>
            </a:r>
            <a:r>
              <a:rPr lang="as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স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ে</a:t>
            </a:r>
            <a:r>
              <a:rPr lang="as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ব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া</a:t>
            </a:r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 কী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? </a:t>
            </a:r>
          </a:p>
          <a:p>
            <a:pPr lvl="0" algn="just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[What is furtherance of business]</a:t>
            </a:r>
          </a:p>
          <a:p>
            <a:pPr lvl="0" algn="just"/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horif Sandwip" panose="02000506000000020003" pitchFamily="2" charset="0"/>
              <a:ea typeface="DejaVu Sans" pitchFamily="2"/>
              <a:cs typeface="Shorif Sandwip" panose="02000506000000020003" pitchFamily="2" charset="0"/>
            </a:endParaRPr>
          </a:p>
          <a:p>
            <a:pPr lvl="0" algn="just"/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একটি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ব্যবসায়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</a:t>
            </a:r>
            <a:r>
              <a:rPr lang="as-IN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িষ্ঠান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সুষ্ঠুভাবে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গঠন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পরিচ</a:t>
            </a:r>
            <a:r>
              <a:rPr lang="as-IN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লনায়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সরকারি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বেসরকারি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বিভিন্ন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প্রতিষ্ঠানের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যে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আর্থিক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কারিগরী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সহায়তার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প্রয়োজন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পড়ে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তাকে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ব্যবসায়ের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সহায়ক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সেবা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বলে</a:t>
            </a:r>
            <a:r>
              <a:rPr lang="en-US" sz="4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  <a:endParaRPr lang="bn-BD" sz="48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lvl="0" algn="just"/>
            <a:endParaRPr lang="en-US" sz="1600" dirty="0">
              <a:latin typeface="Shorif Sandwip" panose="02000506000000020003" pitchFamily="2" charset="0"/>
              <a:ea typeface="DejaVu Sans" pitchFamily="2"/>
              <a:cs typeface="Shorif Sandwip" panose="02000506000000020003" pitchFamily="2" charset="0"/>
            </a:endParaRPr>
          </a:p>
        </p:txBody>
      </p:sp>
    </p:spTree>
  </p:cSld>
  <p:clrMapOvr>
    <a:masterClrMapping/>
  </p:clrMapOvr>
  <p:transition spd="slow" advClick="0" advTm="4311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20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-4490"/>
            <a:ext cx="10080625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আশা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/ 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ASA/ Association For Social Advancement: </a:t>
            </a:r>
          </a:p>
          <a:p>
            <a:endParaRPr lang="en-US" sz="4400" u="sng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algn="just"/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৭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৮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শুরু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এদেশের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দরিদ্র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জনগে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আর্থ-সামাজিক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বিশেষায়িত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ঋণ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প্রতিষ্ঠান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হিসেবে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আশা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কাজ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শুরু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প্রতিষ্ঠানটি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ক্ষুদ্র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দ্দ্যোক্তাদের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ঋণ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প্রশিক্ষণ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সুবিধা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তথ্য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পরামর্শ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809362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21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-4490"/>
            <a:ext cx="1008062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প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্</a:t>
            </a:r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া</a:t>
            </a:r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শ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িকা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/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Proshika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/</a:t>
            </a:r>
            <a:r>
              <a:rPr lang="as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প্রশিক্ষণ শিক্ষণ ও কাজ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:</a:t>
            </a:r>
          </a:p>
          <a:p>
            <a:endParaRPr lang="en-US" sz="4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rif Sandwip" panose="02000506000000020003" pitchFamily="2" charset="0"/>
              <a:ea typeface="DejaVu Sans" pitchFamily="2"/>
              <a:cs typeface="Shorif Sandwip" panose="02000506000000020003" pitchFamily="2" charset="0"/>
            </a:endParaRPr>
          </a:p>
          <a:p>
            <a:pPr algn="just"/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৭৫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en-US" sz="4400" dirty="0">
                <a:solidFill>
                  <a:srgbClr val="FF0000"/>
                </a:solidFill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as-IN" sz="4400" dirty="0">
                <a:solidFill>
                  <a:srgbClr val="FF0000"/>
                </a:solidFill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solidFill>
                  <a:srgbClr val="FF0000"/>
                </a:solidFill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 </a:t>
            </a:r>
            <a:r>
              <a:rPr lang="as-IN" sz="4400" dirty="0">
                <a:solidFill>
                  <a:srgbClr val="FF0000"/>
                </a:solidFill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>
                <a:solidFill>
                  <a:srgbClr val="FF0000"/>
                </a:solidFill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solidFill>
                  <a:srgbClr val="FF0000"/>
                </a:solidFill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solidFill>
                  <a:srgbClr val="FF0000"/>
                </a:solidFill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আদ্যক্ষর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নিয়ে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প্রশিকা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াশুরু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াষ্ঠির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দারিদ্র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বিমে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র্মসূচী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পরিচালনা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করছে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algn="just"/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কৃষি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শিল্প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তাঁত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শিল্প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সিল্ক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উৎপাদন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হস্ত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শিল্প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গবাদি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পশু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পালন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মৌমাছি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পালন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চারা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উৎপাদনসহ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অনেক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নতুন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পেশা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ৈ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রেছে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2975135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22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-4490"/>
            <a:ext cx="1008062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স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্</a:t>
            </a:r>
            <a:r>
              <a:rPr lang="as-IN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ব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-</a:t>
            </a:r>
            <a:r>
              <a:rPr lang="as-IN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ন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ির্ভর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বাংলাদেশ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/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Shanirvar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 Bangladesh: </a:t>
            </a:r>
          </a:p>
          <a:p>
            <a:pPr algn="just"/>
            <a:endParaRPr lang="en-US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algn="just"/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৭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৫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ৃ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ালয়ের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একটি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বিশ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সেল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(Cell)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হিসেবে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আত্মনিয়ে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েও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১৯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৮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৫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ষ্ঠানটি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বেসরকারি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সংস্থা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হিসেবে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নিবন্ধিত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হয়ে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তৃণমূল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জনগে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র্থনৈতিক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কাজ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যাচ্ছে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6199618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23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-4490"/>
            <a:ext cx="10080625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ঠ</a:t>
            </a:r>
            <a:r>
              <a:rPr lang="as-IN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ে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ঙামারার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মহিলা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সবুজ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সংঘ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/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TMSS: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 </a:t>
            </a:r>
          </a:p>
          <a:p>
            <a:pPr algn="just"/>
            <a:endParaRPr lang="en-US" sz="2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algn="just"/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৮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০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উত্তরবঙ্গের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বগুড়া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জেলাকে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কেন্দ্র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প্রতিষ্ঠানটি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যাত্রা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র্তমানে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৬৩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জেলায়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i="1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TMSS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ার্যক্রম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বিস্তৃত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দরিদ্র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বিত্তহীন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মহিলাদেরকে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প্রতিষ্ঠানটি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ঋণ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প্রশিক্ষণ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কর্মসংস্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ানমূলক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পাশাপাশি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দোকান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া,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াঁস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মুরগীর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খামার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পরিচালানা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া,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ছ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িল্প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পরিচালনাসহ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বিভিন্ন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ক্ষেত্রে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ক্ষুদ্র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ঋণ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দিয়ে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থাকে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5109257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24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-4490"/>
            <a:ext cx="10080625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ম</a:t>
            </a:r>
            <a:r>
              <a:rPr lang="as-IN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া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ইডাস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/ 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MIDAS/ Micro Industries Development Assistance Services: </a:t>
            </a:r>
          </a:p>
          <a:p>
            <a:pPr algn="just"/>
            <a:endParaRPr lang="en-US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algn="just"/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োজিত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প্রান্তিক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শিল্প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মালিকদের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র্থিক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কারিগরি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দিয়ে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দেশের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অর্থনৈ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তাদের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ভূমিকাকে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শিক্তিশালী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করার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জন্য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১৯৮১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সালে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NGO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ব্যুরে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৮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২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en-US" sz="4400" i="1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MIDAS 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9080383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25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-4490"/>
            <a:ext cx="10080625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উদ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যোক্তা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মাল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ঋণদান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সাথে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সম্পৃক্তদের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প্রয়োজনীয়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প্রশিক্ষণ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তথ্য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র্শ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প্রদান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নতুন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নতুন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েত্র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উপায়-পদ্ধতি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নিয়ে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গবেষ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া,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ণ,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োৎপাদকের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পন্য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সেবা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বাজার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করণে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দান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ইত্যাদি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</a:p>
          <a:p>
            <a:pPr algn="just"/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পরবর্তিতে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০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০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০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ষ্ঠানটি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তাদের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কার্যক্রমকে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াইডাস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ফাইন্যান্সিং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লিমিটেড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নামে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একটি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ব্যাংক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র্থিক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প্রতিষ্ঠান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961386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26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84827-E56F-4581-833A-BB7FC5B4BA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625" cy="3254375"/>
          </a:xfrm>
        </p:spPr>
        <p:txBody>
          <a:bodyPr vert="horz" anchor="t">
            <a:normAutofit/>
          </a:bodyPr>
          <a:lstStyle/>
          <a:p>
            <a:pPr lvl="0" algn="l"/>
            <a:r>
              <a:rPr lang="en-US" sz="8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শ</a:t>
            </a:r>
            <a:r>
              <a:rPr lang="as-IN" sz="8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ি</a:t>
            </a:r>
            <a:r>
              <a:rPr lang="en-US" sz="8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ল</a:t>
            </a:r>
            <a:r>
              <a:rPr lang="as-IN" sz="8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্</a:t>
            </a:r>
            <a:r>
              <a:rPr lang="en-US" sz="8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প </a:t>
            </a:r>
            <a:r>
              <a:rPr lang="as-IN" sz="8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ও</a:t>
            </a:r>
            <a:r>
              <a:rPr lang="en-US" sz="8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as-IN" sz="8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ব</a:t>
            </a:r>
            <a:r>
              <a:rPr lang="en-US" sz="89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ণিক</a:t>
            </a:r>
            <a:r>
              <a:rPr lang="en-US" sz="8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9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সমিতি</a:t>
            </a:r>
            <a:r>
              <a:rPr lang="en-US" sz="8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9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থেকে</a:t>
            </a:r>
            <a:r>
              <a:rPr lang="en-US" sz="8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as-IN" sz="8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প</a:t>
            </a:r>
            <a:r>
              <a:rPr lang="en-US" sz="89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্রাপ্ত</a:t>
            </a:r>
            <a:r>
              <a:rPr lang="en-US" sz="8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9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সহায়তা</a:t>
            </a:r>
            <a:r>
              <a:rPr lang="en-US" sz="89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? </a:t>
            </a:r>
            <a:r>
              <a:rPr lang="en-US" sz="44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(Assistance Provided By Chamber And Commerce And Industry):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4111506"/>
            <a:ext cx="100806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িষ্ট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এলাকা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দেশে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শিল্পপতিগণ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নিজে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ার্থরক্ষা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ব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জন্য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এক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ৌথ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প্রচেষ্টায়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পরিচালনায়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সংগঠন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শিল্প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বনিক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সমিতি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বলে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9948659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27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u="sng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সেবাসমুহ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:-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ব্যবসায়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পরিবেশ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শিল্পনীতি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বানিজ্যনীতি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মানব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সম্পদের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বিরোধ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নিষ্পত্তি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বাজার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সম্প্রসারণ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ৃ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প্রভবলেখপত্র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ইস্যু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সদস্যদের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মুখ্যপাত্র</a:t>
            </a:r>
            <a:endParaRPr lang="en-US" sz="40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বিদেশ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োগ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আকর্ষ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পন্য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সেবার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মান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ব্যবসায়ের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তথ্য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সংগ্রহ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বিশ্লেষ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  <a:endParaRPr lang="as-IN" sz="40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56796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28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84827-E56F-4581-833A-BB7FC5B4BA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625" cy="3254375"/>
          </a:xfrm>
        </p:spPr>
        <p:txBody>
          <a:bodyPr vert="horz" anchor="t">
            <a:normAutofit fontScale="90000"/>
          </a:bodyPr>
          <a:lstStyle/>
          <a:p>
            <a:pPr lvl="0" algn="l"/>
            <a:r>
              <a:rPr lang="en-US" sz="7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ব</a:t>
            </a:r>
            <a:r>
              <a:rPr lang="as-IN" sz="7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ি</a:t>
            </a:r>
            <a:r>
              <a:rPr lang="en-US" sz="7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জ</a:t>
            </a:r>
            <a:r>
              <a:rPr lang="as-IN" sz="7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ি</a:t>
            </a:r>
            <a:r>
              <a:rPr lang="en-US" sz="78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এমই</a:t>
            </a:r>
            <a:r>
              <a:rPr lang="as-IN" sz="7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এ</a:t>
            </a:r>
            <a:r>
              <a:rPr lang="en-US" sz="7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(BGMEA) </a:t>
            </a:r>
            <a:r>
              <a:rPr lang="en-US" sz="78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থেকে</a:t>
            </a:r>
            <a:r>
              <a:rPr lang="en-US" sz="7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as-IN" sz="7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প</a:t>
            </a:r>
            <a:r>
              <a:rPr lang="en-US" sz="78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্রাপ্ত</a:t>
            </a:r>
            <a:r>
              <a:rPr lang="en-US" sz="7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78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সহায়তা</a:t>
            </a:r>
            <a:r>
              <a:rPr lang="en-US" sz="7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? </a:t>
            </a:r>
            <a:r>
              <a:rPr lang="en-US" sz="44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(Assistance Provided By Bangladesh Garments Manufacturers &amp; Exporters Association):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3451483"/>
            <a:ext cx="100806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বাংলাদেশের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ৈ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োষাক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প্রস্তুতকারকদের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রপ্তানিকারকদের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স্বার্থরক্ষা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ব্যবসায়িক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সমিতি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বিজিএম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বলে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</a:p>
          <a:p>
            <a:pPr algn="just"/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১৯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৭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৭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তৈরি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পোষাক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প্রস্তুত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রপ্তানিকারক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মিলিত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এ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ড়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োলেন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0848037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29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u="sng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সেবাসমুহ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:-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আয়ে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চুক্তিসম্পাদন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পোষাক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প্রস্তু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কার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রপ্তানিকারদের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ৎ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সেমিনার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সিম্পজিয়ামের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আয়ে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কোটা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ন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র্ধারণ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সংরক্ষণের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বিরোধ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ত্তি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নিরাপ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কর্মসূ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হণ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দুর্ঘটনায়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নি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আহ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আর্থিক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সাহ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য্য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প্রাদান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রপ্তানি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ফরমাইশ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as-IN" sz="40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500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DA93C96-BC3E-4264-80B2-D0B24A2E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2236A2-88F7-40E3-A1D4-D508524478BE}" type="slidenum"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EF163-AAEA-41C4-8F12-9AA371A67B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798050" cy="3395663"/>
          </a:xfrm>
        </p:spPr>
        <p:txBody>
          <a:bodyPr vert="horz" anchor="ctr">
            <a:normAutofit/>
          </a:bodyPr>
          <a:lstStyle/>
          <a:p>
            <a:pPr lvl="0" algn="l"/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ব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্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য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ব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া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য় ও </a:t>
            </a:r>
            <a:r>
              <a:rPr lang="en-US" sz="8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শিল্পে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হ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া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য়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ক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ে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ব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া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ক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ে </a:t>
            </a:r>
            <a:r>
              <a:rPr lang="en-US" sz="8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প্রধানত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তি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ন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ভ</a:t>
            </a:r>
            <a:r>
              <a:rPr lang="en-US" sz="8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াগে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ভাগ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করা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যায়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।</a:t>
            </a:r>
            <a:b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</a:br>
            <a:r>
              <a:rPr lang="en-US" sz="53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uxton Sketch" panose="03080500000500000004" pitchFamily="66" charset="0"/>
                <a:ea typeface="Adobe Gothic Std B" panose="020B0800000000000000" pitchFamily="34" charset="-128"/>
              </a:rPr>
              <a:t>(Types of furtherance support):</a:t>
            </a:r>
            <a:endParaRPr lang="en-US" sz="53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uxton Sketch" panose="03080500000500000004" pitchFamily="66" charset="0"/>
              <a:ea typeface="Adobe Gothic Std B" panose="020B0800000000000000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8AA31-DFB4-4D48-891B-D6DBEA322114}"/>
              </a:ext>
            </a:extLst>
          </p:cNvPr>
          <p:cNvSpPr txBox="1"/>
          <p:nvPr/>
        </p:nvSpPr>
        <p:spPr>
          <a:xfrm>
            <a:off x="0" y="4163575"/>
            <a:ext cx="97980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১. </a:t>
            </a:r>
            <a:r>
              <a:rPr lang="en-US" sz="5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উদ্দিপনা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/</a:t>
            </a:r>
            <a:r>
              <a:rPr lang="en-US" sz="5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উৎসাহমূলক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5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সহায়ক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5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সেবা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algn="just"/>
            <a:r>
              <a:rPr lang="as-IN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২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. </a:t>
            </a:r>
            <a:r>
              <a:rPr lang="as-IN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5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মর্থনমূলক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5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</a:t>
            </a:r>
            <a:r>
              <a:rPr lang="as-IN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5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সেবা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algn="just"/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৩. </a:t>
            </a:r>
            <a:r>
              <a:rPr lang="en-US" sz="5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সংর</a:t>
            </a:r>
            <a:r>
              <a:rPr lang="as-IN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as-IN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ূ</a:t>
            </a:r>
            <a:r>
              <a:rPr lang="as-IN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 </a:t>
            </a:r>
            <a:r>
              <a:rPr lang="as-IN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as-IN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as-IN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5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া।</a:t>
            </a:r>
          </a:p>
          <a:p>
            <a:pPr algn="just"/>
            <a:endParaRPr lang="en-US" dirty="0">
              <a:latin typeface="Hind Siliguri SemiBold" panose="02000000000000000000" pitchFamily="2" charset="0"/>
              <a:cs typeface="Hind Siliguri SemiBold" panose="02000000000000000000" pitchFamily="2" charset="0"/>
            </a:endParaRPr>
          </a:p>
        </p:txBody>
      </p:sp>
    </p:spTree>
  </p:cSld>
  <p:clrMapOvr>
    <a:masterClrMapping/>
  </p:clrMapOvr>
  <p:transition spd="slow" advClick="0" advTm="0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30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84827-E56F-4581-833A-BB7FC5B4BA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625" cy="3254375"/>
          </a:xfrm>
        </p:spPr>
        <p:txBody>
          <a:bodyPr vert="horz" anchor="t">
            <a:normAutofit/>
          </a:bodyPr>
          <a:lstStyle/>
          <a:p>
            <a:pPr lvl="0" algn="l"/>
            <a:r>
              <a:rPr lang="en-US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র</a:t>
            </a:r>
            <a:r>
              <a:rPr lang="as-IN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প</a:t>
            </a:r>
            <a:r>
              <a:rPr lang="en-US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্</a:t>
            </a:r>
            <a:r>
              <a:rPr lang="as-IN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ত</a:t>
            </a:r>
            <a:r>
              <a:rPr lang="en-US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া</a:t>
            </a:r>
            <a:r>
              <a:rPr lang="as-IN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ন</a:t>
            </a:r>
            <a:r>
              <a:rPr lang="en-US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ি </a:t>
            </a:r>
            <a:r>
              <a:rPr lang="en-US" sz="80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উন্নয়ন</a:t>
            </a:r>
            <a:r>
              <a:rPr lang="en-US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ব</a:t>
            </a:r>
            <a:r>
              <a:rPr lang="as-IN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্</a:t>
            </a:r>
            <a:r>
              <a:rPr lang="en-US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য</a:t>
            </a:r>
            <a:r>
              <a:rPr lang="as-IN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ু</a:t>
            </a:r>
            <a:r>
              <a:rPr lang="en-US" sz="80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রে</a:t>
            </a:r>
            <a:r>
              <a:rPr lang="as-IN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া</a:t>
            </a:r>
            <a:r>
              <a:rPr lang="en-US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(EPB) </a:t>
            </a:r>
            <a:r>
              <a:rPr lang="en-US" sz="80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থেকে</a:t>
            </a:r>
            <a:r>
              <a:rPr lang="en-US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as-IN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প</a:t>
            </a:r>
            <a:r>
              <a:rPr lang="en-US" sz="80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্রাপ্ত</a:t>
            </a:r>
            <a:r>
              <a:rPr lang="en-US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0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সহায়তা</a:t>
            </a:r>
            <a:r>
              <a:rPr lang="en-US" sz="80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? </a:t>
            </a:r>
            <a:r>
              <a:rPr lang="en-US" sz="44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(Assistance Provided By Export Promotion Bureau):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3824522"/>
            <a:ext cx="100806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আয়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বৃদ্ধি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দেশের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অর্থনীতির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বুনিয়াদকে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শ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লাদেশে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সরকারি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মালিকানায়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আধা-স্বায়ত্তাশ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ছ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রপ্তানি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ব্যুরো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বল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87063047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31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৭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৭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াষ্ট্রপতির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বিশেষ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আধাস্বায়ত্তশাসিত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i="1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(Semi </a:t>
            </a:r>
            <a:r>
              <a:rPr lang="en-US" sz="4000" i="1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Autonumous</a:t>
            </a:r>
            <a:r>
              <a:rPr lang="en-US" sz="4000" i="1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)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প্রতিষ্ঠানে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পরিণত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য়।</a:t>
            </a:r>
          </a:p>
          <a:p>
            <a:pPr algn="just"/>
            <a:endParaRPr lang="en-US" sz="40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algn="just"/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রপ্তানি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সরাসরি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বাণিজ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য়ের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নিয়ন্ত্রনে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১২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সদস্যবিশিষ্ট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একটি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ব্যবস্থাপনা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বে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র্ড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দ্বারা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পরিচালিত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89858880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32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সেবাসমুহ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:-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রপ্তানি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মুখী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শিল্প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স্থাপন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পণ্যের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মানোন্নয়ন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পরিবহন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শিপিং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সুবিধা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প্রদান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প্রশিক্ষণ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কর্মসুচি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ৎ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ভ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ূ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গবেষনা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বাজার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জরিপ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আন্ত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সম্প্রসারণ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  <a:endParaRPr lang="as-IN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65499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33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84827-E56F-4581-833A-BB7FC5B4BA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625" cy="3254375"/>
          </a:xfrm>
        </p:spPr>
        <p:txBody>
          <a:bodyPr vert="horz" anchor="t">
            <a:normAutofit/>
          </a:bodyPr>
          <a:lstStyle/>
          <a:p>
            <a:pPr lvl="0" algn="l"/>
            <a:r>
              <a:rPr lang="en-US" sz="72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আন্ত</a:t>
            </a:r>
            <a:r>
              <a:rPr lang="as-IN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র</a:t>
            </a:r>
            <a:r>
              <a:rPr lang="en-US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্</a:t>
            </a:r>
            <a:r>
              <a:rPr lang="as-IN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জ</a:t>
            </a:r>
            <a:r>
              <a:rPr lang="en-US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া</a:t>
            </a:r>
            <a:r>
              <a:rPr lang="as-IN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ত</a:t>
            </a:r>
            <a:r>
              <a:rPr lang="en-US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ি</a:t>
            </a:r>
            <a:r>
              <a:rPr lang="as-IN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ক</a:t>
            </a:r>
            <a:r>
              <a:rPr lang="en-US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as-IN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</a:t>
            </a:r>
            <a:r>
              <a:rPr lang="en-US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ং</a:t>
            </a:r>
            <a:r>
              <a:rPr lang="as-IN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</a:t>
            </a:r>
            <a:r>
              <a:rPr lang="en-US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্</a:t>
            </a:r>
            <a:r>
              <a:rPr lang="as-IN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থ</a:t>
            </a:r>
            <a:r>
              <a:rPr lang="en-US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া </a:t>
            </a:r>
            <a:r>
              <a:rPr lang="en-US" sz="72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থেকে</a:t>
            </a:r>
            <a:r>
              <a:rPr lang="en-US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as-IN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প</a:t>
            </a:r>
            <a:r>
              <a:rPr lang="en-US" sz="72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্রাপ্ত</a:t>
            </a:r>
            <a:r>
              <a:rPr lang="en-US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7200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সহায়তা</a:t>
            </a:r>
            <a:r>
              <a:rPr lang="en-US" sz="72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? </a:t>
            </a:r>
            <a:br>
              <a:rPr lang="en-US" sz="7800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</a:br>
            <a:r>
              <a:rPr lang="en-US" sz="36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(Assistance Provided By International Organization):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2945793"/>
            <a:ext cx="100806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সাপটা</a:t>
            </a:r>
            <a:r>
              <a:rPr lang="en-US" sz="2800" dirty="0"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 (SAPTA/South Asian Preferential Trade Agreement)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িয়ান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(ASEAN/Association of South East Asian Nations)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বিমসটেক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(BIMSTEC/Bay of Bengal Initiative for Multi Sectoral, Technical and Economic Corporation)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বিশ্ব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বাণিজ্য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(WTO/World Trade Organization)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ইউরোপীয়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ইউনিয়ন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(EU/European Union)</a:t>
            </a:r>
          </a:p>
        </p:txBody>
      </p:sp>
    </p:spTree>
    <p:extLst>
      <p:ext uri="{BB962C8B-B14F-4D97-AF65-F5344CB8AC3E}">
        <p14:creationId xmlns:p14="http://schemas.microsoft.com/office/powerpoint/2010/main" val="189763926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34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-4490"/>
            <a:ext cx="100806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সাপটা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/ SAPTA/South Asian Preferential Trade Agreement):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42FA6-187E-4654-88E6-F901D64A056D}"/>
              </a:ext>
            </a:extLst>
          </p:cNvPr>
          <p:cNvSpPr txBox="1"/>
          <p:nvPr/>
        </p:nvSpPr>
        <p:spPr>
          <a:xfrm>
            <a:off x="1" y="2092000"/>
            <a:ext cx="538449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র্কভুক্ত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দেশসমুহ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নিজে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িজ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োগিতা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বৃদ্ধি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স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আবদ্ধ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হয়েছে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তাকেই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দক্ষিণ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গ্রাধিকারভি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াণ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সংক্ষেপে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সাপটা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বলে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E360E1-CC36-4EDE-A786-49B9A236F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78" y="1104288"/>
            <a:ext cx="4394939" cy="37503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ED61AE-0E48-47A1-8AD9-7CC2AF30E0D5}"/>
              </a:ext>
            </a:extLst>
          </p:cNvPr>
          <p:cNvSpPr txBox="1"/>
          <p:nvPr/>
        </p:nvSpPr>
        <p:spPr>
          <a:xfrm>
            <a:off x="1" y="5116603"/>
            <a:ext cx="10080624" cy="232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১৯৯১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সালে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শ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কার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রাজধানী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কলম্ব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াতে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অ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ার্ক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সম্মেলনে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সাপ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ৃ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য়।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প্রেক্ষিতে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১৯৯৩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সালের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এপ্রিল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ঢাকায়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অনুষ্ঠিত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স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ার্ক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শীর্ষ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সম্মেলনে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সাপটা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চুক্তি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স্বাক্ষরিত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হয়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৫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৭ ড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কার্যকরী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হ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15455899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35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শুরুতে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সার্ক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i="1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(SAARC)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ভুক্ত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ছ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শ,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ভ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ত,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া,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বীপ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নেপাল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ভুটান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পাকিস্তান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২০০৭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সালে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ফ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এ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েয়ার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এখন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খ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৮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সংস্থার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সদর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দপ্তর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নেপালের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কা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ড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endParaRPr lang="en-US" sz="3200" u="sng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r>
              <a:rPr lang="en-US" sz="3200" u="sng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উদ্দেশ্য</a:t>
            </a:r>
            <a:r>
              <a:rPr lang="en-US" sz="32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u="sng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সমুহ</a:t>
            </a:r>
            <a:r>
              <a:rPr lang="en-US" sz="32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:-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াণিজ্য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এলাকা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প্রতিষ্ঠ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প্রতিযোগিতার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সমস্বার্থ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প্রতিষ্ঠা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ছ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অর্থনৈ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ৃ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শুল্ক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প্রতিবন্ধকতা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হ্রাসকরণ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বৈষম্য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দূর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  <a:endParaRPr lang="as-IN" sz="32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96349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36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-4490"/>
            <a:ext cx="100806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আসিয়ান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rif Sandwip" panose="02000506000000020003" pitchFamily="2" charset="0"/>
                <a:ea typeface="DejaVu Sans" pitchFamily="2"/>
                <a:cs typeface="Shorif Sandwip" panose="02000506000000020003" pitchFamily="2" charset="0"/>
              </a:rPr>
              <a:t> 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(ASEAN/Association of South East Asian Nations)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D5441B-9D19-4197-A023-A7AAF0FEF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81" y="1092658"/>
            <a:ext cx="3555541" cy="3555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0189D5-3F27-40BA-A7FD-84E646F71994}"/>
              </a:ext>
            </a:extLst>
          </p:cNvPr>
          <p:cNvSpPr txBox="1"/>
          <p:nvPr/>
        </p:nvSpPr>
        <p:spPr>
          <a:xfrm>
            <a:off x="0" y="2431057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আঞ্চলিক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রাজনৈতিক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অর্থনৈতিক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বিভিন্ন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োগিতা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অবাধ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ড়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োলার</a:t>
            </a:r>
            <a:endParaRPr lang="en-US" sz="40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6501A-6E76-4308-959B-30F525ED5956}"/>
              </a:ext>
            </a:extLst>
          </p:cNvPr>
          <p:cNvSpPr txBox="1"/>
          <p:nvPr/>
        </p:nvSpPr>
        <p:spPr>
          <a:xfrm>
            <a:off x="-1" y="5005130"/>
            <a:ext cx="100806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জন্য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দক্ষিণ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-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ূর্ব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এ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দ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িলে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সংস্থা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গড়ে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তুলেছে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তাকেই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১৯৬৭ সালের ৮ আগস্ট ৫টি রাষ্ট্র যথা- ইন্দোনেশিয়া, মালয়েশিয়া, ফিলিপাইন, সিঙ্গাপুর ও থাইল্যান্ড দ্বারা প্রতিষ্ঠিত হয়।</a:t>
            </a:r>
            <a:endParaRPr lang="en-US" sz="40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10153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37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as-IN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7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বর্তিতে</a:t>
            </a:r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ব্রুনেই, কম্বোডিয়া, লাওস, মিয়ানমার, এবং ভিয়েতনাম সদস্যপদ লাভ করে।</a:t>
            </a:r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7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র্তমানে</a:t>
            </a:r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7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</a:t>
            </a:r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7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সদস্য</a:t>
            </a:r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7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সংখ্যা</a:t>
            </a:r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শ। </a:t>
            </a:r>
            <a:r>
              <a:rPr lang="en-US" sz="37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</a:t>
            </a:r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7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সদরদপ্তর</a:t>
            </a:r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ই</a:t>
            </a:r>
            <a:r>
              <a:rPr lang="as-IN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37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োনেশিয়ার</a:t>
            </a:r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7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যাকার্তাতে</a:t>
            </a:r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</a:t>
            </a:r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37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িত</a:t>
            </a:r>
            <a:r>
              <a:rPr lang="en-US" sz="37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  <a:endParaRPr lang="en-US" sz="3700" u="sng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B086F-4ED4-4FB2-8C0C-C94BBBE39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" y="1663814"/>
            <a:ext cx="10080625" cy="58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57642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38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 লক্ষ্য </a:t>
            </a:r>
            <a:r>
              <a:rPr lang="en-US" sz="4400" u="sng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উদ্দেশ্য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u="sng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সমুহ</a:t>
            </a:r>
            <a:r>
              <a:rPr lang="en-US" sz="4400" u="sng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:-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অর্থনৈতিক প্রবৃদ্ধি, </a:t>
            </a:r>
            <a:endParaRPr lang="en-US" sz="40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সামাজিক অগ্রগতি, </a:t>
            </a:r>
            <a:endParaRPr lang="en-US" sz="40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সাংস্কৃতিক বিবর্তন তার সদস্যদের মধ্যে ত্বরান্বিত করা, </a:t>
            </a:r>
            <a:endParaRPr lang="en-US" sz="40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আঞ্চলিক শান্তি ও স্থিতিশীলতা সুরক্ষা, এবং </a:t>
            </a:r>
            <a:endParaRPr lang="en-US" sz="40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সদস্য দেশগুলোর মধ্যে শান্তিপূর্ণভাবে পার্থক্য নিয়ে আলোচনা করা।</a:t>
            </a:r>
          </a:p>
        </p:txBody>
      </p:sp>
    </p:spTree>
    <p:extLst>
      <p:ext uri="{BB962C8B-B14F-4D97-AF65-F5344CB8AC3E}">
        <p14:creationId xmlns:p14="http://schemas.microsoft.com/office/powerpoint/2010/main" val="2981900918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39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-4490"/>
            <a:ext cx="100806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বিমসটেক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600" b="1" dirty="0"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/BIMSTEC/Bay of </a:t>
            </a:r>
          </a:p>
          <a:p>
            <a:r>
              <a:rPr lang="en-US" sz="3600" b="1" dirty="0"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Bengal Initiative for Multi </a:t>
            </a:r>
          </a:p>
          <a:p>
            <a:r>
              <a:rPr lang="en-US" sz="3600" b="1" dirty="0"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Sectoral, Technical and </a:t>
            </a:r>
          </a:p>
          <a:p>
            <a:r>
              <a:rPr lang="en-US" sz="3600" b="1" dirty="0"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Economic Corporation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A36BC-50B9-4CE3-B34A-4B0EAC0B410F}"/>
              </a:ext>
            </a:extLst>
          </p:cNvPr>
          <p:cNvSpPr txBox="1"/>
          <p:nvPr/>
        </p:nvSpPr>
        <p:spPr>
          <a:xfrm>
            <a:off x="-1" y="3158639"/>
            <a:ext cx="100806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এটি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গঠনের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লক্ষ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্রথম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বৈঠক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৬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জুন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১৯৯৭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ল্যান্ডের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রাজধানি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ব্যাংকক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অনুষ্ঠিত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হয়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সদর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দফতর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ঢাকা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বাংলাদেশ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BIMSTEC অ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ৈ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BIMSTEC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বর্তমান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সদস্য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দেশের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সং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খ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৭।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হ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বাংলাদেশ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ভারত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শ্রীলংকা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0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থাইল্য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ড,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র,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ভ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0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  <a:endParaRPr lang="en-US" sz="4000" u="sng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96FF1-3508-496A-AAB5-C065E5587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69" y="101981"/>
            <a:ext cx="3152883" cy="26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33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4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5A76E8-C770-4432-A28F-09117D27F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157525"/>
              </p:ext>
            </p:extLst>
          </p:nvPr>
        </p:nvGraphicFramePr>
        <p:xfrm>
          <a:off x="0" y="-1"/>
          <a:ext cx="10080626" cy="7559675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5543550">
                  <a:extLst>
                    <a:ext uri="{9D8B030D-6E8A-4147-A177-3AD203B41FA5}">
                      <a16:colId xmlns:a16="http://schemas.microsoft.com/office/drawing/2014/main" val="1127028821"/>
                    </a:ext>
                  </a:extLst>
                </a:gridCol>
                <a:gridCol w="4537076">
                  <a:extLst>
                    <a:ext uri="{9D8B030D-6E8A-4147-A177-3AD203B41FA5}">
                      <a16:colId xmlns:a16="http://schemas.microsoft.com/office/drawing/2014/main" val="2297300849"/>
                    </a:ext>
                  </a:extLst>
                </a:gridCol>
              </a:tblGrid>
              <a:tr h="1348822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স</a:t>
                      </a:r>
                      <a:r>
                        <a:rPr lang="as-IN" sz="4000" b="0" dirty="0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ে</a:t>
                      </a:r>
                      <a:r>
                        <a:rPr lang="en-US" sz="4000" b="0" dirty="0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ব</a:t>
                      </a:r>
                      <a:r>
                        <a:rPr lang="as-IN" sz="4000" b="0" dirty="0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া</a:t>
                      </a:r>
                      <a:r>
                        <a:rPr lang="en-US" sz="4000" b="0" dirty="0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র </a:t>
                      </a:r>
                      <a:r>
                        <a:rPr lang="as-IN" sz="4000" b="0" dirty="0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ধ</a:t>
                      </a:r>
                      <a:r>
                        <a:rPr lang="en-US" sz="4000" b="0" dirty="0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র</a:t>
                      </a:r>
                      <a:r>
                        <a:rPr lang="as-IN" sz="4000" b="0" dirty="0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ণ</a:t>
                      </a:r>
                      <a:endParaRPr lang="en-US" sz="4000" b="0" dirty="0">
                        <a:latin typeface="Hind Siliguri SemiBold" panose="02000000000000000000" pitchFamily="2" charset="0"/>
                        <a:cs typeface="Hind Siliguri SemiBol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ব</a:t>
                      </a:r>
                      <a:r>
                        <a:rPr lang="as-IN" sz="4000" b="0" dirty="0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া</a:t>
                      </a:r>
                      <a:r>
                        <a:rPr lang="en-US" sz="4000" b="0" dirty="0" err="1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ংলাদ</a:t>
                      </a:r>
                      <a:r>
                        <a:rPr lang="as-IN" sz="4000" b="0" dirty="0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শ</a:t>
                      </a:r>
                      <a:r>
                        <a:rPr lang="en-US" sz="4000" b="0" dirty="0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ে </a:t>
                      </a:r>
                      <a:r>
                        <a:rPr lang="as-IN" sz="4000" b="0" dirty="0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এ</a:t>
                      </a:r>
                      <a:r>
                        <a:rPr lang="en-US" sz="4000" b="0" dirty="0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র </a:t>
                      </a:r>
                      <a:r>
                        <a:rPr lang="en-US" sz="4000" b="0" dirty="0" err="1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সংশ্লিষ্ট</a:t>
                      </a:r>
                      <a:r>
                        <a:rPr lang="en-US" sz="4000" b="0" dirty="0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 </a:t>
                      </a:r>
                      <a:r>
                        <a:rPr lang="en-US" sz="4000" b="0" dirty="0" err="1">
                          <a:latin typeface="Hind Siliguri SemiBold" panose="02000000000000000000" pitchFamily="2" charset="0"/>
                          <a:cs typeface="Hind Siliguri SemiBold" panose="02000000000000000000" pitchFamily="2" charset="0"/>
                        </a:rPr>
                        <a:t>প্রতিষ্ঠানসমুহ</a:t>
                      </a:r>
                      <a:endParaRPr lang="en-US" sz="4000" b="0" dirty="0">
                        <a:latin typeface="Hind Siliguri SemiBold" panose="02000000000000000000" pitchFamily="2" charset="0"/>
                        <a:cs typeface="Hind Siliguri SemiBold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263450"/>
                  </a:ext>
                </a:extLst>
              </a:tr>
              <a:tr h="6210853">
                <a:tc>
                  <a:txBody>
                    <a:bodyPr/>
                    <a:lstStyle/>
                    <a:p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১। উদ্দীপনামূলক সেবা 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[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Stimulatory service]</a:t>
                      </a:r>
                    </a:p>
                    <a:p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একজন সম্ভাব্য উদ্যোক্তাকে ব্যবসায় গঠনে আগ্রহী করতে ও প্রয়োজনীয় তথ্য দিতে যে সকল সুবিধার প্রয়োজন হয় তাকে উদ্দীপনামূলক সহায়তা বলে। </a:t>
                      </a:r>
                    </a:p>
                    <a:p>
                      <a:endParaRPr lang="as-IN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যেমন:- আর্থিক সহায়তা, প্রচার, প্রশিক্ষণ, পন্য ও প্রকল্প নির্বাচনে সহায়তা, তথ্য সরবরাহ, উদ্যোগ সংক্রান্ত জ্ঞান, বিনিয়োগ সুবিধা ইত্যাদি।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যুব অধিদপ্তর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যুব প্রশিক্ষণ কেন্দ্র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মহিলা অধিদপ্তর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মহিলা প্রশিক্ষণ কেন্দ্র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বাংলাদেশ বিজ্ঞান ও শিল্প গবেষনা পরিষদ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বাংলাদেশ শিল্প কারিগরি সহায়তা সংস্থা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এনজিও ইত্যাদি।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008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582684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40</a:t>
            </a:fld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226D012-6C62-41D7-8AC2-D79DE314E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1863"/>
              </p:ext>
            </p:extLst>
          </p:nvPr>
        </p:nvGraphicFramePr>
        <p:xfrm>
          <a:off x="3998562" y="0"/>
          <a:ext cx="6082061" cy="7589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657601">
                  <a:extLst>
                    <a:ext uri="{9D8B030D-6E8A-4147-A177-3AD203B41FA5}">
                      <a16:colId xmlns:a16="http://schemas.microsoft.com/office/drawing/2014/main" val="1443426992"/>
                    </a:ext>
                  </a:extLst>
                </a:gridCol>
                <a:gridCol w="2424460">
                  <a:extLst>
                    <a:ext uri="{9D8B030D-6E8A-4147-A177-3AD203B41FA5}">
                      <a16:colId xmlns:a16="http://schemas.microsoft.com/office/drawing/2014/main" val="4168051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ক্ষেত্র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তৃত্ব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ানকার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ী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74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১।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্যবস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য়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ও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য়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89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২।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জ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য়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493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৩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।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ও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ৃ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দূ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োগ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ব্যবস্থাপনা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ভ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ার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67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৪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।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হ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ও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গ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াগ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ভ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73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৫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।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ও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অ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ধ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বণ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ারে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ভ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80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৬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।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র্যটন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ভ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76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৭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।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য়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360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৮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।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ৃ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ষ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য়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18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৯।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্র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দূরিকরণ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33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১০। 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প্রযুক্তি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রীলংকা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86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১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১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।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ৎ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স্য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থ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ইল্যান্ড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13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১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২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।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্যক্তিতে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যক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িতে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যে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গ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যে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থ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ইল্য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ন্ড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40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১৩। 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গ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ণ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থ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থ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ইল্যান্ড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619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১৪। </a:t>
                      </a:r>
                      <a:r>
                        <a:rPr lang="en-US" sz="240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সংস্কৃতি</a:t>
                      </a:r>
                      <a:endParaRPr lang="en-US" sz="240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ভ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ু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ট</a:t>
                      </a:r>
                      <a:r>
                        <a:rPr lang="bn-BD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8780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20FC79-6AB2-4DFA-BB1B-EC15EA0D7A3E}"/>
              </a:ext>
            </a:extLst>
          </p:cNvPr>
          <p:cNvSpPr txBox="1"/>
          <p:nvPr/>
        </p:nvSpPr>
        <p:spPr>
          <a:xfrm>
            <a:off x="0" y="516652"/>
            <a:ext cx="38125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বিমসটেক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মধ্যে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১৪টি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ক্ষে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ৃ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েরভার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এক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উপর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ন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ছ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</a:p>
          <a:p>
            <a:pPr algn="just"/>
            <a:endParaRPr lang="en-US" sz="32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algn="just"/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এশিয়ান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ব্যাংক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(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ড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) ২০০৫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সাল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থেকে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অংশিদার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হিসেবে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কাজ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করছে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  <a:endParaRPr lang="en-US" sz="3200" u="sng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91114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41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-4490"/>
            <a:ext cx="10080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বিশ্ব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বাণ</a:t>
            </a:r>
            <a:r>
              <a:rPr lang="bn-BD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bn-BD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 </a:t>
            </a:r>
            <a:r>
              <a:rPr lang="bn-BD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bn-BD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600" b="1" dirty="0"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/ WTO/ </a:t>
            </a:r>
          </a:p>
          <a:p>
            <a:r>
              <a:rPr lang="en-US" sz="3600" b="1" dirty="0">
                <a:latin typeface="Calibri" panose="020F0502020204030204" pitchFamily="34" charset="0"/>
                <a:ea typeface="DejaVu Sans" pitchFamily="2"/>
                <a:cs typeface="Calibri" panose="020F0502020204030204" pitchFamily="34" charset="0"/>
              </a:rPr>
              <a:t>World Trade Organization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A36BC-50B9-4CE3-B34A-4B0EAC0B410F}"/>
              </a:ext>
            </a:extLst>
          </p:cNvPr>
          <p:cNvSpPr txBox="1"/>
          <p:nvPr/>
        </p:nvSpPr>
        <p:spPr>
          <a:xfrm>
            <a:off x="-1" y="1751304"/>
            <a:ext cx="1008062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৪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৮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িউবার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রাজধানী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হাভানায়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২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৩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এক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সম্মেলনের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মাধ্যমে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i="1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GATT-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আনুষ্ঠানিক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পথচলা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শুরু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হয়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GATT/General Agreement on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Tarriffs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and Trade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পরিব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ূ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ছ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 WTO/Word Trade Organization।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৫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লা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জ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 WTO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এবং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কা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সদস্য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সংখ্যা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১৬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৪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WTO 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সদর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দপ্তর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ুইজারল্যান্ডের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রাজধানী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জেনেভায়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অবস্থিত</a:t>
            </a:r>
            <a:r>
              <a:rPr lang="en-US" sz="3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BCFA1-2D74-496E-8EEC-4A10003EF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9" b="19595"/>
          <a:stretch/>
        </p:blipFill>
        <p:spPr>
          <a:xfrm>
            <a:off x="5344432" y="123986"/>
            <a:ext cx="4736193" cy="14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80186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42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-4490"/>
            <a:ext cx="10080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উদ্দেশ্য</a:t>
            </a:r>
            <a:r>
              <a:rPr lang="en-US" sz="4400" b="1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/ </a:t>
            </a:r>
            <a:r>
              <a:rPr lang="en-US" sz="4400" b="1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কা</a:t>
            </a:r>
            <a:r>
              <a:rPr lang="bn-BD" sz="4400" b="1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b="1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4400" b="1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400" b="1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4400" b="1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b="1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bn-BD" sz="4400" b="1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en-US" sz="4400" b="1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:-</a:t>
            </a:r>
            <a:endParaRPr lang="en-US" sz="3600" b="1" dirty="0">
              <a:latin typeface="Calibri" panose="020F0502020204030204" pitchFamily="34" charset="0"/>
              <a:ea typeface="DejaVu Sans" pitchFamily="2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A36BC-50B9-4CE3-B34A-4B0EAC0B410F}"/>
              </a:ext>
            </a:extLst>
          </p:cNvPr>
          <p:cNvSpPr txBox="1"/>
          <p:nvPr/>
        </p:nvSpPr>
        <p:spPr>
          <a:xfrm>
            <a:off x="-1" y="808931"/>
            <a:ext cx="1008062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যভুক্ত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বিভিন্ন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দেশের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মধ্যকার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বাণিজ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ভ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োধ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নিস্পত্তি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GATT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সম্পাদিত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ভ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উরুগুয়ে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রা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ড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ৃ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লির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বাস্তবায়ন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উন্নয়নশীল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দেশগুলে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র্থন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ৈ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তিক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প্রবৃদ্ধি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অর্জনের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মাধ্যমে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দার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ূ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সদস্য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দেশগুলোর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মধ্যে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শুল্ক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বৈ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ূ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ার্য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বিশ্বের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অনুন্নত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দেশগুলোর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নত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বিশ্ব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কর্তৃক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শিল্প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স্থাপনের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ৎ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এবং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র্মসং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োগ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সৃষ্টিতে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বিশ্বের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স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আন্ত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াগিতায়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অংশগ্রহণে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বিভিন্ন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দেশে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বিদ্যমান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ফ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োটা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অন্যান্য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বিধিনিষে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ূ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 ও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োগিতামূলক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ণ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িজ্যিক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পরিবশ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সৃষ্ট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ার্যকর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ব্যবস্থা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28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নেয়া</a:t>
            </a:r>
            <a:r>
              <a:rPr lang="en-US" sz="28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7173358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43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-4490"/>
            <a:ext cx="10080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ইউরোপীয়</a:t>
            </a:r>
            <a:r>
              <a:rPr lang="es-E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s-E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ইউনিয়ন</a:t>
            </a:r>
            <a:r>
              <a:rPr lang="es-E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</a:p>
          <a:p>
            <a:r>
              <a:rPr lang="es-E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(EU/</a:t>
            </a:r>
            <a:r>
              <a:rPr lang="es-E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European</a:t>
            </a:r>
            <a:r>
              <a:rPr lang="es-E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s-E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Union</a:t>
            </a:r>
            <a:r>
              <a:rPr lang="es-E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A36BC-50B9-4CE3-B34A-4B0EAC0B410F}"/>
              </a:ext>
            </a:extLst>
          </p:cNvPr>
          <p:cNvSpPr txBox="1"/>
          <p:nvPr/>
        </p:nvSpPr>
        <p:spPr>
          <a:xfrm>
            <a:off x="0" y="2153787"/>
            <a:ext cx="100806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ইউরে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ইউনিয়ন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ূর্বনাম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ছিল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European Economic Community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EEC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১৯৫৭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ঠ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হয়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পরবর্তিতে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৮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EEC-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European Union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es-E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EU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ূ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য়।</a:t>
            </a:r>
          </a:p>
          <a:p>
            <a:pPr algn="just"/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এটি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একটি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অ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ৈ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ৈ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আঞ্চলিক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সংস্থা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বর্তমানে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খ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৬। ন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একটা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অভিন্ন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ম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ছ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ইউরে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চ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ত।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সদস্যদেশ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গু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ক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বাধাঁছাড়া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মধ্যে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পন্য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সেবা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ব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ে।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সব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দেশ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একই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বহি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ঃ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শুল্ক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ধার্য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ক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ে।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দস্য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েকে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ছ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/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ার্থী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উচ্চতর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ডিগ্রী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লা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ভ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েকে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32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ধে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bn-BD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32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2F5F72-C050-4304-B951-1FED45F34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742" y="0"/>
            <a:ext cx="3152883" cy="210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590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5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5A76E8-C770-4432-A28F-09117D27F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031102"/>
              </p:ext>
            </p:extLst>
          </p:nvPr>
        </p:nvGraphicFramePr>
        <p:xfrm>
          <a:off x="0" y="-1"/>
          <a:ext cx="10080626" cy="7559675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5222929">
                  <a:extLst>
                    <a:ext uri="{9D8B030D-6E8A-4147-A177-3AD203B41FA5}">
                      <a16:colId xmlns:a16="http://schemas.microsoft.com/office/drawing/2014/main" val="1127028821"/>
                    </a:ext>
                  </a:extLst>
                </a:gridCol>
                <a:gridCol w="4857697">
                  <a:extLst>
                    <a:ext uri="{9D8B030D-6E8A-4147-A177-3AD203B41FA5}">
                      <a16:colId xmlns:a16="http://schemas.microsoft.com/office/drawing/2014/main" val="2297300849"/>
                    </a:ext>
                  </a:extLst>
                </a:gridCol>
              </a:tblGrid>
              <a:tr h="134882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as-IN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as-IN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 </a:t>
                      </a:r>
                      <a:r>
                        <a:rPr lang="as-IN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ধ</a:t>
                      </a:r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as-IN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ণ</a:t>
                      </a:r>
                      <a:endParaRPr lang="en-US" sz="4000" b="1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as-IN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4000" b="1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ংলাদ</a:t>
                      </a:r>
                      <a:r>
                        <a:rPr lang="as-IN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</a:t>
                      </a:r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 </a:t>
                      </a:r>
                      <a:r>
                        <a:rPr lang="as-IN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এ</a:t>
                      </a:r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 </a:t>
                      </a:r>
                      <a:r>
                        <a:rPr lang="en-US" sz="4000" b="1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সংশ্লিষ্ট</a:t>
                      </a:r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প্রতিষ্ঠানসমুহ</a:t>
                      </a:r>
                      <a:endParaRPr lang="en-US" sz="4000" b="1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263450"/>
                  </a:ext>
                </a:extLst>
              </a:tr>
              <a:tr h="6210853">
                <a:tc>
                  <a:txBody>
                    <a:bodyPr/>
                    <a:lstStyle/>
                    <a:p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। স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র্থনমূলক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 </a:t>
                      </a:r>
                    </a:p>
                    <a:p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[Supporting service]</a:t>
                      </a:r>
                    </a:p>
                    <a:p>
                      <a:pPr algn="just"/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একজন উদ্যোক্তা ব্যবসায় গঠনে আগ্রহী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হওয়ার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বাস্তবে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গঠনে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যে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ধরনের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সেবা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সহায়তার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প্র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য়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োজন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হয়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তাকে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স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র্থনমূলক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সহায়তা বলে।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</a:p>
                    <a:p>
                      <a:pPr algn="just"/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algn="just"/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যেমন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:- ব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য়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ন্ধন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,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মূলধন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সহায়তা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,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অব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ঠ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গ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হায়তা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,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আ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হ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য়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া,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াতি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সং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গ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হ,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ু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গ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,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অ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,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ভ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র্তুকি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,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ঁ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চামাল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সরবরাহ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ই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।</a:t>
                      </a:r>
                    </a:p>
                    <a:p>
                      <a:pPr algn="just"/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ষ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ু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ও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ুট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থ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ট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ড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র্মসংস্থান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ব্যাংক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বিভিন্ন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বেসরকার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্থা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[NGO]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ানিজ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্যাংক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াইসেঞ্জিং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ক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ৃ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ষ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সরকারি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সেবাদানকা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ী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ষ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ঠ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ু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হ (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া,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ি,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্যুত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,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গ্যাস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)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ই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008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57245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6</a:t>
            </a:fld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5A76E8-C770-4432-A28F-09117D27F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941544"/>
              </p:ext>
            </p:extLst>
          </p:nvPr>
        </p:nvGraphicFramePr>
        <p:xfrm>
          <a:off x="0" y="-1"/>
          <a:ext cx="10080626" cy="7559675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1127028821"/>
                    </a:ext>
                  </a:extLst>
                </a:gridCol>
                <a:gridCol w="4975226">
                  <a:extLst>
                    <a:ext uri="{9D8B030D-6E8A-4147-A177-3AD203B41FA5}">
                      <a16:colId xmlns:a16="http://schemas.microsoft.com/office/drawing/2014/main" val="2297300849"/>
                    </a:ext>
                  </a:extLst>
                </a:gridCol>
              </a:tblGrid>
              <a:tr h="134882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as-IN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as-IN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 </a:t>
                      </a:r>
                      <a:r>
                        <a:rPr lang="as-IN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ধ</a:t>
                      </a:r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as-IN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ণ</a:t>
                      </a:r>
                      <a:endParaRPr lang="en-US" sz="4000" b="1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as-IN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4000" b="1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ংলাদ</a:t>
                      </a:r>
                      <a:r>
                        <a:rPr lang="as-IN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</a:t>
                      </a:r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 </a:t>
                      </a:r>
                      <a:r>
                        <a:rPr lang="as-IN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এ</a:t>
                      </a:r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 </a:t>
                      </a:r>
                      <a:r>
                        <a:rPr lang="en-US" sz="4000" b="1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সংশ্লিষ্ট</a:t>
                      </a:r>
                      <a:r>
                        <a:rPr lang="en-US" sz="4000" b="1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4000" b="1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প্রতিষ্ঠানসমুহ</a:t>
                      </a:r>
                      <a:endParaRPr lang="en-US" sz="4000" b="1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263450"/>
                  </a:ext>
                </a:extLst>
              </a:tr>
              <a:tr h="6210853">
                <a:tc>
                  <a:txBody>
                    <a:bodyPr/>
                    <a:lstStyle/>
                    <a:p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৩। স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ষ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ণ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ূ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 </a:t>
                      </a:r>
                    </a:p>
                    <a:p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[Sustaining service]:</a:t>
                      </a:r>
                    </a:p>
                    <a:p>
                      <a:pPr algn="just"/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ব্য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সায়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পরিচালনায়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উ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াক্তাদের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উ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ৎ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হ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-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উদ্দ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ী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ধ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খ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এবং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ব্যবসায়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বাজারে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ীর্ঘদিন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ট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িয়ে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রাখার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জন্য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যে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ধর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য়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াজন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হয়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ষ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ণ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ূ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</a:p>
                    <a:p>
                      <a:pPr algn="just"/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যেমন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:-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আধুনিকায়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,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সম্প্রসারণ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,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আ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ইনগত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,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ঋ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ণ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ধ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ংক্রান্ত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,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উ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ৎ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ী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ি,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য়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ন,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ী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ৃ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ি,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হ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য়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ষ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ঠ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ভ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ৃ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ষ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ণ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ু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হ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য়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অ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র্ভূক্ত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য়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োগ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র্ড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জাত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ী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য়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জ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ড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BSTI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ট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ট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ড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জ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াইন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ও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ট্র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ড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ম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ার্কস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অধিদপ্তর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বাংল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প্তানি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উ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য়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্যুরে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লাদেশ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প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ট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ন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ার্রেশন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বন্দর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ক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ৃ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ক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ষ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লাদেরশ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শিল্প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ও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বনিক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সমিতি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ং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ল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ে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শ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াঁত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র্ড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বাংল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দেশ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রেশম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বে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র্ড</a:t>
                      </a:r>
                      <a:endParaRPr lang="en-US" sz="3000" b="0" dirty="0">
                        <a:latin typeface="Hind Siliguri" panose="02000000000000000000" pitchFamily="2" charset="0"/>
                        <a:cs typeface="Hind Siliguri" panose="02000000000000000000" pitchFamily="2" charset="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প্রানী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সম্পদ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en-US" sz="3000" b="0" dirty="0" err="1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অধিদপ্তর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 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ই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ত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্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য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া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দ</a:t>
                      </a:r>
                      <a:r>
                        <a:rPr lang="as-IN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ি</a:t>
                      </a:r>
                      <a:r>
                        <a:rPr lang="en-US" sz="3000" b="0" dirty="0">
                          <a:latin typeface="Hind Siliguri" panose="02000000000000000000" pitchFamily="2" charset="0"/>
                          <a:cs typeface="Hind Siliguri" panose="02000000000000000000" pitchFamily="2" charset="0"/>
                        </a:rPr>
                        <a:t>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008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2591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84827-E56F-4581-833A-BB7FC5B4BA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625" cy="3779838"/>
          </a:xfrm>
        </p:spPr>
        <p:txBody>
          <a:bodyPr vert="horz" anchor="t">
            <a:normAutofit/>
          </a:bodyPr>
          <a:lstStyle/>
          <a:p>
            <a:pPr lvl="0" algn="l"/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ব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া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ং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ল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া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দ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ে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শ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ক্ষুদ্র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ও </a:t>
            </a:r>
            <a:r>
              <a:rPr lang="en-US" sz="8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কুটির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শিল্প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সংস্থা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/ব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ি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ি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ক 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থ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ে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ক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ে </a:t>
            </a:r>
            <a:r>
              <a:rPr lang="as-IN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প</a:t>
            </a:r>
            <a:r>
              <a:rPr lang="en-US" sz="8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্রাপ্ত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 </a:t>
            </a:r>
            <a:r>
              <a:rPr lang="en-US" sz="8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সহায়তা</a:t>
            </a:r>
            <a:r>
              <a:rPr 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horif Sandwip" panose="02000506000000020003" pitchFamily="2" charset="0"/>
                <a:cs typeface="Shorif Sandwip" panose="02000506000000020003" pitchFamily="2" charset="0"/>
              </a:rPr>
              <a:t>? </a:t>
            </a:r>
            <a:r>
              <a:rPr lang="en-US" sz="4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uxton Sketch" panose="03080500000500000004" pitchFamily="66" charset="0"/>
              </a:rPr>
              <a:t>(Assistance Provided By Bangladesh Small &amp; Cottage Industries Corporation/BSCIC):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uxton Sketch" panose="030805000005000000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0" y="4050474"/>
            <a:ext cx="100806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র্যায়ে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ক্ষুদ্র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ক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ড়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প্রতিষ্ঠাসহ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বিভিন্ন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অবকাঠামে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গ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,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বৈ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ষয়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মর্থনমূলক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সরকারি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সহায়তাদানকারী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প্রতিষ্ঠা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বাংলাদেশ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ক্ষুদ্র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ও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ু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থ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া।</a:t>
            </a:r>
            <a:endParaRPr lang="bn-BD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5120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৫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৭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EPSCIC (East Pakistan Small and Cottage Industries Corporation)-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১৯৭২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ালে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BISCIC (Bangladesh Small and Cottage Industries Corporation)-এ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রূপান্তর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করা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হয়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</a:p>
          <a:p>
            <a:pPr algn="just"/>
            <a:endParaRPr lang="en-US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algn="just"/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বেসরকারি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পর্যায়ে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ক্ষুদ্র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শিল্পে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বিকাশ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ও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উন্নয়নে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এ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প্রতিষ্ঠানের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উপর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</a:p>
          <a:p>
            <a:pPr algn="just"/>
            <a:endParaRPr lang="bn-BD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4360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2F1E942-F138-4B36-8BE8-BD1096C2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620367-8E55-4E12-9166-D5D73AC3962A}" type="slidenum"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40A825-98E7-4AB5-A1C4-2C28CA48ED12}"/>
              </a:ext>
            </a:extLst>
          </p:cNvPr>
          <p:cNvSpPr txBox="1"/>
          <p:nvPr/>
        </p:nvSpPr>
        <p:spPr>
          <a:xfrm>
            <a:off x="-1" y="0"/>
            <a:ext cx="100806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২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০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৮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ল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ফ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েব্রুয়ারী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পর্যন্ত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দেশের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বিভিন্ন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অঞ্চলে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বিশেষত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জেলা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শহরের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কাছে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বি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-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৭৬টি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শিল্প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নগর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ী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ছে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যাতে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শিল্প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প্লটের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মে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স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ং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খ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য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া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০,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১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৬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০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 </a:t>
            </a:r>
          </a:p>
          <a:p>
            <a:pPr algn="just"/>
            <a:endParaRPr lang="en-US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  <a:p>
            <a:pPr algn="just"/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এটি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শিল্পমন্ত্রনাল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ে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অ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ধীনে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পরিচালিত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এ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ক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ট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 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প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্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র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ত</a:t>
            </a:r>
            <a:r>
              <a:rPr lang="as-IN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ি</a:t>
            </a:r>
            <a:r>
              <a:rPr lang="en-US" sz="4400" dirty="0" err="1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ষ্ঠান</a:t>
            </a:r>
            <a:r>
              <a:rPr lang="en-US" sz="4400" dirty="0">
                <a:latin typeface="Hind Siliguri SemiBold" panose="02000000000000000000" pitchFamily="2" charset="0"/>
                <a:ea typeface="DejaVu Sans" pitchFamily="2"/>
                <a:cs typeface="Hind Siliguri SemiBold" panose="02000000000000000000" pitchFamily="2" charset="0"/>
              </a:rPr>
              <a:t>।</a:t>
            </a:r>
            <a:endParaRPr lang="bn-BD" sz="4400" dirty="0">
              <a:latin typeface="Hind Siliguri SemiBold" panose="02000000000000000000" pitchFamily="2" charset="0"/>
              <a:ea typeface="DejaVu Sans" pitchFamily="2"/>
              <a:cs typeface="Hind Siligur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8474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906044B-FE32-4285-B9F3-D1BB5DCBF16C}">
  <we:reference id="wa104380907" version="1.0.0.0" store="en-US" storeType="OMEX"/>
  <we:alternateReferences>
    <we:reference id="WA104380907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1212</TotalTime>
  <Words>5310</Words>
  <Application>Microsoft Office PowerPoint</Application>
  <PresentationFormat>Custom</PresentationFormat>
  <Paragraphs>346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Buxton Sketch</vt:lpstr>
      <vt:lpstr>Calibri</vt:lpstr>
      <vt:lpstr>Hind Siliguri</vt:lpstr>
      <vt:lpstr>Hind Siliguri SemiBold</vt:lpstr>
      <vt:lpstr>Noto Sans</vt:lpstr>
      <vt:lpstr>Noto Sans Black</vt:lpstr>
      <vt:lpstr>Shorif Sandwip</vt:lpstr>
      <vt:lpstr>Tw Cen MT</vt:lpstr>
      <vt:lpstr>Droplet</vt:lpstr>
      <vt:lpstr>ব্যবসায়ে সহায়ক সেবা  (Assistance for furtherance of Business)</vt:lpstr>
      <vt:lpstr>PowerPoint Presentation</vt:lpstr>
      <vt:lpstr>ব্যবসায় ও শিল্পে সহায়ক সেবাকে প্রধানত তিন ভাগে ভাগ করা যায়। (Types of furtherance support):</vt:lpstr>
      <vt:lpstr>PowerPoint Presentation</vt:lpstr>
      <vt:lpstr>PowerPoint Presentation</vt:lpstr>
      <vt:lpstr>PowerPoint Presentation</vt:lpstr>
      <vt:lpstr>বাংলাদেশ ক্ষুদ্র ও কুটির শিল্প সংস্থা/বিসিক থেকে প্রাপ্ত সহায়তা? (Assistance Provided By Bangladesh Small &amp; Cottage Industries Corporation/BSCIC):</vt:lpstr>
      <vt:lpstr>PowerPoint Presentation</vt:lpstr>
      <vt:lpstr>PowerPoint Presentation</vt:lpstr>
      <vt:lpstr>PowerPoint Presentation</vt:lpstr>
      <vt:lpstr>PowerPoint Presentation</vt:lpstr>
      <vt:lpstr>বানিজ্যিক ব্যাংক থেকে প্রাপ্ত সহায়তা? (Assistance provided by commercial bank):</vt:lpstr>
      <vt:lpstr>PowerPoint Presentation</vt:lpstr>
      <vt:lpstr>PowerPoint Presentation</vt:lpstr>
      <vt:lpstr>এসএমই (SME) ফাউন্ডেশন থেকে প্রাপ্ত সহায়তা?  (Assistance Provided By SME Foundation):</vt:lpstr>
      <vt:lpstr>PowerPoint Presentation</vt:lpstr>
      <vt:lpstr>PowerPoint Presentation</vt:lpstr>
      <vt:lpstr>এনজিও (NGO) থেকে প্রাপ্ত সহায়তা? (Assistance Provided By Non Government Organization)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শিল্প ও বণিক সমিতি থেকে প্রাপ্ত সহায়তা? (Assistance Provided By Chamber And Commerce And Industry):</vt:lpstr>
      <vt:lpstr>PowerPoint Presentation</vt:lpstr>
      <vt:lpstr>বিজিএমইএ (BGMEA) থেকে প্রাপ্ত সহায়তা? (Assistance Provided By Bangladesh Garments Manufacturers &amp; Exporters Association):</vt:lpstr>
      <vt:lpstr>PowerPoint Presentation</vt:lpstr>
      <vt:lpstr>রপ্তানি উন্নয়ন ব্যুরো (EPB) থেকে প্রাপ্ত সহায়তা? (Assistance Provided By Export Promotion Bureau):</vt:lpstr>
      <vt:lpstr>PowerPoint Presentation</vt:lpstr>
      <vt:lpstr>PowerPoint Presentation</vt:lpstr>
      <vt:lpstr>আন্তর্জাতিক সংস্থা থেকে প্রাপ্ত সহায়তা?  (Assistance Provided By International Organization):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Alizarin</dc:title>
  <dc:creator>hoq</dc:creator>
  <cp:lastModifiedBy>MUZAMMEL HAQUE</cp:lastModifiedBy>
  <cp:revision>275</cp:revision>
  <dcterms:created xsi:type="dcterms:W3CDTF">2020-01-25T18:26:21Z</dcterms:created>
  <dcterms:modified xsi:type="dcterms:W3CDTF">2020-07-03T20:10:39Z</dcterms:modified>
</cp:coreProperties>
</file>