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8"/>
  </p:notesMasterIdLst>
  <p:sldIdLst>
    <p:sldId id="320" r:id="rId2"/>
    <p:sldId id="319" r:id="rId3"/>
    <p:sldId id="420" r:id="rId4"/>
    <p:sldId id="338" r:id="rId5"/>
    <p:sldId id="344" r:id="rId6"/>
    <p:sldId id="394" r:id="rId7"/>
    <p:sldId id="426" r:id="rId8"/>
    <p:sldId id="427" r:id="rId9"/>
    <p:sldId id="439" r:id="rId10"/>
    <p:sldId id="440" r:id="rId11"/>
    <p:sldId id="441" r:id="rId12"/>
    <p:sldId id="406" r:id="rId13"/>
    <p:sldId id="392" r:id="rId14"/>
    <p:sldId id="415" r:id="rId15"/>
    <p:sldId id="414" r:id="rId16"/>
    <p:sldId id="33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7EF08-9D95-46CE-8D3D-4620145394D7}" type="datetimeFigureOut">
              <a:rPr lang="en-US" smtClean="0"/>
              <a:pPr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3DB2D-95FA-4DD0-A68B-3FD505D6BF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09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3DB2D-95FA-4DD0-A68B-3FD505D6BFD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418634-80CE-4569-98E7-3EE4656C4CC5}" type="datetimeFigureOut">
              <a:rPr lang="en-US" smtClean="0"/>
              <a:pPr/>
              <a:t>7/3/2020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341968-91C7-46FC-AD04-E52B78D799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28599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</a:t>
            </a:r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8434" name="Picture 2" descr="C:\Users\DOEL\Desktop\Billal101(24)\030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153400" cy="4686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5125083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68811" y="2111188"/>
                <a:ext cx="8876713" cy="50167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অঙ্কনঃ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P,O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যোগ করে বর্ধিত করি যা বৃত্তের পরিধিকে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D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বিন্দুতে ছেদ করে। </a:t>
                </a:r>
              </a:p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প্রমাণঃ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∆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POQ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 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OP = OQ 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&lt;OPQ = &lt;OQP ……(i) </a:t>
                </a:r>
              </a:p>
              <a:p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∆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POQ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বহিঃস্থ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&lt;QOD = &lt;OPQ+ &lt;OQP 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&lt;QOD  = &lt;OPQ+&lt;OPQ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&lt;QOP = 2&lt;OPQ …….(ii)</a:t>
                </a:r>
              </a:p>
              <a:p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1" y="2111188"/>
                <a:ext cx="8876713" cy="5016758"/>
              </a:xfrm>
              <a:prstGeom prst="rect">
                <a:avLst/>
              </a:prstGeom>
              <a:blipFill rotWithShape="1">
                <a:blip r:embed="rId2"/>
                <a:stretch>
                  <a:fillRect l="-1786" t="-2187" r="-2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2857500" y="209227"/>
            <a:ext cx="2505807" cy="2111940"/>
            <a:chOff x="2857500" y="1141269"/>
            <a:chExt cx="2505807" cy="2111940"/>
          </a:xfrm>
        </p:grpSpPr>
        <p:cxnSp>
          <p:nvCxnSpPr>
            <p:cNvPr id="4" name="Straight Connector 3"/>
            <p:cNvCxnSpPr>
              <a:stCxn id="6" idx="0"/>
            </p:cNvCxnSpPr>
            <p:nvPr/>
          </p:nvCxnSpPr>
          <p:spPr>
            <a:xfrm flipH="1">
              <a:off x="3249637" y="1448972"/>
              <a:ext cx="738554" cy="1097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Group 4"/>
            <p:cNvGrpSpPr/>
            <p:nvPr/>
          </p:nvGrpSpPr>
          <p:grpSpPr>
            <a:xfrm>
              <a:off x="2857500" y="1141269"/>
              <a:ext cx="2505807" cy="2111940"/>
              <a:chOff x="2857500" y="1141269"/>
              <a:chExt cx="2505807" cy="211194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3123028" y="1448972"/>
                <a:ext cx="1730326" cy="14349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" name="Straight Connector 6"/>
              <p:cNvCxnSpPr>
                <a:stCxn id="6" idx="0"/>
              </p:cNvCxnSpPr>
              <p:nvPr/>
            </p:nvCxnSpPr>
            <p:spPr>
              <a:xfrm>
                <a:off x="3988191" y="1448972"/>
                <a:ext cx="766689" cy="1097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>
                <a:stCxn id="6" idx="0"/>
                <a:endCxn id="6" idx="4"/>
              </p:cNvCxnSpPr>
              <p:nvPr/>
            </p:nvCxnSpPr>
            <p:spPr>
              <a:xfrm>
                <a:off x="3988191" y="1448972"/>
                <a:ext cx="0" cy="14349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V="1">
                <a:off x="3249637" y="2166424"/>
                <a:ext cx="738554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3988191" y="2166424"/>
                <a:ext cx="766689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3745524" y="1141269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857500" y="251398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832252" y="2383915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897924" y="2883877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982330" y="181294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94460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168813" y="2884018"/>
                <a:ext cx="8750104" cy="37423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একইভাবে,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ea typeface="Cambria Math"/>
                        <a:cs typeface="Times New Roman" pitchFamily="18" charset="0"/>
                      </a:rPr>
                      <m:t>∆ 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POR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এর বহিঃস্থ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&lt;ROD = 2&lt;OPR…….(iii)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(ii)</a:t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(iii)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নং যোগ করে পাই, </a:t>
                </a:r>
                <a:endParaRPr lang="en-US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&lt;QOD+&lt;ROD = 2&lt;OPQ+2&lt;OPR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&lt;QOR = 2(&lt;OPQ+&lt;OPR)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&lt;QOR = 2&lt;QPR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 2&lt;QPR = &lt;QOP</a:t>
                </a:r>
              </a:p>
              <a:p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/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&lt;QPR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/>
                        <a:cs typeface="Times New Roman" pitchFamily="18" charset="0"/>
                      </a:rPr>
                      <m:t>𝑄𝑂𝑅</m:t>
                    </m:r>
                  </m:oMath>
                </a14:m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   (প্রমাণিত) </a:t>
                </a:r>
                <a:endParaRPr lang="bn-IN" sz="32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3" y="2884018"/>
                <a:ext cx="8750104" cy="3742371"/>
              </a:xfrm>
              <a:prstGeom prst="rect">
                <a:avLst/>
              </a:prstGeom>
              <a:blipFill rotWithShape="1">
                <a:blip r:embed="rId2"/>
                <a:stretch>
                  <a:fillRect l="-1812" t="-2932" r="-697" b="-2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14"/>
          <p:cNvGrpSpPr/>
          <p:nvPr/>
        </p:nvGrpSpPr>
        <p:grpSpPr>
          <a:xfrm>
            <a:off x="3023675" y="756976"/>
            <a:ext cx="2505807" cy="2111940"/>
            <a:chOff x="2857500" y="1141269"/>
            <a:chExt cx="2505807" cy="2111940"/>
          </a:xfrm>
        </p:grpSpPr>
        <p:grpSp>
          <p:nvGrpSpPr>
            <p:cNvPr id="15" name="Group 2"/>
            <p:cNvGrpSpPr/>
            <p:nvPr/>
          </p:nvGrpSpPr>
          <p:grpSpPr>
            <a:xfrm>
              <a:off x="2857500" y="1141269"/>
              <a:ext cx="2505807" cy="2111940"/>
              <a:chOff x="2857500" y="1141269"/>
              <a:chExt cx="2505807" cy="2111940"/>
            </a:xfrm>
          </p:grpSpPr>
          <p:sp>
            <p:nvSpPr>
              <p:cNvPr id="4" name="Oval 3"/>
              <p:cNvSpPr/>
              <p:nvPr/>
            </p:nvSpPr>
            <p:spPr>
              <a:xfrm>
                <a:off x="3123028" y="1448972"/>
                <a:ext cx="1730326" cy="14349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" name="Straight Connector 4"/>
              <p:cNvCxnSpPr>
                <a:stCxn id="4" idx="0"/>
              </p:cNvCxnSpPr>
              <p:nvPr/>
            </p:nvCxnSpPr>
            <p:spPr>
              <a:xfrm>
                <a:off x="3988191" y="1448972"/>
                <a:ext cx="766689" cy="1097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>
                <a:stCxn id="4" idx="0"/>
                <a:endCxn id="4" idx="4"/>
              </p:cNvCxnSpPr>
              <p:nvPr/>
            </p:nvCxnSpPr>
            <p:spPr>
              <a:xfrm>
                <a:off x="3988191" y="1448972"/>
                <a:ext cx="0" cy="14349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3249637" y="2166424"/>
                <a:ext cx="738554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3988191" y="2166424"/>
                <a:ext cx="766689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3745524" y="1141269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857500" y="251398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832252" y="2383915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897924" y="2883877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982330" y="181294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  <p:cxnSp>
          <p:nvCxnSpPr>
            <p:cNvPr id="14" name="Straight Connector 13"/>
            <p:cNvCxnSpPr/>
            <p:nvPr/>
          </p:nvCxnSpPr>
          <p:spPr>
            <a:xfrm flipH="1">
              <a:off x="3249637" y="1448972"/>
              <a:ext cx="738554" cy="1097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276499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04800"/>
            <a:ext cx="8915400" cy="9233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876800"/>
            <a:ext cx="87629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en-US" sz="3600" b="1" dirty="0" smtClean="0"/>
              <a:t> </a:t>
            </a:r>
            <a:r>
              <a:rPr lang="en-US" sz="3600" b="1" dirty="0" err="1" smtClean="0"/>
              <a:t>উপরের</a:t>
            </a:r>
            <a:r>
              <a:rPr lang="en-US" sz="3600" b="1" dirty="0" smtClean="0"/>
              <a:t> </a:t>
            </a:r>
            <a:r>
              <a:rPr lang="bn-BD" sz="3600" b="1" dirty="0" smtClean="0"/>
              <a:t>চিত্র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থেকে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কি</a:t>
            </a:r>
            <a:r>
              <a:rPr lang="bn-BD" sz="3600" b="1" dirty="0" smtClean="0"/>
              <a:t>  কোণ </a:t>
            </a:r>
            <a:r>
              <a:rPr lang="en-US" sz="3600" b="1" dirty="0" err="1" smtClean="0"/>
              <a:t>পাওয়া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যাবে</a:t>
            </a:r>
            <a:r>
              <a:rPr lang="bn-BD" sz="3600" b="1" dirty="0" smtClean="0"/>
              <a:t> ।</a:t>
            </a:r>
            <a:endParaRPr lang="en-US" sz="3600" b="1" dirty="0"/>
          </a:p>
        </p:txBody>
      </p:sp>
      <p:pic>
        <p:nvPicPr>
          <p:cNvPr id="2050" name="Picture 2" descr="C:\Users\bbbbggg-\Desktop\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057400"/>
            <a:ext cx="5716587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দলীয় কাজ</a:t>
            </a:r>
            <a:endParaRPr lang="en-US" sz="72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8813" y="3025588"/>
            <a:ext cx="8750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একটি বৃত্ত এঁকে এর ব্যাস, ব্যাসার্ধ,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জ্যা,কেন্দ্র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চিহ্নিত করে দেখাও। </a:t>
            </a:r>
            <a:endParaRPr lang="bn-IN" sz="3600" b="1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05000" y="0"/>
            <a:ext cx="4724400" cy="114300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       </a:t>
            </a:r>
            <a:r>
              <a:rPr kumimoji="0" lang="bn-BD" sz="6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Verdana" pitchFamily="34" charset="0"/>
                <a:cs typeface="NikoshBAN" pitchFamily="2" charset="0"/>
              </a:rPr>
              <a:t>মূল্যায়ন 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Verdana" pitchFamily="34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1858" y="2364493"/>
            <a:ext cx="749807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১। ব্যাস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২।ব্যাসার্ধ   কাকে বলে? 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। কেন্দ্রস্থ কোণ কাকে বলে? </a:t>
            </a:r>
          </a:p>
          <a:p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৪। বৃত্ত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কেন্দ্র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8200" y="228600"/>
            <a:ext cx="648286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bn-BD" sz="60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68903" y="1691659"/>
            <a:ext cx="2181483" cy="2420202"/>
            <a:chOff x="2468903" y="1691659"/>
            <a:chExt cx="2181483" cy="2420202"/>
          </a:xfrm>
        </p:grpSpPr>
        <p:grpSp>
          <p:nvGrpSpPr>
            <p:cNvPr id="6" name="Group 14"/>
            <p:cNvGrpSpPr/>
            <p:nvPr/>
          </p:nvGrpSpPr>
          <p:grpSpPr>
            <a:xfrm>
              <a:off x="2468903" y="2057415"/>
              <a:ext cx="2011658" cy="1920219"/>
              <a:chOff x="2468903" y="2057415"/>
              <a:chExt cx="2011658" cy="1920219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0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17" name="Straight Connector 16"/>
                <p:cNvCxnSpPr>
                  <a:stCxn id="12" idx="0"/>
                  <a:endCxn id="12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2" idx="0"/>
                  <a:endCxn id="12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1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>
              <a:off x="3291854" y="169165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1752" y="374252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8903" y="3672046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1854" y="301752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264354" y="1822287"/>
            <a:ext cx="2181483" cy="2420202"/>
            <a:chOff x="5264354" y="1822287"/>
            <a:chExt cx="2181483" cy="2420202"/>
          </a:xfrm>
        </p:grpSpPr>
        <p:grpSp>
          <p:nvGrpSpPr>
            <p:cNvPr id="20" name="Group 29"/>
            <p:cNvGrpSpPr/>
            <p:nvPr/>
          </p:nvGrpSpPr>
          <p:grpSpPr>
            <a:xfrm>
              <a:off x="5264354" y="2188043"/>
              <a:ext cx="2011658" cy="1920219"/>
              <a:chOff x="2468903" y="2057415"/>
              <a:chExt cx="2011658" cy="192021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35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30" name="Straight Connector 29"/>
                <p:cNvCxnSpPr>
                  <a:stCxn id="25" idx="0"/>
                  <a:endCxn id="25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stCxn id="25" idx="0"/>
                  <a:endCxn id="25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36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TextBox 20"/>
            <p:cNvSpPr txBox="1"/>
            <p:nvPr/>
          </p:nvSpPr>
          <p:spPr>
            <a:xfrm>
              <a:off x="6087305" y="182228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97203" y="387315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64354" y="380267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87305" y="3148152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19200" y="4800585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উপরের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চিএ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হতে</a:t>
            </a:r>
            <a:r>
              <a:rPr lang="en-US" sz="3600" b="1" dirty="0" smtClean="0"/>
              <a:t> ,</a:t>
            </a:r>
            <a:r>
              <a:rPr lang="bn-BD" sz="3600" b="1" dirty="0" smtClean="0"/>
              <a:t>প্রমাণ কর যে</a:t>
            </a:r>
            <a:r>
              <a:rPr lang="en-US" sz="3600" b="1" dirty="0" smtClean="0"/>
              <a:t>, </a:t>
            </a:r>
            <a:r>
              <a:rPr lang="en-US" sz="3600" b="1" dirty="0" smtClean="0">
                <a:latin typeface="Anik"/>
              </a:rPr>
              <a:t>&lt; </a:t>
            </a:r>
            <a:r>
              <a:rPr lang="en-US" sz="3600" b="1" dirty="0" smtClean="0">
                <a:latin typeface="Anik"/>
              </a:rPr>
              <a:t>BAC</a:t>
            </a:r>
            <a:r>
              <a:rPr lang="en-US" sz="3600" b="1" dirty="0" smtClean="0"/>
              <a:t>=1/2&lt;BOC</a:t>
            </a:r>
            <a:endParaRPr lang="en-US" sz="36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019804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59377" y="1447800"/>
            <a:ext cx="9203377" cy="3733800"/>
          </a:xfrm>
          <a:prstGeom prst="rect">
            <a:avLst/>
          </a:prstGeom>
        </p:spPr>
        <p:txBody>
          <a:bodyPr numCol="1">
            <a:prstTxWarp prst="textDoubleWave1">
              <a:avLst>
                <a:gd name="adj1" fmla="val 6250"/>
                <a:gd name="adj2" fmla="val -876"/>
              </a:avLst>
            </a:prstTxWarp>
            <a:noAutofit/>
            <a:scene3d>
              <a:camera prst="perspectiveLeft"/>
              <a:lightRig rig="threePt" dir="t"/>
            </a:scene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99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28700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513617"/>
      </p:ext>
    </p:extLst>
  </p:cSld>
  <p:clrMapOvr>
    <a:masterClrMapping/>
  </p:clrMapOvr>
  <p:transition spd="slow">
    <p:wipe dir="r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352800"/>
            <a:ext cx="48317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বিল্লাল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হোসেন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দিঘীরপাড়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এ.সি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ইনষ্টিটিউশন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টঙ্গীবাড়ী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মুন্সিগ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ঞ্জ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  <a:p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3800" y="0"/>
            <a:ext cx="24320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C98F8E0D-58A2-4268-A116-004CEB5FDE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200400"/>
            <a:ext cx="434261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শ্রেণীঃ- 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alt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</a:t>
            </a:r>
            <a:r>
              <a:rPr lang="en-GB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bn-BD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সময়-৫০ মিনিট</a:t>
            </a:r>
          </a:p>
          <a:p>
            <a:pPr algn="ctr"/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তাঃ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২৬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alt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২0</a:t>
            </a:r>
            <a:endParaRPr lang="en-US" alt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bbbbggg-\Desktop\BILL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685800"/>
            <a:ext cx="2286000" cy="251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91409826"/>
      </p:ext>
    </p:extLst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457200" y="1295400"/>
            <a:ext cx="8077200" cy="5334000"/>
            <a:chOff x="1764310" y="367364"/>
            <a:chExt cx="8206406" cy="4623884"/>
          </a:xfrm>
        </p:grpSpPr>
        <p:sp>
          <p:nvSpPr>
            <p:cNvPr id="5" name="Rectangle 4"/>
            <p:cNvSpPr/>
            <p:nvPr/>
          </p:nvSpPr>
          <p:spPr>
            <a:xfrm>
              <a:off x="1836217" y="883545"/>
              <a:ext cx="4899546" cy="40260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764310" y="367364"/>
              <a:ext cx="8206406" cy="4623884"/>
            </a:xfrm>
            <a:prstGeom prst="rect">
              <a:avLst/>
            </a:prstGeom>
            <a:solidFill>
              <a:schemeClr val="bg1"/>
            </a:solidFill>
          </p:spPr>
        </p:pic>
        <p:grpSp>
          <p:nvGrpSpPr>
            <p:cNvPr id="4" name="Group 46"/>
            <p:cNvGrpSpPr/>
            <p:nvPr/>
          </p:nvGrpSpPr>
          <p:grpSpPr>
            <a:xfrm>
              <a:off x="3854622" y="763697"/>
              <a:ext cx="3870464" cy="2327310"/>
              <a:chOff x="3838291" y="1898423"/>
              <a:chExt cx="4572000" cy="34852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838291" y="1898423"/>
                <a:ext cx="4572000" cy="3485255"/>
              </a:xfrm>
              <a:prstGeom prst="ellips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153150" y="3167585"/>
                <a:ext cx="20524" cy="468085"/>
              </a:xfrm>
              <a:prstGeom prst="line">
                <a:avLst/>
              </a:prstGeom>
              <a:ln w="76200">
                <a:solidFill>
                  <a:schemeClr val="accent2">
                    <a:lumMod val="40000"/>
                    <a:lumOff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 rot="20972450">
                <a:off x="6348535" y="2067182"/>
                <a:ext cx="1329116" cy="667678"/>
              </a:xfrm>
              <a:prstGeom prst="rect">
                <a:avLst/>
              </a:prstGeom>
            </p:spPr>
          </p:pic>
          <p:sp>
            <p:nvSpPr>
              <p:cNvPr id="46" name="Freeform 45"/>
              <p:cNvSpPr/>
              <p:nvPr/>
            </p:nvSpPr>
            <p:spPr>
              <a:xfrm>
                <a:off x="6124575" y="2456017"/>
                <a:ext cx="1383997" cy="1013928"/>
              </a:xfrm>
              <a:custGeom>
                <a:avLst/>
                <a:gdLst>
                  <a:gd name="connsiteX0" fmla="*/ 0 w 1371601"/>
                  <a:gd name="connsiteY0" fmla="*/ 885825 h 885825"/>
                  <a:gd name="connsiteX1" fmla="*/ 1371600 w 1371601"/>
                  <a:gd name="connsiteY1" fmla="*/ 0 h 885825"/>
                  <a:gd name="connsiteX2" fmla="*/ 0 w 1371601"/>
                  <a:gd name="connsiteY2" fmla="*/ 88582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371601" h="885825">
                    <a:moveTo>
                      <a:pt x="0" y="885825"/>
                    </a:moveTo>
                    <a:lnTo>
                      <a:pt x="1371600" y="0"/>
                    </a:lnTo>
                    <a:cubicBezTo>
                      <a:pt x="1373187" y="1587"/>
                      <a:pt x="0" y="885825"/>
                      <a:pt x="0" y="885825"/>
                    </a:cubicBezTo>
                    <a:close/>
                  </a:path>
                </a:pathLst>
              </a:custGeom>
              <a:ln w="28575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8" name="TextBox 47"/>
          <p:cNvSpPr txBox="1"/>
          <p:nvPr/>
        </p:nvSpPr>
        <p:spPr>
          <a:xfrm>
            <a:off x="762000" y="0"/>
            <a:ext cx="7391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3276600" y="1752600"/>
            <a:ext cx="2902849" cy="232731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706752"/>
      </p:ext>
    </p:extLst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ertical Scroll 5"/>
          <p:cNvSpPr/>
          <p:nvPr/>
        </p:nvSpPr>
        <p:spPr>
          <a:xfrm>
            <a:off x="1066800" y="296981"/>
            <a:ext cx="6858000" cy="822715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chemeClr val="tx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1981200"/>
            <a:ext cx="54102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বৃত্ত</a:t>
            </a:r>
            <a:r>
              <a:rPr lang="en-US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193155"/>
      </p:ext>
    </p:extLst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9BF0C4E-6C74-443C-858A-7AA02036F194}"/>
              </a:ext>
            </a:extLst>
          </p:cNvPr>
          <p:cNvSpPr txBox="1"/>
          <p:nvPr/>
        </p:nvSpPr>
        <p:spPr>
          <a:xfrm>
            <a:off x="2743200" y="381000"/>
            <a:ext cx="2849503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63500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6800" y="1600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00200"/>
            <a:ext cx="8915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/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285750" indent="-285750"/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।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e„Ë¯’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ও 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†K›`ª¯’ †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b="1" dirty="0" smtClean="0">
                <a:latin typeface="SutonnyMJ" pitchFamily="2" charset="0"/>
                <a:cs typeface="SutonnyMJ" pitchFamily="2" charset="0"/>
              </a:rPr>
              <a:t> ।</a:t>
            </a:r>
          </a:p>
          <a:p>
            <a:pPr marL="285750" indent="-285750"/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৩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বৃওের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একই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চাপের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দন্ডায়মান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বৃওস্থ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কেন্দ্রস্থ  কোণের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১/২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0811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ব্যাসের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মধ্যবিন্দুই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রেখাংশকে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2209800"/>
            <a:ext cx="3934925" cy="3440480"/>
            <a:chOff x="2645769" y="464694"/>
            <a:chExt cx="3934925" cy="3440480"/>
          </a:xfrm>
        </p:grpSpPr>
        <p:sp>
          <p:nvSpPr>
            <p:cNvPr id="6" name="TextBox 5"/>
            <p:cNvSpPr txBox="1"/>
            <p:nvPr/>
          </p:nvSpPr>
          <p:spPr>
            <a:xfrm>
              <a:off x="4332162" y="464694"/>
              <a:ext cx="40473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A</a:t>
              </a:r>
              <a:endParaRPr lang="en-US" sz="32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grpSp>
          <p:nvGrpSpPr>
            <p:cNvPr id="7" name="Group 17"/>
            <p:cNvGrpSpPr/>
            <p:nvPr/>
          </p:nvGrpSpPr>
          <p:grpSpPr>
            <a:xfrm>
              <a:off x="2645769" y="929549"/>
              <a:ext cx="3934925" cy="2975625"/>
              <a:chOff x="2645769" y="929549"/>
              <a:chExt cx="3934925" cy="2975625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3072987" y="929549"/>
                <a:ext cx="3117952" cy="2975625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3"/>
              <p:cNvSpPr/>
              <p:nvPr/>
            </p:nvSpPr>
            <p:spPr>
              <a:xfrm>
                <a:off x="4549517" y="2376947"/>
                <a:ext cx="164892" cy="1798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645769" y="2218089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B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175959" y="2189108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C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>
                <a:off x="3072987" y="2462332"/>
                <a:ext cx="311795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up 12"/>
          <p:cNvGrpSpPr/>
          <p:nvPr/>
        </p:nvGrpSpPr>
        <p:grpSpPr>
          <a:xfrm>
            <a:off x="4800600" y="2286000"/>
            <a:ext cx="3934925" cy="3459530"/>
            <a:chOff x="6563699" y="1208144"/>
            <a:chExt cx="3934925" cy="3459530"/>
          </a:xfrm>
        </p:grpSpPr>
        <p:grpSp>
          <p:nvGrpSpPr>
            <p:cNvPr id="14" name="Group 19"/>
            <p:cNvGrpSpPr/>
            <p:nvPr/>
          </p:nvGrpSpPr>
          <p:grpSpPr>
            <a:xfrm>
              <a:off x="6563699" y="1208144"/>
              <a:ext cx="3934925" cy="3459530"/>
              <a:chOff x="2645769" y="445644"/>
              <a:chExt cx="3934925" cy="3459530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4465512" y="445644"/>
                <a:ext cx="40473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  <p:grpSp>
            <p:nvGrpSpPr>
              <p:cNvPr id="17" name="Group 21"/>
              <p:cNvGrpSpPr/>
              <p:nvPr/>
            </p:nvGrpSpPr>
            <p:grpSpPr>
              <a:xfrm>
                <a:off x="2645769" y="929549"/>
                <a:ext cx="3934925" cy="2975625"/>
                <a:chOff x="2645769" y="929549"/>
                <a:chExt cx="3934925" cy="2975625"/>
              </a:xfrm>
            </p:grpSpPr>
            <p:sp>
              <p:nvSpPr>
                <p:cNvPr id="18" name="Oval 17"/>
                <p:cNvSpPr/>
                <p:nvPr/>
              </p:nvSpPr>
              <p:spPr>
                <a:xfrm>
                  <a:off x="3072987" y="929549"/>
                  <a:ext cx="3117952" cy="2975625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549517" y="2376947"/>
                  <a:ext cx="164892" cy="179883"/>
                </a:xfrm>
                <a:prstGeom prst="ellipse">
                  <a:avLst/>
                </a:prstGeom>
                <a:solidFill>
                  <a:schemeClr val="tx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645769" y="2218089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B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6175959" y="2189108"/>
                  <a:ext cx="404735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3200" dirty="0" smtClean="0">
                      <a:latin typeface="NikoshBAN" panose="02000000000000000000" pitchFamily="2" charset="0"/>
                      <a:cs typeface="NikoshBAN" panose="02000000000000000000" pitchFamily="2" charset="0"/>
                    </a:rPr>
                    <a:t>C</a:t>
                  </a:r>
                  <a:endParaRPr lang="en-US" sz="3200" dirty="0">
                    <a:latin typeface="NikoshBAN" panose="02000000000000000000" pitchFamily="2" charset="0"/>
                    <a:cs typeface="NikoshBAN" panose="02000000000000000000" pitchFamily="2" charset="0"/>
                  </a:endParaRPr>
                </a:p>
              </p:txBody>
            </p:sp>
          </p:grpSp>
        </p:grpSp>
        <p:cxnSp>
          <p:nvCxnSpPr>
            <p:cNvPr id="15" name="Straight Connector 14"/>
            <p:cNvCxnSpPr>
              <a:stCxn id="20" idx="3"/>
              <a:endCxn id="18" idx="0"/>
            </p:cNvCxnSpPr>
            <p:nvPr/>
          </p:nvCxnSpPr>
          <p:spPr>
            <a:xfrm flipV="1">
              <a:off x="6968434" y="1692049"/>
              <a:ext cx="1581459" cy="15809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" y="59038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O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ABC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ব্যাসBC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AB।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7156" y="3412814"/>
            <a:ext cx="90173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>
                <a:latin typeface="NikoshBAN" pitchFamily="2" charset="0"/>
                <a:cs typeface="NikoshBAN" pitchFamily="2" charset="0"/>
              </a:rPr>
              <a:t>ব্যাসঃ বৃত্তের কোনো জ্যা যদি কেন্দ্র দিয়ে যায়,তবে জ্যাটিকে বৃত্তের ব্যাস বলে </a:t>
            </a:r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। অর্থাৎ, বৃত্তের কেন্দ্রগামী যেকোনো জ্যা হলো ব্যাস।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Tumpa\Desktop\vcx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1324" y="388604"/>
            <a:ext cx="3165230" cy="274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ound Single Corner Rectangle 2"/>
          <p:cNvSpPr/>
          <p:nvPr/>
        </p:nvSpPr>
        <p:spPr>
          <a:xfrm rot="13877915">
            <a:off x="3857838" y="1193293"/>
            <a:ext cx="345200" cy="59966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 rot="12781744">
            <a:off x="4098441" y="2152711"/>
            <a:ext cx="881646" cy="418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787" y="5218348"/>
            <a:ext cx="81311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b="1" dirty="0" smtClean="0">
                <a:latin typeface="NikoshBAN" pitchFamily="2" charset="0"/>
                <a:cs typeface="NikoshBAN" pitchFamily="2" charset="0"/>
              </a:rPr>
              <a:t>ব্যাসার্ধঃ কেন্দ্র থেকে পরিধি পর্যন্ত দূরত্বকে বৃত্তের ব্যাসার্ধ বলে।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7872743"/>
      </p:ext>
    </p:ext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30435E-6 L 0.58073 -0.0020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028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9056E-6 L 0.52518 -0.006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" grpId="0" animBg="1"/>
      <p:bldP spid="3" grpId="1" animBg="1"/>
      <p:bldP spid="4" grpId="0" animBg="1"/>
      <p:bldP spid="4" grpId="1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63915"/>
            <a:ext cx="8915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yBwU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R¨v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ci¯úi‡K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e„‡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Ëi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we›`y‡Z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†Q`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Drcbœ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e„Ë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(Inscribed angle)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just"/>
            <a:endParaRPr lang="en-US" sz="5200" b="1" dirty="0" smtClean="0">
              <a:latin typeface="SutonnyMJ" pitchFamily="2" charset="0"/>
              <a:cs typeface="SutonnyMJ" pitchFamily="2" charset="0"/>
            </a:endParaRPr>
          </a:p>
          <a:p>
            <a:pPr algn="just"/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Pv‡ci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Ûvqgvb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Kv‡bi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kxl©we›`y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hw` †K‡›`ª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Aew¯’Z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Z‡e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H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KvY‡K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†K›`ª¯’ †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200" b="1" dirty="0" smtClean="0">
                <a:latin typeface="Times New Roman" pitchFamily="18" charset="0"/>
                <a:cs typeface="Times New Roman" pitchFamily="18" charset="0"/>
              </a:rPr>
              <a:t>(Central angle) </a:t>
            </a:r>
            <a:r>
              <a:rPr lang="en-US" sz="52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5200" b="1" dirty="0" smtClean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Rectangle 3"/>
              <p:cNvSpPr/>
              <p:nvPr/>
            </p:nvSpPr>
            <p:spPr>
              <a:xfrm>
                <a:off x="0" y="3468405"/>
                <a:ext cx="8862647" cy="2265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বিশেষ নির্বচনঃমনে করি,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O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কেন্দ্রবিশিষ্ট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PQR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 বৃত্তে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QR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চাপের উপর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দন্ডায়মান বৃত্তস্থ 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কোণ = </a:t>
                </a:r>
                <a:r>
                  <a:rPr lang="en-US" sz="3200" dirty="0" smtClean="0">
                    <a:latin typeface="Times New Roman" pitchFamily="18" charset="0"/>
                    <a:cs typeface="Times New Roman" pitchFamily="18" charset="0"/>
                  </a:rPr>
                  <a:t>&lt;QPR 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এবং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কেন্দ্রস্থ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কোণ =  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&lt;QOR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প্রমাণ </a:t>
                </a:r>
                <a:r>
                  <a:rPr lang="bn-IN" sz="3200" dirty="0">
                    <a:latin typeface="NikoshBAN" pitchFamily="2" charset="0"/>
                    <a:cs typeface="NikoshBAN" pitchFamily="2" charset="0"/>
                  </a:rPr>
                  <a:t>করতে হবে যে</a:t>
                </a:r>
                <a:r>
                  <a:rPr lang="bn-IN" sz="3200" dirty="0" smtClean="0"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&lt;</m:t>
                    </m:r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𝑄𝑃𝑅</m:t>
                    </m:r>
                    <m:r>
                      <a:rPr lang="en-US" sz="3200" i="1">
                        <a:latin typeface="Cambria Math"/>
                        <a:cs typeface="NikoshBAN" pitchFamily="2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200" dirty="0">
                    <a:latin typeface="Times New Roman" pitchFamily="18" charset="0"/>
                    <a:cs typeface="NikoshBAN" pitchFamily="2" charset="0"/>
                  </a:rPr>
                  <a:t>&lt;QOR </a:t>
                </a:r>
                <a:endParaRPr lang="en-US" sz="3200" dirty="0">
                  <a:latin typeface="Times New Roman" pitchFamily="18" charset="0"/>
                  <a:cs typeface="NikoshBAN" pitchFamily="2" charset="0"/>
                </a:endParaRPr>
              </a:p>
              <a:p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68405"/>
                <a:ext cx="8862647" cy="2265044"/>
              </a:xfrm>
              <a:prstGeom prst="rect">
                <a:avLst/>
              </a:prstGeom>
              <a:blipFill rotWithShape="1">
                <a:blip r:embed="rId2"/>
                <a:stretch>
                  <a:fillRect l="-1719" t="-4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30"/>
          <p:cNvGrpSpPr/>
          <p:nvPr/>
        </p:nvGrpSpPr>
        <p:grpSpPr>
          <a:xfrm>
            <a:off x="2895600" y="1295400"/>
            <a:ext cx="2505807" cy="2111940"/>
            <a:chOff x="2857500" y="1141269"/>
            <a:chExt cx="2505807" cy="2111940"/>
          </a:xfrm>
        </p:grpSpPr>
        <p:cxnSp>
          <p:nvCxnSpPr>
            <p:cNvPr id="7" name="Straight Connector 6"/>
            <p:cNvCxnSpPr>
              <a:stCxn id="5" idx="0"/>
            </p:cNvCxnSpPr>
            <p:nvPr/>
          </p:nvCxnSpPr>
          <p:spPr>
            <a:xfrm flipH="1">
              <a:off x="3249637" y="1448972"/>
              <a:ext cx="738554" cy="109728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9"/>
            <p:cNvGrpSpPr/>
            <p:nvPr/>
          </p:nvGrpSpPr>
          <p:grpSpPr>
            <a:xfrm>
              <a:off x="2857500" y="1141269"/>
              <a:ext cx="2505807" cy="2111940"/>
              <a:chOff x="2857500" y="1141269"/>
              <a:chExt cx="2505807" cy="211194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3123028" y="1448972"/>
                <a:ext cx="1730326" cy="1434905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5" idx="0"/>
              </p:cNvCxnSpPr>
              <p:nvPr/>
            </p:nvCxnSpPr>
            <p:spPr>
              <a:xfrm>
                <a:off x="3988191" y="1448972"/>
                <a:ext cx="766689" cy="10972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>
                <a:stCxn id="5" idx="0"/>
                <a:endCxn id="5" idx="4"/>
              </p:cNvCxnSpPr>
              <p:nvPr/>
            </p:nvCxnSpPr>
            <p:spPr>
              <a:xfrm>
                <a:off x="3988191" y="1448972"/>
                <a:ext cx="0" cy="143490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V="1">
                <a:off x="3249637" y="2166424"/>
                <a:ext cx="738554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3988191" y="2166424"/>
                <a:ext cx="766689" cy="37982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3745524" y="1141269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</a:t>
                </a:r>
                <a:endParaRPr lang="en-US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857500" y="251398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Q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32252" y="2383915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R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97924" y="2883877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3982330" y="1812946"/>
                <a:ext cx="5310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O</a:t>
                </a:r>
              </a:p>
            </p:txBody>
          </p:sp>
        </p:grpSp>
      </p:grpSp>
      <p:sp>
        <p:nvSpPr>
          <p:cNvPr id="17" name="Rectangle 16"/>
          <p:cNvSpPr/>
          <p:nvPr/>
        </p:nvSpPr>
        <p:spPr>
          <a:xfrm>
            <a:off x="304800" y="3048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বৃওের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একই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চাপের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দন্ডায়মান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বৃওস্থ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কেন্দ্রস্থ  কোণের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১/২ ।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2356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1745</TotalTime>
  <Words>334</Words>
  <Application>Microsoft Office PowerPoint</Application>
  <PresentationFormat>On-screen Show (4:3)</PresentationFormat>
  <Paragraphs>77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দলীয় কাজ</vt:lpstr>
      <vt:lpstr>Slide 14</vt:lpstr>
      <vt:lpstr>Slide 15</vt:lpstr>
      <vt:lpstr>Slide 16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ছবিগুলো লক্ষ্য করঃ</dc:title>
  <dc:creator>DILKHUSA</dc:creator>
  <cp:lastModifiedBy>bbbbggg-</cp:lastModifiedBy>
  <cp:revision>287</cp:revision>
  <dcterms:created xsi:type="dcterms:W3CDTF">2012-03-16T00:00:02Z</dcterms:created>
  <dcterms:modified xsi:type="dcterms:W3CDTF">2020-07-03T04:54:38Z</dcterms:modified>
</cp:coreProperties>
</file>