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9" r:id="rId3"/>
    <p:sldId id="261" r:id="rId4"/>
    <p:sldId id="280" r:id="rId5"/>
    <p:sldId id="262" r:id="rId6"/>
    <p:sldId id="281" r:id="rId7"/>
    <p:sldId id="282" r:id="rId8"/>
    <p:sldId id="288" r:id="rId9"/>
    <p:sldId id="269" r:id="rId10"/>
    <p:sldId id="270" r:id="rId11"/>
    <p:sldId id="272" r:id="rId12"/>
    <p:sldId id="285" r:id="rId13"/>
    <p:sldId id="271" r:id="rId14"/>
    <p:sldId id="274" r:id="rId15"/>
    <p:sldId id="289" r:id="rId16"/>
    <p:sldId id="278" r:id="rId17"/>
    <p:sldId id="279" r:id="rId18"/>
    <p:sldId id="263" r:id="rId19"/>
    <p:sldId id="265" r:id="rId20"/>
    <p:sldId id="266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DB8-1109-47B8-9C65-4C3F45A3249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ED-F06A-4789-BE64-615E415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5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DB8-1109-47B8-9C65-4C3F45A3249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ED-F06A-4789-BE64-615E415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DB8-1109-47B8-9C65-4C3F45A3249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ED-F06A-4789-BE64-615E415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DB8-1109-47B8-9C65-4C3F45A3249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ED-F06A-4789-BE64-615E415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DB8-1109-47B8-9C65-4C3F45A3249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ED-F06A-4789-BE64-615E415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DB8-1109-47B8-9C65-4C3F45A3249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ED-F06A-4789-BE64-615E415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DB8-1109-47B8-9C65-4C3F45A3249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ED-F06A-4789-BE64-615E415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DB8-1109-47B8-9C65-4C3F45A3249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ED-F06A-4789-BE64-615E415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DB8-1109-47B8-9C65-4C3F45A3249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ED-F06A-4789-BE64-615E415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DB8-1109-47B8-9C65-4C3F45A3249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ED-F06A-4789-BE64-615E415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DB8-1109-47B8-9C65-4C3F45A3249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ED-F06A-4789-BE64-615E415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5DB8-1109-47B8-9C65-4C3F45A3249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79ED-F06A-4789-BE64-615E415AF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875211"/>
            <a:ext cx="7733212" cy="5303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027105" y="1031966"/>
            <a:ext cx="11268385" cy="2834797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4">
              <a:avLst/>
            </a:prstTxWarp>
            <a:spAutoFit/>
            <a:scene3d>
              <a:camera prst="orthographicFront">
                <a:rot lat="304500" lon="2347765" rev="593140"/>
              </a:camera>
              <a:lightRig rig="harsh" dir="t"/>
            </a:scene3d>
            <a:sp3d z="25400" extrusionH="63500" contourW="12700" prstMaterial="matte">
              <a:bevelT h="25400" prst="convex"/>
              <a:bevelB w="12700" h="88900" prst="divot"/>
              <a:extrusionClr>
                <a:srgbClr val="C2083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bn-BD" sz="239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23900" b="1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3900" b="1" dirty="0">
                <a:ln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3900" b="1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3900" b="1" dirty="0">
                <a:ln/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b="1" dirty="0">
              <a:ln/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0"/>
                            </p:stCondLst>
                            <p:childTnLst>
                              <p:par>
                                <p:cTn id="1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400"/>
                            </p:stCondLst>
                            <p:childTnLst>
                              <p:par>
                                <p:cTn id="1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600"/>
                            </p:stCondLst>
                            <p:childTnLst>
                              <p:par>
                                <p:cTn id="21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608006" y="1983530"/>
            <a:ext cx="2718272" cy="3277466"/>
          </a:xfrm>
          <a:prstGeom prst="can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1068" y="815487"/>
            <a:ext cx="2718273" cy="2898401"/>
          </a:xfrm>
          <a:prstGeom prst="ellipse">
            <a:avLst/>
          </a:prstGeom>
          <a:solidFill>
            <a:srgbClr val="00B05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3678" y="3503805"/>
            <a:ext cx="2653050" cy="3029741"/>
          </a:xfrm>
          <a:prstGeom prst="ellipse">
            <a:avLst/>
          </a:prstGeom>
          <a:solidFill>
            <a:srgbClr val="00B05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2289" y="868283"/>
            <a:ext cx="857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সিলিন্ডারটির ব্যবচ্ছেদ করলে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নিন্মের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অংশ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যাবে-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6396" y="1534613"/>
            <a:ext cx="149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বৃত্তক্ষেত্র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645" y="5171476"/>
            <a:ext cx="149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বৃত্তক্ষেত্র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0142" y="3189577"/>
            <a:ext cx="149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বক্রতল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13282 4.07407E-6 C 0.19219 4.07407E-6 0.26563 -0.01806 0.26563 -0.03241 L 0.26563 -0.0648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2.91667E-6 0.02755 C -2.91667E-6 0.04005 0.06979 0.05532 0.12644 0.05532 L 0.253 0.05532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50326 0.009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56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3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762102" y="2560320"/>
            <a:ext cx="3801291" cy="2492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384933" y="1815299"/>
            <a:ext cx="2407920" cy="3507166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84933" y="993637"/>
            <a:ext cx="2407920" cy="227961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84933" y="3817357"/>
            <a:ext cx="2407920" cy="242316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7383" y="315251"/>
            <a:ext cx="8506166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বক্রতলের ক্ষেত্রফল নির্নয়ঃ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331" y="3019522"/>
            <a:ext cx="1862455" cy="72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বক্রতল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96789" y="5238206"/>
            <a:ext cx="3866605" cy="1"/>
          </a:xfrm>
          <a:prstGeom prst="straightConnector1">
            <a:avLst/>
          </a:prstGeom>
          <a:ln w="38100">
            <a:solidFill>
              <a:srgbClr val="EB1D8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14302" y="2560320"/>
            <a:ext cx="14407" cy="2722955"/>
          </a:xfrm>
          <a:prstGeom prst="straightConnector1">
            <a:avLst/>
          </a:prstGeom>
          <a:ln w="38100">
            <a:solidFill>
              <a:srgbClr val="EB1D8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02520" y="1397686"/>
                <a:ext cx="61464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ক্ষেত্রটি একটি আয়তক্ষেত্র, যার </a:t>
                </a:r>
              </a:p>
              <a:p>
                <a:r>
                  <a:rPr lang="bn-BD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দৈর্ঘ্য= সিলিন্ডারের ভূমির পরিসীমা=</a:t>
                </a:r>
                <a14:m>
                  <m:oMath xmlns:m="http://schemas.openxmlformats.org/officeDocument/2006/math"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একক</m:t>
                    </m:r>
                  </m:oMath>
                </a14:m>
                <a:r>
                  <a:rPr lang="bn-BD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প্রস্থ= সিলিন্ডারের উচ্চতা=</a:t>
                </a: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h </a:t>
                </a:r>
                <a:r>
                  <a:rPr lang="bn-BD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20" y="1397686"/>
                <a:ext cx="6146475" cy="1200329"/>
              </a:xfrm>
              <a:prstGeom prst="rect">
                <a:avLst/>
              </a:prstGeom>
              <a:blipFill>
                <a:blip r:embed="rId3"/>
                <a:stretch>
                  <a:fillRect l="-1587" t="-4569" b="-1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57245" y="5553971"/>
                <a:ext cx="761774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m:rPr>
                        <m:nor/>
                      </m:rPr>
                      <a:rPr lang="bn-BD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বক্রত</m:t>
                    </m:r>
                    <m:r>
                      <m:rPr>
                        <m:nor/>
                      </m:rPr>
                      <a:rPr lang="bn-IN" sz="3200" b="0" i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লের</m:t>
                    </m:r>
                    <m:r>
                      <m:rPr>
                        <m:nor/>
                      </m:rPr>
                      <a:rPr lang="bn-BD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IN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bn-BD" sz="32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bn-BD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বর্গ একক </a:t>
                </a:r>
                <a:endPara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:r>
                  <a:rPr lang="bn-BD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𝒓𝒉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একক </a:t>
                </a:r>
                <a:endPara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45" y="5553971"/>
                <a:ext cx="7617743" cy="1077218"/>
              </a:xfrm>
              <a:prstGeom prst="rect">
                <a:avLst/>
              </a:prstGeom>
              <a:blipFill>
                <a:blip r:embed="rId4"/>
                <a:stretch>
                  <a:fillRect t="-7345" b="-2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02628" y="4702629"/>
                <a:ext cx="2254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bn-BD" sz="2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28" y="4702629"/>
                <a:ext cx="2254592" cy="523220"/>
              </a:xfrm>
              <a:prstGeom prst="rect">
                <a:avLst/>
              </a:prstGeom>
              <a:blipFill>
                <a:blip r:embed="rId5"/>
                <a:stretch>
                  <a:fillRect l="-5676" t="-17442" b="-4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6200000">
                <a:off x="6518330" y="3426438"/>
                <a:ext cx="1640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r>
                  <a:rPr lang="bn-BD" sz="2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518330" y="3426438"/>
                <a:ext cx="1640217" cy="461665"/>
              </a:xfrm>
              <a:prstGeom prst="rect">
                <a:avLst/>
              </a:prstGeom>
              <a:blipFill>
                <a:blip r:embed="rId6"/>
                <a:stretch>
                  <a:fillRect l="-15789" r="-36842" b="-6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5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00156 -0.0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7344 0.157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12239 -0.002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4382 0.0120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43" grpId="0" animBg="1"/>
      <p:bldP spid="3" grpId="0"/>
      <p:bldP spid="3" grpId="1"/>
      <p:bldP spid="10" grpId="0"/>
      <p:bldP spid="16" grpId="0"/>
      <p:bldP spid="1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261585" y="1990165"/>
            <a:ext cx="4497368" cy="220531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n 40"/>
          <p:cNvSpPr/>
          <p:nvPr/>
        </p:nvSpPr>
        <p:spPr>
          <a:xfrm>
            <a:off x="290457" y="2487706"/>
            <a:ext cx="1565237" cy="2548310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28949" y="1963270"/>
            <a:ext cx="1542286" cy="1448208"/>
          </a:xfrm>
          <a:prstGeom prst="ellipse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116106" y="2675965"/>
            <a:ext cx="769374" cy="8541"/>
          </a:xfrm>
          <a:prstGeom prst="straightConnector1">
            <a:avLst/>
          </a:prstGeom>
          <a:ln w="57150">
            <a:solidFill>
              <a:srgbClr val="FE4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9282" y="2568388"/>
            <a:ext cx="5023" cy="244478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6099" y="3105158"/>
            <a:ext cx="76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2472" y="1828837"/>
            <a:ext cx="76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287176" y="4262718"/>
            <a:ext cx="4552459" cy="947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36666" y="4083372"/>
                <a:ext cx="15156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4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44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666" y="4083372"/>
                <a:ext cx="151564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798395" y="3740466"/>
            <a:ext cx="76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25062" y="1495190"/>
            <a:ext cx="76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70796" y="3761512"/>
            <a:ext cx="76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19630" y="1514338"/>
            <a:ext cx="76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23164" y="1987336"/>
                <a:ext cx="4031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ক্ষেত্রফল</m:t>
                    </m:r>
                    <m:r>
                      <a:rPr lang="bn-BD" sz="32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</a:t>
                </a:r>
                <a:r>
                  <a:rPr lang="bn-BD" sz="3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164" y="1987336"/>
                <a:ext cx="4031842" cy="584775"/>
              </a:xfrm>
              <a:prstGeom prst="rect">
                <a:avLst/>
              </a:prstGeom>
              <a:blipFill>
                <a:blip r:embed="rId4"/>
                <a:stretch>
                  <a:fillRect t="-16667" r="-39728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7935" y="1281600"/>
                <a:ext cx="18212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bn-BD" sz="28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35" y="1281600"/>
                <a:ext cx="182127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0" y="224443"/>
            <a:ext cx="902297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সম্পুর্নতলের ক্ষেত্রফল নির্নয়ঃ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871540" y="4562118"/>
                <a:ext cx="570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সিলিন্ডারের সম্পুর্নতলের ক্ষেত্রফল         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540" y="4562118"/>
                <a:ext cx="5707732" cy="523220"/>
              </a:xfrm>
              <a:prstGeom prst="rect">
                <a:avLst/>
              </a:prstGeom>
              <a:blipFill>
                <a:blip r:embed="rId6"/>
                <a:stretch>
                  <a:fillRect t="-10465" b="-4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5266" y="1675957"/>
                <a:ext cx="10942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66" y="1675957"/>
                <a:ext cx="109428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3529" y="5309880"/>
                <a:ext cx="18212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ক্ষেত্রফল</m:t>
                      </m:r>
                      <m:r>
                        <a:rPr lang="bn-BD" sz="2800" b="1" i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29" y="5309880"/>
                <a:ext cx="18212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8728" y="5649827"/>
                <a:ext cx="10942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28" y="5649827"/>
                <a:ext cx="109428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8136" y="5533516"/>
                <a:ext cx="43621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একক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136" y="5533516"/>
                <a:ext cx="4362138" cy="523220"/>
              </a:xfrm>
              <a:prstGeom prst="rect">
                <a:avLst/>
              </a:prstGeom>
              <a:blipFill>
                <a:blip r:embed="rId10"/>
                <a:stretch>
                  <a:fillRect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59708" y="6093122"/>
                <a:ext cx="40718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m:rPr>
                          <m:nor/>
                        </m:rPr>
                        <a:rPr lang="bn-BD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বর্গ একক </m:t>
                      </m:r>
                    </m:oMath>
                  </m:oMathPara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708" y="6093122"/>
                <a:ext cx="4071846" cy="9541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39086" y="2495291"/>
                <a:ext cx="12417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32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086" y="2495291"/>
                <a:ext cx="124170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07177" y="5019266"/>
            <a:ext cx="681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 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          +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)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ক্ষেত্রফল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385681" y="2477845"/>
                <a:ext cx="4534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681" y="2477845"/>
                <a:ext cx="453404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ame 3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9282" y="4733364"/>
            <a:ext cx="1627094" cy="349624"/>
            <a:chOff x="309282" y="4733364"/>
            <a:chExt cx="1627094" cy="349624"/>
          </a:xfrm>
        </p:grpSpPr>
        <p:sp>
          <p:nvSpPr>
            <p:cNvPr id="14" name="Oval 13"/>
            <p:cNvSpPr/>
            <p:nvPr/>
          </p:nvSpPr>
          <p:spPr>
            <a:xfrm>
              <a:off x="309282" y="4733364"/>
              <a:ext cx="1506071" cy="3496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1066669" y="4921624"/>
              <a:ext cx="869707" cy="18044"/>
            </a:xfrm>
            <a:prstGeom prst="straightConnector1">
              <a:avLst/>
            </a:prstGeom>
            <a:ln w="57150">
              <a:solidFill>
                <a:srgbClr val="FE425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254036" y="4098506"/>
            <a:ext cx="705394" cy="103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4321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404 -0.13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00117 -0.138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1158 -0.1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508 -0.0115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6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7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000"/>
                            </p:stCondLst>
                            <p:childTnLst>
                              <p:par>
                                <p:cTn id="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5 0.00023 L 0.75599 -0.0752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000"/>
                            </p:stCondLst>
                            <p:childTnLst>
                              <p:par>
                                <p:cTn id="8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81003 -0.058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95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15295 0.48449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0.01898 L 0.24791 -0.0930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1835 0.3650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03767 0.1696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1" grpId="2" animBg="1"/>
      <p:bldP spid="42" grpId="0" animBg="1"/>
      <p:bldP spid="42" grpId="1" animBg="1"/>
      <p:bldP spid="11" grpId="0"/>
      <p:bldP spid="11" grpId="1"/>
      <p:bldP spid="17" grpId="0"/>
      <p:bldP spid="17" grpId="1"/>
      <p:bldP spid="25" grpId="0"/>
      <p:bldP spid="26" grpId="0"/>
      <p:bldP spid="27" grpId="0"/>
      <p:bldP spid="28" grpId="0"/>
      <p:bldP spid="29" grpId="0"/>
      <p:bldP spid="21" grpId="0"/>
      <p:bldP spid="22" grpId="0"/>
      <p:bldP spid="38" grpId="0"/>
      <p:bldP spid="4" grpId="0"/>
      <p:bldP spid="4" grpId="1"/>
      <p:bldP spid="30" grpId="0"/>
      <p:bldP spid="31" grpId="0"/>
      <p:bldP spid="31" grpId="1"/>
      <p:bldP spid="5" grpId="0"/>
      <p:bldP spid="6" grpId="0"/>
      <p:bldP spid="12" grpId="0"/>
      <p:bldP spid="12" grpId="1"/>
      <p:bldP spid="13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n 40"/>
          <p:cNvSpPr/>
          <p:nvPr/>
        </p:nvSpPr>
        <p:spPr>
          <a:xfrm>
            <a:off x="503873" y="2702859"/>
            <a:ext cx="1862809" cy="2854052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29786" y="1753517"/>
            <a:ext cx="1769661" cy="2279610"/>
          </a:xfrm>
          <a:prstGeom prst="ellipse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228815">
            <a:off x="524579" y="4154734"/>
            <a:ext cx="1801718" cy="2423160"/>
          </a:xfrm>
          <a:prstGeom prst="ellipse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endCxn id="42" idx="2"/>
          </p:cNvCxnSpPr>
          <p:nvPr/>
        </p:nvCxnSpPr>
        <p:spPr>
          <a:xfrm flipV="1">
            <a:off x="522064" y="2893322"/>
            <a:ext cx="7722" cy="2443513"/>
          </a:xfrm>
          <a:prstGeom prst="straightConnector1">
            <a:avLst/>
          </a:prstGeom>
          <a:ln w="57150">
            <a:solidFill>
              <a:srgbClr val="FE425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25388" y="5325035"/>
            <a:ext cx="968188" cy="0"/>
          </a:xfrm>
          <a:prstGeom prst="straightConnector1">
            <a:avLst/>
          </a:prstGeom>
          <a:ln w="38100">
            <a:solidFill>
              <a:srgbClr val="FE4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3310" y="3312242"/>
            <a:ext cx="76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2565" y="5102748"/>
            <a:ext cx="76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021975" y="495050"/>
            <a:ext cx="11053482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আয়তন নির্নয়ঃ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7589" y="2554573"/>
            <a:ext cx="6902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এখানে,সিলিন্ডারের ভূমি একটি বৃত্তক্ষেত্র,যার ব্যাসার্ধ=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r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উচ্চতা=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h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84350" y="4769179"/>
                <a:ext cx="756100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সিলিন্ডারের আয়তন= ভূমির ক্ষেত্রফল</a:t>
                </a:r>
                <a14:m>
                  <m:oMath xmlns:m="http://schemas.openxmlformats.org/officeDocument/2006/math">
                    <m:r>
                      <a:rPr lang="bn-IN" sz="28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bn-BD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b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উচ্চতা</m:t>
                    </m:r>
                    <m:r>
                      <a:rPr lang="bn-IN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bn-BD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bn-BD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bn-BD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bn-BD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 একক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350" y="4769179"/>
                <a:ext cx="7561007" cy="954107"/>
              </a:xfrm>
              <a:prstGeom prst="rect">
                <a:avLst/>
              </a:prstGeom>
              <a:blipFill>
                <a:blip r:embed="rId3"/>
                <a:stretch>
                  <a:fillRect l="-1692" t="-5732" b="-2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53032" y="3847759"/>
                <a:ext cx="70202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সিলিন্ডারের ভূমির ক্ষেত্রফল=</a:t>
                </a:r>
                <a14:m>
                  <m:oMath xmlns:m="http://schemas.openxmlformats.org/officeDocument/2006/math">
                    <m:r>
                      <a:rPr lang="bn-BD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bn-BD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b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বর্গ একক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2" y="3847759"/>
                <a:ext cx="7020233" cy="523220"/>
              </a:xfrm>
              <a:prstGeom prst="rect">
                <a:avLst/>
              </a:prstGeom>
              <a:blipFill>
                <a:blip r:embed="rId4"/>
                <a:stretch>
                  <a:fillRect t="-10465" b="-4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n 40"/>
          <p:cNvSpPr/>
          <p:nvPr/>
        </p:nvSpPr>
        <p:spPr>
          <a:xfrm>
            <a:off x="357012" y="2407023"/>
            <a:ext cx="1727282" cy="2784647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272931">
            <a:off x="389965" y="1413216"/>
            <a:ext cx="1667435" cy="2279610"/>
          </a:xfrm>
          <a:prstGeom prst="ellipse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193583">
            <a:off x="406047" y="3753239"/>
            <a:ext cx="1611846" cy="2423160"/>
          </a:xfrm>
          <a:prstGeom prst="ellipse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07965" y="2702859"/>
            <a:ext cx="28211" cy="2403206"/>
          </a:xfrm>
          <a:prstGeom prst="straightConnector1">
            <a:avLst/>
          </a:prstGeom>
          <a:ln w="57150">
            <a:solidFill>
              <a:srgbClr val="FE425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82748" y="4952283"/>
            <a:ext cx="1203960" cy="47442"/>
          </a:xfrm>
          <a:prstGeom prst="straightConnector1">
            <a:avLst/>
          </a:prstGeom>
          <a:ln w="38100">
            <a:solidFill>
              <a:srgbClr val="FE4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6788" y="3377307"/>
            <a:ext cx="76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4679" y="4531184"/>
            <a:ext cx="76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054" y="1339164"/>
            <a:ext cx="8919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সমবৃত্তভুমিক সিলিন্ডারের ভূমির ব্যাসার্ধ=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উচ্চতা=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h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হলে,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56822" y="2356735"/>
                <a:ext cx="7561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সিলিন্ডারের আয়তন= ভূমির ক্ষেত্রফল</a:t>
                </a:r>
                <a14:m>
                  <m:oMath xmlns:m="http://schemas.openxmlformats.org/officeDocument/2006/math">
                    <m:r>
                      <a:rPr lang="bn-BD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b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উচ্চতা</m:t>
                    </m:r>
                  </m:oMath>
                </a14:m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822" y="2356735"/>
                <a:ext cx="7561007" cy="523220"/>
              </a:xfrm>
              <a:prstGeom prst="rect">
                <a:avLst/>
              </a:prstGeom>
              <a:blipFill>
                <a:blip r:embed="rId3"/>
                <a:stretch>
                  <a:fillRect l="-1774" t="-11765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78059" y="3503002"/>
                <a:ext cx="761774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বক্রতলের </a:t>
                </a:r>
                <a:r>
                  <a:rPr lang="bn-IN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 </a:t>
                </a:r>
                <a14:m>
                  <m:oMath xmlns:m="http://schemas.openxmlformats.org/officeDocument/2006/math">
                    <m:r>
                      <a:rPr lang="bn-BD" sz="32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bn-BD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বর্গ একক </a:t>
                </a:r>
                <a:endPara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:r>
                  <a:rPr lang="bn-BD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𝒓𝒉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 একক </a:t>
                </a:r>
                <a:endPara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059" y="3503002"/>
                <a:ext cx="7617743" cy="1077218"/>
              </a:xfrm>
              <a:prstGeom prst="rect">
                <a:avLst/>
              </a:prstGeom>
              <a:blipFill>
                <a:blip r:embed="rId4"/>
                <a:stretch>
                  <a:fillRect l="-2160" t="-7386" b="-2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297954" y="4639287"/>
            <a:ext cx="5707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সিলিন্ডারের সম্পুর্নতলের ক্ষেত্রফল   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59155" y="5092150"/>
                <a:ext cx="4071846" cy="634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bn-BD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বর্গ</m:t>
                    </m:r>
                    <m:r>
                      <a:rPr lang="bn-BD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একক</m:t>
                    </m:r>
                    <m:r>
                      <a:rPr lang="bn-BD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155" y="5092150"/>
                <a:ext cx="4071846" cy="634404"/>
              </a:xfrm>
              <a:prstGeom prst="rect">
                <a:avLst/>
              </a:prstGeom>
              <a:blipFill>
                <a:blip r:embed="rId5"/>
                <a:stretch>
                  <a:fillRect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75335" y="2878350"/>
                <a:ext cx="85561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bn-BD" sz="280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bn-BD" sz="280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bn-BD" sz="28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bn-IN" sz="2800" b="0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IN" sz="2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</m:t>
                    </m:r>
                    <m:r>
                      <m:rPr>
                        <m:nor/>
                      </m:rPr>
                      <a:rPr lang="bn-IN" sz="2800" b="1" i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একক</m:t>
                    </m:r>
                  </m:oMath>
                </a14:m>
                <a:r>
                  <a:rPr lang="bn-BD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335" y="2878350"/>
                <a:ext cx="8556172" cy="523220"/>
              </a:xfrm>
              <a:prstGeom prst="rect">
                <a:avLst/>
              </a:prstGeom>
              <a:blipFill>
                <a:blip r:embed="rId6"/>
                <a:stretch>
                  <a:fillRect l="-1496" t="-10465" b="-4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1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  <p:bldP spid="10" grpId="0"/>
      <p:bldP spid="11" grpId="0"/>
      <p:bldP spid="12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n 40"/>
          <p:cNvSpPr/>
          <p:nvPr/>
        </p:nvSpPr>
        <p:spPr>
          <a:xfrm>
            <a:off x="3167447" y="1734670"/>
            <a:ext cx="1727282" cy="2784647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272931">
            <a:off x="3200399" y="713968"/>
            <a:ext cx="1667435" cy="2279610"/>
          </a:xfrm>
          <a:prstGeom prst="ellipse">
            <a:avLst/>
          </a:prstGeom>
          <a:solidFill>
            <a:srgbClr val="00B05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158742" y="1936376"/>
            <a:ext cx="28211" cy="2403206"/>
          </a:xfrm>
          <a:prstGeom prst="straightConnector1">
            <a:avLst/>
          </a:prstGeom>
          <a:ln w="57150">
            <a:solidFill>
              <a:srgbClr val="FE425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12447" y="2691507"/>
            <a:ext cx="76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552" y="5123382"/>
            <a:ext cx="8163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সিলিন্ডারের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বক্রতলের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ক্ষেত্রফল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আয়তন নির্ণয়ের সুত্র লিখ।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-94129" y="0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133165" y="3980329"/>
            <a:ext cx="1775011" cy="6589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926540" y="4329953"/>
            <a:ext cx="968189" cy="13448"/>
          </a:xfrm>
          <a:prstGeom prst="straightConnector1">
            <a:avLst/>
          </a:prstGeom>
          <a:ln w="38100">
            <a:solidFill>
              <a:srgbClr val="FE4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21667" y="4047090"/>
            <a:ext cx="584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32012" y="215153"/>
            <a:ext cx="8014447" cy="954741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</a:p>
        </p:txBody>
      </p:sp>
    </p:spTree>
    <p:extLst>
      <p:ext uri="{BB962C8B-B14F-4D97-AF65-F5344CB8AC3E}">
        <p14:creationId xmlns:p14="http://schemas.microsoft.com/office/powerpoint/2010/main" val="52290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048" y="586788"/>
            <a:ext cx="479322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 সমস্যাঃ 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51771" y="1426184"/>
            <a:ext cx="9714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সমবৃত্তভূমিক সিলিন্ডারের উচ্চতা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ভূমির ব্যাসার্ধ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</a:p>
          <a:p>
            <a:pPr algn="just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আয়তন, বক্রতলের ক্ষেত্রফল এবং সম্পুর্নতলের ক্ষেত্রফল নির্নয় কর।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964" y="2023676"/>
            <a:ext cx="2934801" cy="1161633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9625" y="2450245"/>
            <a:ext cx="221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আছে,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934452"/>
            <a:ext cx="513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উচ্চতা,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h=10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629" y="3411506"/>
            <a:ext cx="445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ভুমির ব্যাসার্ধ,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r=4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4123" y="4066865"/>
                <a:ext cx="48655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সিলিন্ডারের আয়তন </a:t>
                </a:r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23" y="4066865"/>
                <a:ext cx="4865585" cy="523220"/>
              </a:xfrm>
              <a:prstGeom prst="rect">
                <a:avLst/>
              </a:prstGeom>
              <a:blipFill>
                <a:blip r:embed="rId3"/>
                <a:stretch>
                  <a:fillRect t="-10465" b="-4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33800" y="4511067"/>
                <a:ext cx="42221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ঘন সে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মি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511067"/>
                <a:ext cx="4222187" cy="523220"/>
              </a:xfrm>
              <a:prstGeom prst="rect">
                <a:avLst/>
              </a:prstGeom>
              <a:blipFill>
                <a:blip r:embed="rId4"/>
                <a:stretch>
                  <a:fillRect t="-15116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33800" y="5034287"/>
                <a:ext cx="4838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1416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ঘন সে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মি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034287"/>
                <a:ext cx="4838855" cy="523220"/>
              </a:xfrm>
              <a:prstGeom prst="rect">
                <a:avLst/>
              </a:prstGeom>
              <a:blipFill>
                <a:blip r:embed="rId5"/>
                <a:stretch>
                  <a:fillRect t="-16279" r="-4666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33799" y="5557507"/>
                <a:ext cx="3583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502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66</m:t>
                    </m:r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ঘন সে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মি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799" y="5557507"/>
                <a:ext cx="3583858" cy="523220"/>
              </a:xfrm>
              <a:prstGeom prst="rect">
                <a:avLst/>
              </a:prstGeom>
              <a:blipFill>
                <a:blip r:embed="rId6"/>
                <a:stretch>
                  <a:fillRect t="-1647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ame 1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6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071" y="664546"/>
                <a:ext cx="77281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সিলিন্ডারের বক্রতলের ক্ষেত্রফল </a:t>
                </a:r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71" y="664546"/>
                <a:ext cx="7728155" cy="584775"/>
              </a:xfrm>
              <a:prstGeom prst="rect">
                <a:avLst/>
              </a:prstGeom>
              <a:blipFill>
                <a:blip r:embed="rId3"/>
                <a:stretch>
                  <a:fillRect l="-2050" t="-13542" b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92836" y="1260973"/>
                <a:ext cx="63155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1416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সে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836" y="1260973"/>
                <a:ext cx="6315536" cy="584775"/>
              </a:xfrm>
              <a:prstGeom prst="rect">
                <a:avLst/>
              </a:prstGeom>
              <a:blipFill>
                <a:blip r:embed="rId4"/>
                <a:stretch>
                  <a:fillRect t="-13542" b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55135" y="1953820"/>
                <a:ext cx="44540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251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33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সে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135" y="1953820"/>
                <a:ext cx="4454013" cy="584775"/>
              </a:xfrm>
              <a:prstGeom prst="rect">
                <a:avLst/>
              </a:prstGeom>
              <a:blipFill>
                <a:blip r:embed="rId5"/>
                <a:stretch>
                  <a:fillRect t="-13684" b="-4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217" y="2800258"/>
                <a:ext cx="104418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সিলিন্ডারের সম্পুর্নতলের ক্ষেত্রফল </a:t>
                </a:r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সে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17" y="2800258"/>
                <a:ext cx="10441860" cy="584775"/>
              </a:xfrm>
              <a:prstGeom prst="rect">
                <a:avLst/>
              </a:prstGeom>
              <a:blipFill>
                <a:blip r:embed="rId6"/>
                <a:stretch>
                  <a:fillRect l="-1518" t="-13542" b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3587" y="3437521"/>
                <a:ext cx="66524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1416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সে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587" y="3437521"/>
                <a:ext cx="6652444" cy="584775"/>
              </a:xfrm>
              <a:prstGeom prst="rect">
                <a:avLst/>
              </a:prstGeom>
              <a:blipFill>
                <a:blip r:embed="rId7"/>
                <a:stretch>
                  <a:fillRect t="-13542" b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40483" y="4039227"/>
                <a:ext cx="631138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1416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সে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83" y="4039227"/>
                <a:ext cx="6311389" cy="584775"/>
              </a:xfrm>
              <a:prstGeom prst="rect">
                <a:avLst/>
              </a:prstGeom>
              <a:blipFill>
                <a:blip r:embed="rId8"/>
                <a:stretch>
                  <a:fillRect t="-13542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67376" y="4771918"/>
                <a:ext cx="51898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351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86</m:t>
                    </m:r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সে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376" y="4771918"/>
                <a:ext cx="5189871" cy="584775"/>
              </a:xfrm>
              <a:prstGeom prst="rect">
                <a:avLst/>
              </a:prstGeom>
              <a:blipFill>
                <a:blip r:embed="rId9"/>
                <a:stretch>
                  <a:fillRect t="-13542" b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ame 8"/>
          <p:cNvSpPr/>
          <p:nvPr/>
        </p:nvSpPr>
        <p:spPr>
          <a:xfrm>
            <a:off x="-76200" y="-121024"/>
            <a:ext cx="92202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02" y="2740738"/>
            <a:ext cx="8673737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উচ্চতা বিশিষ্ট একটি সমবৃত্তভুমিক সিলিন্ডারের ভূমির ব্যাসার্ধ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এর পৃষ্ঠতলের ক্ষেত্রফল ও আয়তন নির্নয় কর ।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-94129" y="0"/>
            <a:ext cx="9238129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2011680" y="274320"/>
            <a:ext cx="4519749" cy="121484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745" y="2891261"/>
            <a:ext cx="7123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সিলিন্ডারের ভূমির ব্যাসার্ধ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উচ্চতা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 এর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হবে?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an 8"/>
          <p:cNvSpPr/>
          <p:nvPr/>
        </p:nvSpPr>
        <p:spPr>
          <a:xfrm>
            <a:off x="3081291" y="4349931"/>
            <a:ext cx="1147417" cy="151360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81291" y="5227729"/>
            <a:ext cx="1147417" cy="1045393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68227" y="4493623"/>
            <a:ext cx="1544" cy="12598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055163" y="5735674"/>
            <a:ext cx="1147418" cy="14751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78340" y="5796012"/>
            <a:ext cx="1327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2110142" y="4821648"/>
            <a:ext cx="1474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" y="6128731"/>
            <a:ext cx="795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আয়তন এবং বক্রতলের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 কর।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" y="161364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077" y="2270833"/>
            <a:ext cx="651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সিলিন্ডারের কয়টি অংশ থাকে?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848" y="1665587"/>
            <a:ext cx="651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 কাকে বলে?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690949" y="404950"/>
            <a:ext cx="3814354" cy="67926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39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200"/>
                            </p:stCondLst>
                            <p:childTnLst>
                              <p:par>
                                <p:cTn id="5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800"/>
                            </p:stCondLst>
                            <p:childTnLst>
                              <p:par>
                                <p:cTn id="5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8" grpId="0"/>
      <p:bldP spid="39" grpId="0"/>
      <p:bldP spid="21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9945" y="395130"/>
            <a:ext cx="1381395" cy="1191819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defRPr/>
            </a:pPr>
            <a:r>
              <a:rPr lang="bn-BD" sz="49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endParaRPr lang="en-US" sz="49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4641" y="332866"/>
            <a:ext cx="1022377" cy="1269233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defRPr/>
            </a:pPr>
            <a:r>
              <a:rPr lang="bn-BD" sz="49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endParaRPr lang="en-US" sz="49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1668" y="390760"/>
            <a:ext cx="1349331" cy="1206313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defRPr/>
            </a:pPr>
            <a:r>
              <a:rPr lang="bn-BD" sz="49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 </a:t>
            </a:r>
            <a:endParaRPr lang="en-US" sz="49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5393" y="405330"/>
            <a:ext cx="1233973" cy="1236065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defRPr/>
            </a:pPr>
            <a:r>
              <a:rPr lang="bn-BD" sz="49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 </a:t>
            </a:r>
            <a:endParaRPr lang="en-US" sz="49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3566161"/>
            <a:ext cx="4193177" cy="2504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আতাউর রহমান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(গণিত)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খালিশা বেলপুকুর স্কুল এন্ড কলেজ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সৈয়দপুর, নীলফামারী।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175760" y="3000103"/>
            <a:ext cx="4193177" cy="2504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৯ম-১০ম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১৬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সিলিন্ডারবা বেলন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67497" y="2573383"/>
            <a:ext cx="0" cy="3239588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02629" y="2743200"/>
            <a:ext cx="0" cy="2873829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84617" y="2795451"/>
            <a:ext cx="0" cy="276932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31" y="2276204"/>
            <a:ext cx="1402080" cy="1783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4841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2622165" y="200577"/>
            <a:ext cx="3259394" cy="2138516"/>
          </a:xfrm>
          <a:prstGeom prst="doubleWav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4214" y="213640"/>
            <a:ext cx="3333135" cy="212376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sz="3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571" y="5298854"/>
            <a:ext cx="8948057" cy="10772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বেলনের বক্রতলের ক্ষেত্রফল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 সে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আয়তন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 সে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বেলনের উচ্চতা ও ভূমির ব্যাসার্ধ নির্নয় কর।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368118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3422468" y="2455988"/>
            <a:ext cx="1423852" cy="230074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8" y="770710"/>
            <a:ext cx="8399416" cy="5434148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2090057" y="200577"/>
            <a:ext cx="5172892" cy="2138516"/>
          </a:xfrm>
          <a:prstGeom prst="doubleWav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4903" y="213640"/>
            <a:ext cx="5329645" cy="212376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oubleWave1">
              <a:avLst>
                <a:gd name="adj1" fmla="val 6250"/>
                <a:gd name="adj2" fmla="val 3873"/>
              </a:avLst>
            </a:prstTxWarp>
            <a:spAutoFit/>
          </a:bodyPr>
          <a:lstStyle/>
          <a:p>
            <a:pPr algn="ctr"/>
            <a:r>
              <a:rPr lang="bn-IN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bn-BD" sz="3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368118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6950" y="115301"/>
            <a:ext cx="4375598" cy="12882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prstTxWarp prst="textDoubleWave1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>
              <a:defRPr/>
            </a:pPr>
            <a:r>
              <a:rPr lang="bn-IN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6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331872" y="2712973"/>
            <a:ext cx="10197884" cy="8059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1356104" y="3385803"/>
            <a:ext cx="10197884" cy="8059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পারবে;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-283412" y="4117807"/>
            <a:ext cx="10197884" cy="8059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আয়তন নির্ণয়ের সুত্র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পারবে;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628698" y="4818744"/>
            <a:ext cx="10197884" cy="80591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সংক্রান্ত গাণিতিক সমস্যা সমাধান করতে পারবে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02175" y="1773190"/>
            <a:ext cx="6679769" cy="883403"/>
          </a:xfrm>
          <a:prstGeom prst="wedge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algn="just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4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718177" y="1554480"/>
            <a:ext cx="1548581" cy="2477730"/>
          </a:xfrm>
          <a:prstGeom prst="can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8262" y="5013077"/>
            <a:ext cx="501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বস্তু গুলোকে কি বলে?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3" t="6279" r="25873" b="11112"/>
          <a:stretch/>
        </p:blipFill>
        <p:spPr>
          <a:xfrm>
            <a:off x="6635931" y="1593668"/>
            <a:ext cx="1606732" cy="2468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95" y="1815738"/>
            <a:ext cx="2438400" cy="2211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7335" y="4015945"/>
            <a:ext cx="121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4558" y="4024655"/>
            <a:ext cx="121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4309" y="4059490"/>
            <a:ext cx="189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3749" y="676209"/>
            <a:ext cx="4794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863" y="679268"/>
            <a:ext cx="59127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 বা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বেলন বলে।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87" y="1151442"/>
            <a:ext cx="110860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prstTxWarp prst="textDoubleWave1">
              <a:avLst/>
            </a:prstTxWarp>
            <a:spAutoFit/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bn-BD" sz="49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 </a:t>
            </a:r>
            <a:endParaRPr lang="en-US" sz="49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7511" y="1203331"/>
            <a:ext cx="1403372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prstTxWarp prst="textDoubleWave1">
              <a:avLst/>
            </a:prstTxWarp>
            <a:spAutoFit/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bn-BD" sz="49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49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0293" y="1238955"/>
            <a:ext cx="1108603" cy="830997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prstTxWarp prst="textDoubleWave1">
              <a:avLst/>
            </a:prstTxWarp>
            <a:spAutoFit/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bn-BD" sz="49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endParaRPr lang="en-US" sz="49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5536" y="1252017"/>
            <a:ext cx="140337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prstTxWarp prst="textDoubleWave1">
              <a:avLst/>
            </a:prstTxWarp>
            <a:spAutoFit/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bn-BD" sz="49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49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3327" y="1268099"/>
            <a:ext cx="110860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prstTxWarp prst="textDoubleWave1">
              <a:avLst/>
            </a:prstTxWarp>
            <a:spAutoFit/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bn-BD" sz="49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 </a:t>
            </a:r>
            <a:endParaRPr lang="en-US" sz="49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2878" y="1268099"/>
            <a:ext cx="140337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prstTxWarp prst="textCanUp">
              <a:avLst/>
            </a:prstTxWarp>
            <a:spAutoFit/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bn-BD" sz="49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endParaRPr lang="en-US" sz="49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74980" y="2847647"/>
            <a:ext cx="8269941" cy="212365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</a:t>
            </a:r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এবং আয়তন নির্নয়</a:t>
            </a:r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t of a Cylinder - CBSE Class 5 - Math Tutorials of Net of a Cylinder (Meritnation.com) - YouTube (360p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6522" end="3220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879" y="1977969"/>
            <a:ext cx="8961121" cy="4689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9988" y="634182"/>
            <a:ext cx="6311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ভালভাবে লক্ষ্য কর-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23" repeatCount="500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4952" y="1228384"/>
            <a:ext cx="580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আয়তাকার বস্তু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5150979" y="2037977"/>
            <a:ext cx="1027752" cy="230074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052356" y="4351689"/>
            <a:ext cx="592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9899" y="4386523"/>
            <a:ext cx="64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8482" y="1808786"/>
            <a:ext cx="64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927462" y="5363646"/>
            <a:ext cx="10789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বাহুকে স্থির রেখে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CD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বাহুটিকে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AB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স্থির বাহুর চারদিকে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ঘুরিয়ে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বস্তুটিকে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বেলন বলে।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692" y="5400659"/>
            <a:ext cx="8530048" cy="9544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 একটি বাহুকে স্থির রেখে অপর বাহুটিকে ঐ স্থির বাহুর চারদিকে ঘুরিয়ে আনলে যে ঘন বস্তু উৎপন্ন হয়, তাকে সিলিন্ডার বা বেলন বলে।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58687" y="2111828"/>
            <a:ext cx="1898467" cy="21161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67350" y="1887163"/>
            <a:ext cx="64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9603" y="335755"/>
            <a:ext cx="580164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3452807" y="1175828"/>
            <a:ext cx="1315136" cy="230074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9348" y="4044297"/>
            <a:ext cx="705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সিলিন্ডার কীভাবে তৈরী করা যায় লিখ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9603" y="335755"/>
            <a:ext cx="580164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n 40"/>
          <p:cNvSpPr/>
          <p:nvPr/>
        </p:nvSpPr>
        <p:spPr>
          <a:xfrm>
            <a:off x="3007196" y="2024586"/>
            <a:ext cx="2407920" cy="3507166"/>
          </a:xfrm>
          <a:prstGeom prst="ca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07196" y="1163580"/>
            <a:ext cx="2407920" cy="2279610"/>
          </a:xfrm>
          <a:prstGeom prst="ellipse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07196" y="4087885"/>
            <a:ext cx="2407920" cy="2423160"/>
          </a:xfrm>
          <a:prstGeom prst="ellipse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025386" y="2291040"/>
            <a:ext cx="0" cy="3074423"/>
          </a:xfrm>
          <a:prstGeom prst="straightConnector1">
            <a:avLst/>
          </a:prstGeom>
          <a:ln w="57150">
            <a:solidFill>
              <a:srgbClr val="FE425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211156" y="5252023"/>
            <a:ext cx="1203960" cy="47442"/>
          </a:xfrm>
          <a:prstGeom prst="straightConnector1">
            <a:avLst/>
          </a:prstGeom>
          <a:ln w="38100">
            <a:solidFill>
              <a:srgbClr val="FE4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11855" y="3313977"/>
            <a:ext cx="76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7217" y="5005736"/>
            <a:ext cx="766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5376" y="1183706"/>
            <a:ext cx="5345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চিত্রে, একটি সমবৃত্তভুমিক সিলিন্ডার,যার ভূমির ব্যাসার্ধ=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এবং উচ্চতা=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h</a:t>
            </a: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3406" y="282194"/>
            <a:ext cx="705394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ক্ষেত্রফল নির্ণয়ঃ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646</Words>
  <Application>Microsoft Office PowerPoint</Application>
  <PresentationFormat>On-screen Show (4:3)</PresentationFormat>
  <Paragraphs>136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Ataur Rahman</cp:lastModifiedBy>
  <cp:revision>102</cp:revision>
  <dcterms:created xsi:type="dcterms:W3CDTF">2018-05-08T16:58:44Z</dcterms:created>
  <dcterms:modified xsi:type="dcterms:W3CDTF">2020-07-04T14:19:27Z</dcterms:modified>
</cp:coreProperties>
</file>