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tmp" ContentType="image/png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3" r:id="rId1"/>
  </p:sldMasterIdLst>
  <p:notesMasterIdLst>
    <p:notesMasterId r:id="rId18"/>
  </p:notesMasterIdLst>
  <p:sldIdLst>
    <p:sldId id="256" r:id="rId2"/>
    <p:sldId id="258" r:id="rId3"/>
    <p:sldId id="272" r:id="rId4"/>
    <p:sldId id="259" r:id="rId5"/>
    <p:sldId id="273" r:id="rId6"/>
    <p:sldId id="260" r:id="rId7"/>
    <p:sldId id="261" r:id="rId8"/>
    <p:sldId id="262" r:id="rId9"/>
    <p:sldId id="264" r:id="rId10"/>
    <p:sldId id="265" r:id="rId11"/>
    <p:sldId id="266" r:id="rId12"/>
    <p:sldId id="267" r:id="rId13"/>
    <p:sldId id="269" r:id="rId14"/>
    <p:sldId id="270" r:id="rId15"/>
    <p:sldId id="271" r:id="rId16"/>
    <p:sldId id="268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4" d="100"/>
          <a:sy n="64" d="100"/>
        </p:scale>
        <p:origin x="954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6343C9C-0DFF-473D-9059-6B4A6D2FC010}" type="datetimeFigureOut">
              <a:rPr lang="en-US" smtClean="0"/>
              <a:t>7/4/2020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A18F203-335C-43F5-9D53-00EAF3D657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512096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18F203-335C-43F5-9D53-00EAF3D6576B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048085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2099733"/>
            <a:ext cx="8825658" cy="2677648"/>
          </a:xfrm>
        </p:spPr>
        <p:txBody>
          <a:bodyPr anchor="b"/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 bwMode="gray"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gray">
          <a:xfrm rot="5400000">
            <a:off x="10158984" y="1792224"/>
            <a:ext cx="990599" cy="304799"/>
          </a:xfrm>
        </p:spPr>
        <p:txBody>
          <a:bodyPr anchor="t"/>
          <a:lstStyle>
            <a:lvl1pPr algn="l"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fld id="{8643678C-A357-4EB3-8F45-14099001A9F6}" type="datetimeFigureOut">
              <a:rPr lang="en-US" smtClean="0"/>
              <a:t>7/4/2020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gray">
          <a:xfrm rot="5400000">
            <a:off x="8951976" y="3227832"/>
            <a:ext cx="3859795" cy="304801"/>
          </a:xfrm>
        </p:spPr>
        <p:txBody>
          <a:bodyPr/>
          <a:lstStyle>
            <a:lvl1pPr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352540" y="295729"/>
            <a:ext cx="838199" cy="767687"/>
          </a:xfrm>
        </p:spPr>
        <p:txBody>
          <a:bodyPr/>
          <a:lstStyle/>
          <a:p>
            <a:fld id="{5AD3484F-7482-45B8-9237-530F04CE7B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3381628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3" name="Rectangle 12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5"/>
            <p:cNvSpPr/>
            <p:nvPr/>
          </p:nvSpPr>
          <p:spPr bwMode="gray">
            <a:xfrm rot="10371525">
              <a:off x="263767" y="443825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1" name="Freeform 5"/>
            <p:cNvSpPr/>
            <p:nvPr/>
          </p:nvSpPr>
          <p:spPr bwMode="gray">
            <a:xfrm rot="10800000">
              <a:off x="459506" y="321130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4969927"/>
            <a:ext cx="8825659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4" y="685800"/>
            <a:ext cx="8825659" cy="3429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5536665"/>
            <a:ext cx="8825658" cy="493712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43678C-A357-4EB3-8F45-14099001A9F6}" type="datetimeFigureOut">
              <a:rPr lang="en-US" smtClean="0"/>
              <a:t>7/4/2020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D3484F-7482-45B8-9237-530F04CE7B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1198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Freeform 5"/>
            <p:cNvSpPr/>
            <p:nvPr/>
          </p:nvSpPr>
          <p:spPr bwMode="gray">
            <a:xfrm rot="21010068">
              <a:off x="8490951" y="271487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7" name="Freeform 5"/>
            <p:cNvSpPr/>
            <p:nvPr/>
          </p:nvSpPr>
          <p:spPr bwMode="gray">
            <a:xfrm>
              <a:off x="455612" y="2801319"/>
              <a:ext cx="11277600" cy="3602637"/>
            </a:xfrm>
            <a:custGeom>
              <a:avLst/>
              <a:gdLst/>
              <a:ahLst/>
              <a:cxnLst/>
              <a:rect l="l" t="t" r="r" b="b"/>
              <a:pathLst>
                <a:path w="10000" h="7946">
                  <a:moveTo>
                    <a:pt x="0" y="0"/>
                  </a:moveTo>
                  <a:lnTo>
                    <a:pt x="0" y="7945"/>
                  </a:lnTo>
                  <a:lnTo>
                    <a:pt x="10000" y="7946"/>
                  </a:lnTo>
                  <a:lnTo>
                    <a:pt x="10000" y="4"/>
                  </a:lnTo>
                  <a:lnTo>
                    <a:pt x="10000" y="4"/>
                  </a:lnTo>
                  <a:lnTo>
                    <a:pt x="9773" y="91"/>
                  </a:lnTo>
                  <a:lnTo>
                    <a:pt x="9547" y="175"/>
                  </a:lnTo>
                  <a:lnTo>
                    <a:pt x="9320" y="256"/>
                  </a:lnTo>
                  <a:lnTo>
                    <a:pt x="9092" y="326"/>
                  </a:lnTo>
                  <a:lnTo>
                    <a:pt x="8865" y="396"/>
                  </a:lnTo>
                  <a:lnTo>
                    <a:pt x="8637" y="462"/>
                  </a:lnTo>
                  <a:lnTo>
                    <a:pt x="8412" y="518"/>
                  </a:lnTo>
                  <a:lnTo>
                    <a:pt x="8184" y="571"/>
                  </a:lnTo>
                  <a:lnTo>
                    <a:pt x="7957" y="620"/>
                  </a:lnTo>
                  <a:lnTo>
                    <a:pt x="7734" y="662"/>
                  </a:lnTo>
                  <a:lnTo>
                    <a:pt x="7508" y="704"/>
                  </a:lnTo>
                  <a:lnTo>
                    <a:pt x="7285" y="739"/>
                  </a:lnTo>
                  <a:lnTo>
                    <a:pt x="7062" y="767"/>
                  </a:lnTo>
                  <a:lnTo>
                    <a:pt x="6840" y="795"/>
                  </a:lnTo>
                  <a:lnTo>
                    <a:pt x="6620" y="819"/>
                  </a:lnTo>
                  <a:lnTo>
                    <a:pt x="6402" y="837"/>
                  </a:lnTo>
                  <a:lnTo>
                    <a:pt x="6184" y="851"/>
                  </a:lnTo>
                  <a:lnTo>
                    <a:pt x="5968" y="865"/>
                  </a:lnTo>
                  <a:lnTo>
                    <a:pt x="5755" y="872"/>
                  </a:lnTo>
                  <a:lnTo>
                    <a:pt x="5542" y="879"/>
                  </a:lnTo>
                  <a:lnTo>
                    <a:pt x="5332" y="882"/>
                  </a:lnTo>
                  <a:lnTo>
                    <a:pt x="5124" y="879"/>
                  </a:lnTo>
                  <a:lnTo>
                    <a:pt x="4918" y="879"/>
                  </a:lnTo>
                  <a:lnTo>
                    <a:pt x="4714" y="872"/>
                  </a:lnTo>
                  <a:lnTo>
                    <a:pt x="4514" y="861"/>
                  </a:lnTo>
                  <a:lnTo>
                    <a:pt x="4316" y="851"/>
                  </a:lnTo>
                  <a:lnTo>
                    <a:pt x="4122" y="840"/>
                  </a:lnTo>
                  <a:lnTo>
                    <a:pt x="3929" y="823"/>
                  </a:lnTo>
                  <a:lnTo>
                    <a:pt x="3739" y="805"/>
                  </a:lnTo>
                  <a:lnTo>
                    <a:pt x="3553" y="788"/>
                  </a:lnTo>
                  <a:lnTo>
                    <a:pt x="3190" y="742"/>
                  </a:lnTo>
                  <a:lnTo>
                    <a:pt x="2842" y="693"/>
                  </a:lnTo>
                  <a:lnTo>
                    <a:pt x="2508" y="641"/>
                  </a:lnTo>
                  <a:lnTo>
                    <a:pt x="2192" y="585"/>
                  </a:lnTo>
                  <a:lnTo>
                    <a:pt x="1890" y="525"/>
                  </a:lnTo>
                  <a:lnTo>
                    <a:pt x="1610" y="462"/>
                  </a:lnTo>
                  <a:lnTo>
                    <a:pt x="1347" y="399"/>
                  </a:lnTo>
                  <a:lnTo>
                    <a:pt x="1105" y="336"/>
                  </a:lnTo>
                  <a:lnTo>
                    <a:pt x="883" y="277"/>
                  </a:lnTo>
                  <a:lnTo>
                    <a:pt x="686" y="221"/>
                  </a:lnTo>
                  <a:lnTo>
                    <a:pt x="508" y="168"/>
                  </a:lnTo>
                  <a:lnTo>
                    <a:pt x="358" y="123"/>
                  </a:lnTo>
                  <a:lnTo>
                    <a:pt x="232" y="81"/>
                  </a:lnTo>
                  <a:lnTo>
                    <a:pt x="59" y="21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8798" y="1063417"/>
            <a:ext cx="8831816" cy="1372986"/>
          </a:xfrm>
        </p:spPr>
        <p:txBody>
          <a:bodyPr/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543300"/>
            <a:ext cx="8825659" cy="24765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43678C-A357-4EB3-8F45-14099001A9F6}" type="datetimeFigureOut">
              <a:rPr lang="en-US" smtClean="0"/>
              <a:t>7/4/2020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D3484F-7482-45B8-9237-530F04CE7B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411441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7" name="Rectangle 16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Oval 22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Oval 23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Oval 24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Freeform 5"/>
            <p:cNvSpPr/>
            <p:nvPr/>
          </p:nvSpPr>
          <p:spPr bwMode="gray">
            <a:xfrm rot="21010068">
              <a:off x="8490951" y="41851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8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16" name="TextBox 15"/>
          <p:cNvSpPr txBox="1"/>
          <p:nvPr/>
        </p:nvSpPr>
        <p:spPr bwMode="gray">
          <a:xfrm>
            <a:off x="881566" y="607336"/>
            <a:ext cx="8019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6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 bwMode="gray">
          <a:xfrm>
            <a:off x="9884458" y="2613787"/>
            <a:ext cx="65276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6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81878" y="982134"/>
            <a:ext cx="8453906" cy="2696632"/>
          </a:xfrm>
        </p:spPr>
        <p:txBody>
          <a:bodyPr/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 bwMode="gray">
          <a:xfrm>
            <a:off x="1945945" y="3678766"/>
            <a:ext cx="7731219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>
                    <a:lumMod val="60000"/>
                    <a:lumOff val="40000"/>
                  </a:schemeClr>
                </a:solidFill>
                <a:latin typeface="+mn-lt"/>
                <a:ea typeface="+mn-ea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5029199"/>
            <a:ext cx="9244897" cy="997857"/>
          </a:xfrm>
        </p:spPr>
        <p:txBody>
          <a:bodyPr anchor="ctr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43678C-A357-4EB3-8F45-14099001A9F6}" type="datetimeFigureOut">
              <a:rPr lang="en-US" smtClean="0"/>
              <a:t>7/4/2020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9" name="Rectangle 18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D3484F-7482-45B8-9237-530F04CE7B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526080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5"/>
            <p:cNvSpPr/>
            <p:nvPr/>
          </p:nvSpPr>
          <p:spPr bwMode="gray">
            <a:xfrm rot="21010068">
              <a:off x="8490951" y="4193583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370667"/>
            <a:ext cx="8825660" cy="1822514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5024967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43678C-A357-4EB3-8F45-14099001A9F6}" type="datetimeFigureOut">
              <a:rPr lang="en-US" smtClean="0"/>
              <a:t>7/4/2020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D3484F-7482-45B8-9237-530F04CE7B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340275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2"/>
            <a:ext cx="314187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54953" y="3179764"/>
            <a:ext cx="3141879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2721" y="2603500"/>
            <a:ext cx="314700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12721" y="3179763"/>
            <a:ext cx="3147009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88135" y="2603501"/>
            <a:ext cx="314573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88329" y="3179762"/>
            <a:ext cx="3145536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440397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777240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43678C-A357-4EB3-8F45-14099001A9F6}" type="datetimeFigureOut">
              <a:rPr lang="en-US" smtClean="0"/>
              <a:t>7/4/2020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D3484F-7482-45B8-9237-530F04CE7B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104689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532844"/>
            <a:ext cx="30504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334553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54954" y="5109106"/>
            <a:ext cx="3050438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68865" y="4532844"/>
            <a:ext cx="3050438" cy="576263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1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748462" y="2603500"/>
            <a:ext cx="2691243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4570172" y="5109105"/>
            <a:ext cx="3050438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82775" y="4532845"/>
            <a:ext cx="305109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2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163031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82775" y="5109104"/>
            <a:ext cx="3051096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43" name="Straight Connector 42"/>
          <p:cNvCxnSpPr/>
          <p:nvPr/>
        </p:nvCxnSpPr>
        <p:spPr>
          <a:xfrm>
            <a:off x="440583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>
            <a:off x="7797802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43678C-A357-4EB3-8F45-14099001A9F6}" type="datetimeFigureOut">
              <a:rPr lang="en-US" smtClean="0"/>
              <a:t>7/4/2020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561111" y="6391838"/>
            <a:ext cx="3644282" cy="304801"/>
          </a:xfr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D3484F-7482-45B8-9237-530F04CE7B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263661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2603500"/>
            <a:ext cx="8825659" cy="3416300"/>
          </a:xfrm>
        </p:spPr>
        <p:txBody>
          <a:bodyPr vert="eaVert" anchor="t" anchorCtr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695439" y="6391838"/>
            <a:ext cx="990599" cy="304799"/>
          </a:xfrm>
        </p:spPr>
        <p:txBody>
          <a:bodyPr/>
          <a:lstStyle/>
          <a:p>
            <a:fld id="{8643678C-A357-4EB3-8F45-14099001A9F6}" type="datetimeFigureOut">
              <a:rPr lang="en-US" smtClean="0"/>
              <a:t>7/4/2020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D3484F-7482-45B8-9237-530F04CE7B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658892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Rectangle 6"/>
            <p:cNvSpPr/>
            <p:nvPr/>
          </p:nvSpPr>
          <p:spPr bwMode="gray">
            <a:xfrm>
              <a:off x="414867" y="402165"/>
              <a:ext cx="6510866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Freeform 5"/>
            <p:cNvSpPr/>
            <p:nvPr/>
          </p:nvSpPr>
          <p:spPr bwMode="gray">
            <a:xfrm rot="5101749">
              <a:off x="6294738" y="457773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0" name="Freeform 5"/>
            <p:cNvSpPr/>
            <p:nvPr/>
          </p:nvSpPr>
          <p:spPr bwMode="gray">
            <a:xfrm rot="5400000">
              <a:off x="44492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3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585235" y="1278467"/>
            <a:ext cx="1409965" cy="4748590"/>
          </a:xfrm>
        </p:spPr>
        <p:txBody>
          <a:bodyPr vert="eaVert" anchor="b" anchorCtr="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1278467"/>
            <a:ext cx="6256025" cy="474859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653104" y="6391838"/>
            <a:ext cx="992135" cy="304799"/>
          </a:xfrm>
        </p:spPr>
        <p:txBody>
          <a:bodyPr/>
          <a:lstStyle/>
          <a:p>
            <a:fld id="{8643678C-A357-4EB3-8F45-14099001A9F6}" type="datetimeFigureOut">
              <a:rPr lang="en-US" smtClean="0"/>
              <a:t>7/4/2020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D3484F-7482-45B8-9237-530F04CE7B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89398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54954" y="2603500"/>
            <a:ext cx="8825659" cy="34163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43678C-A357-4EB3-8F45-14099001A9F6}" type="datetimeFigureOut">
              <a:rPr lang="en-US" smtClean="0"/>
              <a:t>7/4/2020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D3484F-7482-45B8-9237-530F04CE7B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93944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Rectangle 9"/>
            <p:cNvSpPr/>
            <p:nvPr/>
          </p:nvSpPr>
          <p:spPr bwMode="gray">
            <a:xfrm>
              <a:off x="7289800" y="402165"/>
              <a:ext cx="44788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5"/>
            <p:cNvSpPr/>
            <p:nvPr/>
          </p:nvSpPr>
          <p:spPr bwMode="gray">
            <a:xfrm rot="16200000">
              <a:off x="3787244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5922489">
              <a:off x="4698352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677645"/>
            <a:ext cx="4351025" cy="2283824"/>
          </a:xfrm>
        </p:spPr>
        <p:txBody>
          <a:bodyPr anchor="ctr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95559" y="2677644"/>
            <a:ext cx="3757545" cy="2283824"/>
          </a:xfrm>
        </p:spPr>
        <p:txBody>
          <a:bodyPr anchor="ctr"/>
          <a:lstStyle>
            <a:lvl1pPr marL="0" indent="0" algn="l">
              <a:buNone/>
              <a:defRPr sz="2000"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43678C-A357-4EB3-8F45-14099001A9F6}" type="datetimeFigureOut">
              <a:rPr lang="en-US" smtClean="0"/>
              <a:t>7/4/2020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D3484F-7482-45B8-9237-530F04CE7B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2738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54954" y="2603500"/>
            <a:ext cx="4825158" cy="3416301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8712" y="2603500"/>
            <a:ext cx="4825159" cy="3416300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43678C-A357-4EB3-8F45-14099001A9F6}" type="datetimeFigureOut">
              <a:rPr lang="en-US" smtClean="0"/>
              <a:t>7/4/2020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D3484F-7482-45B8-9237-530F04CE7B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16404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4825157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4954" y="3179762"/>
            <a:ext cx="4825158" cy="2840039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08712" y="2603500"/>
            <a:ext cx="482515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08712" y="3179762"/>
            <a:ext cx="4825159" cy="2840039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43678C-A357-4EB3-8F45-14099001A9F6}" type="datetimeFigureOut">
              <a:rPr lang="en-US" smtClean="0"/>
              <a:t>7/4/2020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D3484F-7482-45B8-9237-530F04CE7B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73327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761413" cy="706964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43678C-A357-4EB3-8F45-14099001A9F6}" type="datetimeFigureOut">
              <a:rPr lang="en-US" smtClean="0"/>
              <a:t>7/4/2020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D3484F-7482-45B8-9237-530F04CE7B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78739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43678C-A357-4EB3-8F45-14099001A9F6}" type="datetimeFigureOut">
              <a:rPr lang="en-US" smtClean="0"/>
              <a:t>7/4/2020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D3484F-7482-45B8-9237-530F04CE7B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644598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 bwMode="gray">
            <a:xfrm>
              <a:off x="5713412" y="402165"/>
              <a:ext cx="6055253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Freeform 5"/>
            <p:cNvSpPr/>
            <p:nvPr/>
          </p:nvSpPr>
          <p:spPr bwMode="gray">
            <a:xfrm rot="15922489">
              <a:off x="3140485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6200000">
              <a:off x="2229377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5" y="1295400"/>
            <a:ext cx="2793158" cy="16002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81146" y="1447800"/>
            <a:ext cx="5190066" cy="4572000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4" y="3129280"/>
            <a:ext cx="2793158" cy="2895599"/>
          </a:xfrm>
        </p:spPr>
        <p:txBody>
          <a:bodyPr/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43678C-A357-4EB3-8F45-14099001A9F6}" type="datetimeFigureOut">
              <a:rPr lang="en-US" smtClean="0"/>
              <a:t>7/4/2020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D3484F-7482-45B8-9237-530F04CE7B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5677317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 bwMode="gray">
            <a:xfrm>
              <a:off x="6172200" y="402165"/>
              <a:ext cx="55964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5"/>
            <p:cNvSpPr/>
            <p:nvPr/>
          </p:nvSpPr>
          <p:spPr bwMode="gray">
            <a:xfrm rot="15922489">
              <a:off x="4203594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6200000">
              <a:off x="32954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5" y="1693333"/>
            <a:ext cx="3865134" cy="1735667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547870" y="1143000"/>
            <a:ext cx="3227193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marL="0" lvl="0" indent="0" algn="ctr">
              <a:buNone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4" y="3657600"/>
            <a:ext cx="3859212" cy="1371600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43678C-A357-4EB3-8F45-14099001A9F6}" type="datetimeFigureOut">
              <a:rPr lang="en-US" smtClean="0"/>
              <a:t>7/4/2020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D3484F-7482-45B8-9237-530F04CE7B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67524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jpe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7" name="Rectangle 6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19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5"/>
            <p:cNvSpPr/>
            <p:nvPr/>
          </p:nvSpPr>
          <p:spPr bwMode="gray">
            <a:xfrm rot="21010068">
              <a:off x="8490951" y="17975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9" name="Freeform 5"/>
            <p:cNvSpPr/>
            <p:nvPr/>
          </p:nvSpPr>
          <p:spPr bwMode="gray">
            <a:xfrm>
              <a:off x="459506" y="1866405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4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gray">
          <a:xfrm>
            <a:off x="1154954" y="973668"/>
            <a:ext cx="8761413" cy="7069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8761413" cy="34163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653104" y="6391838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1" i="0">
                <a:solidFill>
                  <a:schemeClr val="accent1"/>
                </a:solidFill>
              </a:defRPr>
            </a:lvl1pPr>
          </a:lstStyle>
          <a:p>
            <a:fld id="{8643678C-A357-4EB3-8F45-14099001A9F6}" type="datetimeFigureOut">
              <a:rPr lang="en-US" smtClean="0"/>
              <a:t>7/4/2020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61110" y="6391838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1" i="0">
                <a:solidFill>
                  <a:schemeClr val="accent1"/>
                </a:solidFill>
              </a:defRPr>
            </a:lvl1pPr>
          </a:lstStyle>
          <a:p>
            <a:endParaRPr lang="en-US"/>
          </a:p>
        </p:txBody>
      </p:sp>
      <p:sp>
        <p:nvSpPr>
          <p:cNvPr id="21" name="Rectangle 20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bg1"/>
                </a:solidFill>
              </a:defRPr>
            </a:lvl1pPr>
          </a:lstStyle>
          <a:p>
            <a:fld id="{5AD3484F-7482-45B8-9237-530F04CE7B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34010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4" r:id="rId1"/>
    <p:sldLayoutId id="2147483715" r:id="rId2"/>
    <p:sldLayoutId id="2147483716" r:id="rId3"/>
    <p:sldLayoutId id="2147483717" r:id="rId4"/>
    <p:sldLayoutId id="2147483718" r:id="rId5"/>
    <p:sldLayoutId id="2147483719" r:id="rId6"/>
    <p:sldLayoutId id="2147483720" r:id="rId7"/>
    <p:sldLayoutId id="2147483721" r:id="rId8"/>
    <p:sldLayoutId id="2147483722" r:id="rId9"/>
    <p:sldLayoutId id="2147483723" r:id="rId10"/>
    <p:sldLayoutId id="2147483724" r:id="rId11"/>
    <p:sldLayoutId id="2147483725" r:id="rId12"/>
    <p:sldLayoutId id="2147483726" r:id="rId13"/>
    <p:sldLayoutId id="2147483727" r:id="rId14"/>
    <p:sldLayoutId id="2147483728" r:id="rId15"/>
    <p:sldLayoutId id="2147483729" r:id="rId16"/>
    <p:sldLayoutId id="2147483730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b="0" i="0" kern="1200">
          <a:solidFill>
            <a:schemeClr val="bg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tmp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1821" y="0"/>
            <a:ext cx="10331355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166883" y="4735773"/>
            <a:ext cx="10181230" cy="92333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5400" b="1" dirty="0">
                <a:solidFill>
                  <a:schemeClr val="accent2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আজকের পাঠে সবাইকে শুভেচ্ছা </a:t>
            </a:r>
            <a:endParaRPr lang="en-US" sz="5400" b="1" dirty="0">
              <a:solidFill>
                <a:schemeClr val="accent2">
                  <a:lumMod val="40000"/>
                  <a:lumOff val="6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0757303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28044" y="368490"/>
            <a:ext cx="8830102" cy="707886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ক্র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ময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ো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জ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ত গণসংখ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্যা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(য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ো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জ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ত গণসংখ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্যা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)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81410695"/>
              </p:ext>
            </p:extLst>
          </p:nvPr>
        </p:nvGraphicFramePr>
        <p:xfrm>
          <a:off x="928046" y="2125383"/>
          <a:ext cx="8884694" cy="31089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0436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80436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27596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64635"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dirty="0" err="1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শ্রেণিব্যপ্তি</a:t>
                      </a:r>
                      <a:endParaRPr lang="en-US" sz="28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dirty="0" err="1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গণসংখ্যা</a:t>
                      </a:r>
                      <a:endParaRPr lang="en-US" sz="28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err="1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ক্র</a:t>
                      </a:r>
                      <a:r>
                        <a:rPr lang="as-IN" sz="28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ময</a:t>
                      </a:r>
                      <a:r>
                        <a:rPr lang="en-US" sz="28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ো</a:t>
                      </a:r>
                      <a:r>
                        <a:rPr lang="as-IN" sz="28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জ</a:t>
                      </a:r>
                      <a:r>
                        <a:rPr lang="en-US" sz="28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ি</a:t>
                      </a:r>
                      <a:r>
                        <a:rPr lang="as-IN" sz="28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ত গণসংখ</a:t>
                      </a:r>
                      <a:r>
                        <a:rPr lang="en-US" sz="2800" dirty="0" err="1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্যা</a:t>
                      </a:r>
                      <a:r>
                        <a:rPr lang="as-IN" sz="28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endParaRPr lang="en-US" sz="28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64635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৪৫</a:t>
                      </a:r>
                      <a:r>
                        <a:rPr lang="en-US" sz="2800" baseline="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- ৪৯</a:t>
                      </a:r>
                      <a:endParaRPr lang="en-US" sz="28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৭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৭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64635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50 – 54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৮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15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64635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55 – 59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১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16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64635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60 – 64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৩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19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64635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65 – 69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১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20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932176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28295" y="219731"/>
            <a:ext cx="8625385" cy="769441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400" dirty="0" err="1">
                <a:solidFill>
                  <a:schemeClr val="accent3">
                    <a:lumMod val="20000"/>
                    <a:lumOff val="8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</a:t>
            </a:r>
            <a:r>
              <a:rPr lang="bn-IN" sz="4400" dirty="0">
                <a:solidFill>
                  <a:schemeClr val="accent3">
                    <a:lumMod val="20000"/>
                    <a:lumOff val="8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চ্ছি</a:t>
            </a:r>
            <a:r>
              <a:rPr lang="en-US" sz="4400" dirty="0" err="1">
                <a:solidFill>
                  <a:schemeClr val="accent3">
                    <a:lumMod val="20000"/>
                    <a:lumOff val="8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ন্ন</a:t>
            </a:r>
            <a:r>
              <a:rPr lang="en-US" sz="4400" dirty="0">
                <a:solidFill>
                  <a:schemeClr val="accent3">
                    <a:lumMod val="20000"/>
                    <a:lumOff val="8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4400" dirty="0">
                <a:solidFill>
                  <a:schemeClr val="accent3">
                    <a:lumMod val="20000"/>
                    <a:lumOff val="8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ও </a:t>
            </a:r>
            <a:r>
              <a:rPr lang="en-US" sz="4400" dirty="0" err="1">
                <a:solidFill>
                  <a:schemeClr val="accent3">
                    <a:lumMod val="20000"/>
                    <a:lumOff val="8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অবি</a:t>
            </a:r>
            <a:r>
              <a:rPr lang="bn-IN" sz="4400" dirty="0">
                <a:solidFill>
                  <a:schemeClr val="accent3">
                    <a:lumMod val="20000"/>
                    <a:lumOff val="8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চ্ছি</a:t>
            </a:r>
            <a:r>
              <a:rPr lang="en-US" sz="4400" dirty="0" err="1">
                <a:solidFill>
                  <a:schemeClr val="accent3">
                    <a:lumMod val="20000"/>
                    <a:lumOff val="8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ন্ন</a:t>
            </a:r>
            <a:r>
              <a:rPr lang="en-US" sz="4400" dirty="0">
                <a:solidFill>
                  <a:schemeClr val="accent3">
                    <a:lumMod val="20000"/>
                    <a:lumOff val="8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4400" dirty="0">
                <a:solidFill>
                  <a:schemeClr val="accent3">
                    <a:lumMod val="20000"/>
                    <a:lumOff val="8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চলক</a:t>
            </a:r>
            <a:endParaRPr lang="en-US" sz="4400" dirty="0">
              <a:solidFill>
                <a:schemeClr val="accent3">
                  <a:lumMod val="20000"/>
                  <a:lumOff val="8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228295" y="1164813"/>
            <a:ext cx="8625385" cy="954107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যে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চলক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র মান গণনা (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count) 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কর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নির্ধা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রন করা যায় অ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র্থা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ৎ য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 চলক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র মান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শুধু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মা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ত্র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পূণসংখ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্যা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 (অখ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ন্ড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সংখ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্যা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) তাক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বি</a:t>
            </a:r>
            <a:r>
              <a:rPr lang="bn-IN" sz="2800" dirty="0">
                <a:latin typeface="NikoshBAN" panose="02000000000000000000" pitchFamily="2" charset="0"/>
                <a:cs typeface="NikoshBAN" panose="02000000000000000000" pitchFamily="2" charset="0"/>
              </a:rPr>
              <a:t>চ্ছি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ন্ন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চলক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বলে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228295" y="4030838"/>
            <a:ext cx="8625385" cy="954107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যে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চলক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র মান পর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মাপ (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measure) 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কর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নির্ধা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রন কর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তে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হ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য় অ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র্থা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ৎ য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 চলক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র মান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যে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কোনো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বাস্তব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সংখ্যা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হতে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পারে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 তাক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2800" dirty="0">
                <a:latin typeface="NikoshBAN" panose="02000000000000000000" pitchFamily="2" charset="0"/>
                <a:cs typeface="NikoshBAN" panose="02000000000000000000" pitchFamily="2" charset="0"/>
              </a:rPr>
              <a:t>অ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বি</a:t>
            </a:r>
            <a:r>
              <a:rPr lang="bn-IN" sz="2800" dirty="0">
                <a:latin typeface="NikoshBAN" panose="02000000000000000000" pitchFamily="2" charset="0"/>
                <a:cs typeface="NikoshBAN" panose="02000000000000000000" pitchFamily="2" charset="0"/>
              </a:rPr>
              <a:t>চ্ছি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ন্ন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চলক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বলে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228295" y="2294561"/>
            <a:ext cx="8625385" cy="1384995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উদাহরণ:</a:t>
            </a:r>
          </a:p>
          <a:p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কোনো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শ্রেণি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র উপ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স্থি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ত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শিক্ষার্থী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সংখ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্যা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 ।</a:t>
            </a:r>
          </a:p>
          <a:p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কোনো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 একজন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নির্দিষ্ট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প্রার্থীকে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ভ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ো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ট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দানকারী ল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ো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র সংখ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্যা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 ।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228297" y="5104267"/>
            <a:ext cx="8625383" cy="1384995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উদাহরণ:</a:t>
            </a:r>
          </a:p>
          <a:p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কোনো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শ্রেণি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র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শিক্ষার্থীদের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উ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চ্চ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তা।</a:t>
            </a:r>
          </a:p>
          <a:p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জানুয়ারী মাস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র 31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র তাপমা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ত্রা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135847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  <p:bldP spid="6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42197" y="586854"/>
            <a:ext cx="7588155" cy="707886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অবিচ্ছিন্ন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শ্রেণিসীমা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71663580"/>
              </p:ext>
            </p:extLst>
          </p:nvPr>
        </p:nvGraphicFramePr>
        <p:xfrm>
          <a:off x="1555844" y="2125385"/>
          <a:ext cx="7588155" cy="4053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2938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52938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52938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200" dirty="0" err="1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শ্রেণিব্যপ্তি</a:t>
                      </a:r>
                      <a:endParaRPr lang="en-US" sz="32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err="1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অবিচ্ছিন্ন</a:t>
                      </a:r>
                      <a:r>
                        <a:rPr lang="en-US" sz="32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3200" dirty="0" err="1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শ্রেণিসীমা</a:t>
                      </a:r>
                      <a:endParaRPr lang="en-US" sz="32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err="1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গণসংখ্যা</a:t>
                      </a:r>
                      <a:endParaRPr lang="en-US" sz="32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৪৫</a:t>
                      </a:r>
                      <a:r>
                        <a:rPr lang="en-US" sz="2800" baseline="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- ৪৯</a:t>
                      </a:r>
                      <a:endParaRPr lang="en-US" sz="28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44.5 – 49.5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50 – 54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49.5 – 54.5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8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55 – 59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54.5 – 59.5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10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60 – 64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59.5 – 64.5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20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65 – 69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64.5 – 69.5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12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৭০ – ৭৪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69.5 – 74.5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015129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251882" y="232012"/>
            <a:ext cx="7342495" cy="707886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আয়তল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খ (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Histogram)</a:t>
            </a:r>
          </a:p>
        </p:txBody>
      </p:sp>
      <p:grpSp>
        <p:nvGrpSpPr>
          <p:cNvPr id="12" name="Group 11"/>
          <p:cNvGrpSpPr/>
          <p:nvPr/>
        </p:nvGrpSpPr>
        <p:grpSpPr>
          <a:xfrm>
            <a:off x="1629756" y="1102803"/>
            <a:ext cx="7964621" cy="5450927"/>
            <a:chOff x="1629756" y="1102803"/>
            <a:chExt cx="7964621" cy="5450927"/>
          </a:xfrm>
        </p:grpSpPr>
        <p:pic>
          <p:nvPicPr>
            <p:cNvPr id="3" name="Picture 2" descr="Screen Clippin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06218" y="1102803"/>
              <a:ext cx="7588159" cy="5450927"/>
            </a:xfrm>
            <a:prstGeom prst="rect">
              <a:avLst/>
            </a:prstGeom>
          </p:spPr>
        </p:pic>
        <p:sp>
          <p:nvSpPr>
            <p:cNvPr id="5" name="TextBox 4"/>
            <p:cNvSpPr txBox="1"/>
            <p:nvPr/>
          </p:nvSpPr>
          <p:spPr>
            <a:xfrm>
              <a:off x="5090615" y="5882185"/>
              <a:ext cx="1214651" cy="400110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bn-IN" sz="2000" b="1" dirty="0">
                  <a:latin typeface="NikoshBAN" panose="02000000000000000000" pitchFamily="2" charset="0"/>
                  <a:cs typeface="NikoshBAN" panose="02000000000000000000" pitchFamily="2" charset="0"/>
                </a:rPr>
                <a:t>শ্রেণিসীমা</a:t>
              </a:r>
              <a:endParaRPr lang="en-US" sz="2000" b="1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3070746" y="5540991"/>
              <a:ext cx="4244454" cy="338554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US" sz="1600" b="1" dirty="0">
                  <a:latin typeface="NikoshBAN" panose="02000000000000000000" pitchFamily="2" charset="0"/>
                  <a:cs typeface="NikoshBAN" panose="02000000000000000000" pitchFamily="2" charset="0"/>
                </a:rPr>
                <a:t>44.5      49.5      54.5     59.5     64.5     69.5      74.5</a:t>
              </a: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2251882" y="5390866"/>
              <a:ext cx="423084" cy="461665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latin typeface="NikoshBAN" panose="02000000000000000000" pitchFamily="2" charset="0"/>
                  <a:cs typeface="NikoshBAN" panose="02000000000000000000" pitchFamily="2" charset="0"/>
                </a:rPr>
                <a:t>o</a:t>
              </a: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8900628" y="5338546"/>
              <a:ext cx="423084" cy="461665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latin typeface="NikoshBAN" panose="02000000000000000000" pitchFamily="2" charset="0"/>
                  <a:cs typeface="NikoshBAN" panose="02000000000000000000" pitchFamily="2" charset="0"/>
                </a:rPr>
                <a:t>x</a:t>
              </a: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2267802" y="1517164"/>
              <a:ext cx="423084" cy="461665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latin typeface="NikoshBAN" panose="02000000000000000000" pitchFamily="2" charset="0"/>
                  <a:cs typeface="NikoshBAN" panose="02000000000000000000" pitchFamily="2" charset="0"/>
                </a:rPr>
                <a:t>y</a:t>
              </a: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2251882" y="2382852"/>
              <a:ext cx="423084" cy="2585323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US" b="1" dirty="0">
                  <a:latin typeface="NikoshBAN" panose="02000000000000000000" pitchFamily="2" charset="0"/>
                  <a:cs typeface="NikoshBAN" panose="02000000000000000000" pitchFamily="2" charset="0"/>
                </a:rPr>
                <a:t>25</a:t>
              </a:r>
            </a:p>
            <a:p>
              <a:endParaRPr lang="en-US" b="1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  <a:p>
              <a:r>
                <a:rPr lang="en-US" b="1" dirty="0">
                  <a:latin typeface="NikoshBAN" panose="02000000000000000000" pitchFamily="2" charset="0"/>
                  <a:cs typeface="NikoshBAN" panose="02000000000000000000" pitchFamily="2" charset="0"/>
                </a:rPr>
                <a:t>20</a:t>
              </a:r>
            </a:p>
            <a:p>
              <a:endParaRPr lang="en-US" b="1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  <a:p>
              <a:r>
                <a:rPr lang="en-US" b="1" dirty="0">
                  <a:latin typeface="NikoshBAN" panose="02000000000000000000" pitchFamily="2" charset="0"/>
                  <a:cs typeface="NikoshBAN" panose="02000000000000000000" pitchFamily="2" charset="0"/>
                </a:rPr>
                <a:t>15</a:t>
              </a:r>
            </a:p>
            <a:p>
              <a:endParaRPr lang="en-US" b="1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  <a:p>
              <a:r>
                <a:rPr lang="en-US" b="1" dirty="0">
                  <a:latin typeface="NikoshBAN" panose="02000000000000000000" pitchFamily="2" charset="0"/>
                  <a:cs typeface="NikoshBAN" panose="02000000000000000000" pitchFamily="2" charset="0"/>
                </a:rPr>
                <a:t>10</a:t>
              </a:r>
            </a:p>
            <a:p>
              <a:endParaRPr lang="en-US" b="1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  <a:p>
              <a:r>
                <a:rPr lang="en-US" b="1" dirty="0">
                  <a:latin typeface="NikoshBAN" panose="02000000000000000000" pitchFamily="2" charset="0"/>
                  <a:cs typeface="NikoshBAN" panose="02000000000000000000" pitchFamily="2" charset="0"/>
                </a:rPr>
                <a:t>5</a:t>
              </a:r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1629756" y="2673350"/>
              <a:ext cx="1034968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bn-IN" b="1" dirty="0">
                  <a:latin typeface="NikoshBAN" panose="02000000000000000000" pitchFamily="2" charset="0"/>
                  <a:cs typeface="NikoshBAN" panose="02000000000000000000" pitchFamily="2" charset="0"/>
                </a:rPr>
                <a:t>গণসংখ্যা</a:t>
              </a:r>
              <a:endParaRPr lang="en-US" b="1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6078597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129051" y="327547"/>
            <a:ext cx="7342495" cy="707886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মূল্যায়ন 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(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Assessment)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129051" y="1815152"/>
            <a:ext cx="7438030" cy="1754326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742950" indent="-742950">
              <a:buAutoNum type="arabicPeriod"/>
            </a:pPr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পরিসংখ্যান কাকে বলে? </a:t>
            </a:r>
          </a:p>
          <a:p>
            <a:pPr marL="742950" indent="-742950">
              <a:buAutoNum type="arabicPeriod"/>
            </a:pPr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গণসংখ্যা কী? </a:t>
            </a:r>
          </a:p>
          <a:p>
            <a:pPr marL="742950" indent="-742950">
              <a:buAutoNum type="arabicPeriod"/>
            </a:pPr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বিচ্ছিন্ন চলক কাকে বলে?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332316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8480" y="204045"/>
            <a:ext cx="7346695" cy="4078236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1798480" y="1474966"/>
            <a:ext cx="7342495" cy="923330"/>
          </a:xfrm>
          <a:prstGeom prst="rect">
            <a:avLst/>
          </a:prstGeom>
          <a:noFill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54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বাড়ির কাজ </a:t>
            </a:r>
            <a:r>
              <a:rPr lang="as-IN" sz="54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(</a:t>
            </a:r>
            <a:r>
              <a:rPr lang="en-US" sz="54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Home Work)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682387" y="4282281"/>
            <a:ext cx="10768084" cy="2431435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40 </a:t>
            </a:r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জন শিক্ষার্থীর পরীক্ষায় প্রাপ্ত নম্বর দেওয়া হলোঃ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78, 68, 61, 99, 69, 80, 83, 75, 62, 65, 77, 85, 75, 82, 98, 95, 85, 77, 80, 87, 81, 85, 90, 85, 75, 77, 81, 78, 92, 68, 70, 71, 72, 77, 66, 75, 80, 77, 70, 90</a:t>
            </a:r>
            <a:endParaRPr lang="bn-IN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১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. </a:t>
            </a:r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শ্রেণি ব্যবধান ৮ ধরে গণসংখ্যা নিবেশন সারণি তৈরি কর।</a:t>
            </a:r>
          </a:p>
          <a:p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2. </a:t>
            </a:r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গণসংখ্যা সারণি হতে আয়তলেখ অঙ্কন কর।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347957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44087" y="342331"/>
            <a:ext cx="7958666" cy="4476750"/>
          </a:xfrm>
          <a:prstGeom prst="ellipse">
            <a:avLst/>
          </a:prstGeom>
          <a:ln w="190500" cap="rnd">
            <a:solidFill>
              <a:schemeClr val="accent1">
                <a:lumMod val="60000"/>
                <a:lumOff val="40000"/>
              </a:schemeClr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07009" y="4516733"/>
            <a:ext cx="5125139" cy="26168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97001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24853" y="2010773"/>
            <a:ext cx="4469860" cy="2677656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>
              <a:buNone/>
            </a:pPr>
            <a:r>
              <a:rPr lang="en-US" sz="4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মোঃরবিউল</a:t>
            </a:r>
            <a:r>
              <a:rPr lang="en-US" sz="4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ইসলাম</a:t>
            </a:r>
            <a:endParaRPr lang="en-US" sz="4800" b="1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>
              <a:buNone/>
            </a:pPr>
            <a:r>
              <a:rPr lang="en-US" sz="3600" dirty="0" err="1">
                <a:latin typeface="NikoshBAN" panose="02000000000000000000" pitchFamily="2" charset="0"/>
                <a:cs typeface="NikoshBAN" pitchFamily="2" charset="0"/>
              </a:rPr>
              <a:t>সহকারী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শিক্ষক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(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গণিত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)</a:t>
            </a:r>
          </a:p>
          <a:p>
            <a:pPr>
              <a:buNone/>
            </a:pP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জয়কৃষ্ণপুর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মহিলা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ফাজিল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মাদ্রাসা</a:t>
            </a:r>
            <a:endParaRPr lang="en-US" sz="20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>
              <a:buNone/>
            </a:pPr>
            <a:r>
              <a:rPr lang="en-US" sz="2800" dirty="0" err="1">
                <a:latin typeface="NikoshBAN" panose="02000000000000000000" pitchFamily="2" charset="0"/>
                <a:cs typeface="NikoshBAN" pitchFamily="2" charset="0"/>
              </a:rPr>
              <a:t>মোবাইল</a:t>
            </a:r>
            <a:r>
              <a:rPr lang="bn-IN" sz="2800" dirty="0">
                <a:latin typeface="NikoshBAN" pitchFamily="2" charset="0"/>
                <a:cs typeface="NikoshBAN" pitchFamily="2" charset="0"/>
              </a:rPr>
              <a:t>ঃ</a:t>
            </a:r>
            <a:r>
              <a:rPr lang="en-US" sz="2800" dirty="0">
                <a:latin typeface="NikoshBAN" panose="02000000000000000000" pitchFamily="2" charset="0"/>
                <a:cs typeface="NikoshBAN" pitchFamily="2" charset="0"/>
              </a:rPr>
              <a:t> ০১৭২১-৬৭৩৩৭৩</a:t>
            </a:r>
          </a:p>
          <a:p>
            <a:pPr>
              <a:buNone/>
            </a:pPr>
            <a:r>
              <a:rPr lang="en-US" sz="24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ictrobiulislam@gmail.com</a:t>
            </a:r>
            <a:r>
              <a:rPr lang="en-US" sz="2400" dirty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              </a:t>
            </a:r>
            <a:endParaRPr lang="en-US" sz="2000" dirty="0"/>
          </a:p>
        </p:txBody>
      </p:sp>
      <p:sp>
        <p:nvSpPr>
          <p:cNvPr id="6" name="Rectangle 5"/>
          <p:cNvSpPr/>
          <p:nvPr/>
        </p:nvSpPr>
        <p:spPr>
          <a:xfrm>
            <a:off x="8452512" y="2010774"/>
            <a:ext cx="3352800" cy="353943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>
              <a:buNone/>
            </a:pPr>
            <a:r>
              <a:rPr lang="en-US" sz="4000" dirty="0" err="1">
                <a:latin typeface="NikoshBAN" pitchFamily="2" charset="0"/>
                <a:cs typeface="NikoshBAN" pitchFamily="2" charset="0"/>
              </a:rPr>
              <a:t>শ্রেণি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– ১০ম</a:t>
            </a:r>
          </a:p>
          <a:p>
            <a:pPr>
              <a:buNone/>
            </a:pPr>
            <a:r>
              <a:rPr lang="en-US" sz="4000" dirty="0" err="1">
                <a:latin typeface="NikoshBAN" pitchFamily="2" charset="0"/>
                <a:cs typeface="NikoshBAN" pitchFamily="2" charset="0"/>
              </a:rPr>
              <a:t>বিষয়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-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গণিত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  <a:p>
            <a:pPr>
              <a:buNone/>
            </a:pPr>
            <a:r>
              <a:rPr lang="en-US" sz="4000" dirty="0" err="1">
                <a:latin typeface="NikoshBAN" pitchFamily="2" charset="0"/>
                <a:cs typeface="NikoshBAN" pitchFamily="2" charset="0"/>
              </a:rPr>
              <a:t>সময়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- ৫০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মিনিট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  <a:p>
            <a:pPr>
              <a:buNone/>
            </a:pPr>
            <a:r>
              <a:rPr lang="en-US" sz="4000" dirty="0" err="1">
                <a:latin typeface="NikoshBAN" pitchFamily="2" charset="0"/>
                <a:cs typeface="NikoshBAN" pitchFamily="2" charset="0"/>
              </a:rPr>
              <a:t>শিক্ষার্থী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>
                <a:latin typeface="NikoshBAN" pitchFamily="2" charset="0"/>
                <a:cs typeface="NikoshBAN" pitchFamily="2" charset="0"/>
              </a:rPr>
              <a:t>- 4০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জন</a:t>
            </a:r>
            <a:endParaRPr lang="bn-IN" sz="4000" dirty="0">
              <a:latin typeface="NikoshBAN" pitchFamily="2" charset="0"/>
              <a:cs typeface="NikoshBAN" pitchFamily="2" charset="0"/>
            </a:endParaRPr>
          </a:p>
          <a:p>
            <a:pPr>
              <a:buNone/>
            </a:pPr>
            <a:endParaRPr lang="bn-IN" sz="3200" dirty="0">
              <a:latin typeface="NikoshBAN" pitchFamily="2" charset="0"/>
              <a:cs typeface="NikoshBAN" pitchFamily="2" charset="0"/>
            </a:endParaRPr>
          </a:p>
          <a:p>
            <a:pPr>
              <a:buNone/>
            </a:pPr>
            <a:endParaRPr lang="en-US" sz="3200" dirty="0"/>
          </a:p>
        </p:txBody>
      </p:sp>
      <p:sp>
        <p:nvSpPr>
          <p:cNvPr id="7" name="Down Ribbon 6"/>
          <p:cNvSpPr/>
          <p:nvPr/>
        </p:nvSpPr>
        <p:spPr>
          <a:xfrm>
            <a:off x="3276600" y="228600"/>
            <a:ext cx="6096000" cy="1371600"/>
          </a:xfrm>
          <a:prstGeom prst="ribbon">
            <a:avLst/>
          </a:prstGeom>
          <a:noFill/>
          <a:scene3d>
            <a:camera prst="perspectiveFront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5105400" y="609601"/>
            <a:ext cx="2514600" cy="830997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effectLst>
            <a:glow rad="101600">
              <a:schemeClr val="accent2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4800" dirty="0" err="1">
                <a:latin typeface="NikoshBAN" pitchFamily="2" charset="0"/>
                <a:cs typeface="NikoshBAN" pitchFamily="2" charset="0"/>
              </a:rPr>
              <a:t>পরিচিতি</a:t>
            </a:r>
            <a:endParaRPr lang="en-US" sz="48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826299" y="2051718"/>
            <a:ext cx="3494627" cy="35394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549503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2363" y="67809"/>
            <a:ext cx="6606227" cy="330225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43412" y="3533839"/>
            <a:ext cx="5243370" cy="315538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4439" y="3529656"/>
            <a:ext cx="4747985" cy="31595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67457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088107" y="614149"/>
            <a:ext cx="7874759" cy="1015663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6000" dirty="0" err="1">
                <a:solidFill>
                  <a:schemeClr val="accent3">
                    <a:lumMod val="20000"/>
                    <a:lumOff val="8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আজকের</a:t>
            </a:r>
            <a:r>
              <a:rPr lang="en-US" sz="6000" dirty="0">
                <a:solidFill>
                  <a:schemeClr val="accent3">
                    <a:lumMod val="20000"/>
                    <a:lumOff val="8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>
                <a:solidFill>
                  <a:schemeClr val="accent3">
                    <a:lumMod val="20000"/>
                    <a:lumOff val="8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r>
              <a:rPr lang="en-US" sz="6000" dirty="0">
                <a:solidFill>
                  <a:schemeClr val="accent3">
                    <a:lumMod val="20000"/>
                    <a:lumOff val="8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>
                <a:solidFill>
                  <a:schemeClr val="accent3">
                    <a:lumMod val="20000"/>
                    <a:lumOff val="8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শিরোনাম</a:t>
            </a:r>
            <a:endParaRPr lang="en-US" sz="6000" dirty="0">
              <a:solidFill>
                <a:schemeClr val="accent3">
                  <a:lumMod val="20000"/>
                  <a:lumOff val="8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951630" y="2442949"/>
            <a:ext cx="8147713" cy="1015663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6000" dirty="0" err="1">
                <a:latin typeface="NikoshBAN" panose="02000000000000000000" pitchFamily="2" charset="0"/>
                <a:cs typeface="NikoshBAN" panose="02000000000000000000" pitchFamily="2" charset="0"/>
              </a:rPr>
              <a:t>পরিসংখ্যান</a:t>
            </a:r>
            <a:r>
              <a:rPr lang="en-US" sz="6000" dirty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6000" dirty="0" err="1">
                <a:latin typeface="NikoshBAN" panose="02000000000000000000" pitchFamily="2" charset="0"/>
                <a:cs typeface="NikoshBAN" panose="02000000000000000000" pitchFamily="2" charset="0"/>
              </a:rPr>
              <a:t>এর</a:t>
            </a:r>
            <a:r>
              <a:rPr lang="en-US" sz="6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>
                <a:latin typeface="NikoshBAN" panose="02000000000000000000" pitchFamily="2" charset="0"/>
                <a:cs typeface="NikoshBAN" panose="02000000000000000000" pitchFamily="2" charset="0"/>
              </a:rPr>
              <a:t>বিষয়বস্তু</a:t>
            </a:r>
            <a:endParaRPr lang="en-US" sz="6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Down Arrow 3"/>
          <p:cNvSpPr/>
          <p:nvPr/>
        </p:nvSpPr>
        <p:spPr>
          <a:xfrm>
            <a:off x="5513696" y="1629812"/>
            <a:ext cx="873456" cy="813137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767583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611832" y="309709"/>
            <a:ext cx="4645064" cy="1569660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9600" b="1" kern="0" dirty="0">
                <a:ln w="0"/>
                <a:solidFill>
                  <a:srgbClr val="34790D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শিখনফল</a:t>
            </a:r>
            <a:endParaRPr lang="en-US" sz="3600" b="1" kern="0" dirty="0">
              <a:ln w="0"/>
              <a:solidFill>
                <a:srgbClr val="34790D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alibri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078173" y="2756848"/>
            <a:ext cx="10031105" cy="2185214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400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1. </a:t>
            </a:r>
            <a:r>
              <a:rPr lang="en-US" sz="3400" b="1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গণসংখ্যা</a:t>
            </a:r>
            <a:r>
              <a:rPr lang="en-US" sz="3400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400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ও </a:t>
            </a:r>
            <a:r>
              <a:rPr lang="en-US" sz="3400" b="1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ক্রমযোজিত</a:t>
            </a:r>
            <a:r>
              <a:rPr lang="en-US" sz="3400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400" b="1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গণসংখ্যা</a:t>
            </a:r>
            <a:r>
              <a:rPr lang="bn-IN" sz="3400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কাকে বলে, তা বলতে </a:t>
            </a:r>
            <a:r>
              <a:rPr lang="en-US" sz="3400" b="1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3400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r>
              <a:rPr lang="en-US" sz="3400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2. </a:t>
            </a:r>
            <a:r>
              <a:rPr lang="en-US" sz="3400" b="1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গণসংখ্যা</a:t>
            </a:r>
            <a:r>
              <a:rPr lang="en-US" sz="3400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400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নিবেশন সারণি তৈরি </a:t>
            </a:r>
            <a:r>
              <a:rPr lang="en-US" sz="3400" b="1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3400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400" b="1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3400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r>
              <a:rPr lang="en-US" sz="3400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3. </a:t>
            </a:r>
            <a:r>
              <a:rPr lang="bn-IN" sz="3400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আয়তলেখ আ</a:t>
            </a:r>
            <a:r>
              <a:rPr lang="en-US" sz="3400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ঁ</a:t>
            </a:r>
            <a:r>
              <a:rPr lang="bn-IN" sz="3400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কতে </a:t>
            </a:r>
            <a:r>
              <a:rPr lang="en-US" sz="3400" b="1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3400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bn-IN" sz="3400" b="1" dirty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IN" sz="3400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৪</a:t>
            </a:r>
            <a:r>
              <a:rPr lang="en-US" sz="3400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. </a:t>
            </a:r>
            <a:r>
              <a:rPr lang="bn-IN" sz="3400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বিচ্ছিন্ন ও অবিচ্ছিন্ন চলক ব্যাখ্যা করতে পারবে। </a:t>
            </a:r>
            <a:endParaRPr lang="en-US" sz="3400" b="1" dirty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01884818"/>
      </p:ext>
    </p:extLst>
  </p:cSld>
  <p:clrMapOvr>
    <a:masterClrMapping/>
  </p:clrMapOvr>
  <p:transition spd="slow">
    <p:push dir="u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392071" y="1050878"/>
            <a:ext cx="8748215" cy="707886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পর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সংখ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্যা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as-IN" sz="4000" dirty="0"/>
              <a:t> 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(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Statistics)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392071" y="3002508"/>
            <a:ext cx="8748215" cy="304698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just"/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পর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সংখ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্যা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ন এক ধরন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র গা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ণি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ক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বিজ্ঞা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ন যা মূলত: উপা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ত্ত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সং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গ্র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হ,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বিশ্লে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ষণ, ব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্যাখ্যা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এবং উপা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ত্ত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সহ</a:t>
            </a:r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জে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 পর</a:t>
            </a:r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শন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নিয়ে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 কাজ কর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pPr algn="just"/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উপা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ত্ত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বিশ্লে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ষণ কর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 তা থ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 তথ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্য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সমৃ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দ্ধ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সিদ্ধান্ত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গ্রহণে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পর</a:t>
            </a:r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সংখ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্যানের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ভূম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কা অপর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হা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র্য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বিভিন্ন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ধরেনর গব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ষনায় পর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সংখ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্যা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ন ব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্য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বহার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করা হয়। গড়, মধ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্য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ক,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চুরক, আয়তল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খ, গণসংখ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্যা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 ব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হু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ভ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ু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জ, অজ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ভর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খা পর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সংখ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্যা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ের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বিষয়বস্তু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  <p:sp>
        <p:nvSpPr>
          <p:cNvPr id="4" name="Down Arrow 3"/>
          <p:cNvSpPr/>
          <p:nvPr/>
        </p:nvSpPr>
        <p:spPr>
          <a:xfrm>
            <a:off x="4981435" y="1758764"/>
            <a:ext cx="928048" cy="124374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00128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19618" y="1119117"/>
            <a:ext cx="7642746" cy="707886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গণসংখ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্যা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 (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Frequency)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719618" y="3002508"/>
            <a:ext cx="7642746" cy="353943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just"/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ো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ো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 পর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ীক্ষ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ণ বা গব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ষনায় ব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্য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হৃ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ত উপা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ত্ত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সমূহ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র গণসংখ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্যা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 বলত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 ক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োনো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 উপা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ত্তে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র মান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সে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খান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 কত বার আছ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 তাক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 বুঝান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ো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 হয়।</a:t>
            </a:r>
          </a:p>
          <a:p>
            <a:pPr algn="just"/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য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মন: ক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োনো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 এক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টি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গণ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ত পরী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ক্ষা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য় 7 জন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শিক্ষার্থী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85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নম্বর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ল। তাহল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 বলা যায়, 7 হ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লো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প্রাপ্ত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নম্বর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 85 এর গণসংখ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্যা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 ।</a:t>
            </a:r>
          </a:p>
          <a:p>
            <a:pPr algn="just"/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গণসংখ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্যাকে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 সাধারনত 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f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দ্বারা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কাশ করা হয়।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Down Arrow 3"/>
          <p:cNvSpPr/>
          <p:nvPr/>
        </p:nvSpPr>
        <p:spPr>
          <a:xfrm>
            <a:off x="5076967" y="1827003"/>
            <a:ext cx="887105" cy="1161857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61795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69242" y="518615"/>
            <a:ext cx="8052179" cy="707886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গণসংখ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্যা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 ন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শন সারণ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269242" y="1856096"/>
            <a:ext cx="8215952" cy="4524315"/>
          </a:xfrm>
          <a:prstGeom prst="rect">
            <a:avLst/>
          </a:prstGeom>
          <a:noFill/>
          <a:ln w="38100"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20 জন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লো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র ওজন 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(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জ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)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নিন্মরূ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প:</a:t>
            </a:r>
          </a:p>
          <a:p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60, 50, 62, 52, 45, 48, 53, 54, 52, 48, 45, 53, 52, 47, 58, 50, 48, 46, 62, 65</a:t>
            </a:r>
          </a:p>
          <a:p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পর</a:t>
            </a:r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সর ন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ির্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ণয়:</a:t>
            </a:r>
          </a:p>
          <a:p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উপা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ত্তে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র সবেচেয় ছ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ো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ট মান = 45 এবং সবচেয়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 বড় মান = 65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পর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সর = (স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র্বোচ্চ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মান – স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র্বনিন্ম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মান) + 1</a:t>
            </a:r>
          </a:p>
          <a:p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	 = (65 – 45) + 1 </a:t>
            </a:r>
          </a:p>
          <a:p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	 = 20 + 1 </a:t>
            </a:r>
          </a:p>
          <a:p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	 = 21</a:t>
            </a:r>
          </a:p>
        </p:txBody>
      </p:sp>
    </p:spTree>
    <p:extLst>
      <p:ext uri="{BB962C8B-B14F-4D97-AF65-F5344CB8AC3E}">
        <p14:creationId xmlns:p14="http://schemas.microsoft.com/office/powerpoint/2010/main" val="3964014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69242" y="111963"/>
            <a:ext cx="8052179" cy="707886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শ্রে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ণ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সংখ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্যা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নির্ণ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য়: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269242" y="928049"/>
            <a:ext cx="8215952" cy="1569660"/>
          </a:xfrm>
          <a:prstGeom prst="rect">
            <a:avLst/>
          </a:prstGeom>
          <a:noFill/>
          <a:ln w="38100"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শ্রে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ণ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সংখ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্যা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=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পরিসর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/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শ্রেণি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ব্যবধান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শ্রেণি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ব্যবধান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5 ধর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 ও উ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ল্লে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খ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ত পর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সর 21 ব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্য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বহার কর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,</a:t>
            </a:r>
          </a:p>
          <a:p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শ্রে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ণ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সংখ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্যা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=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২১/৫ = ৪.২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 অ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র্থা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ৎ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, 5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269242" y="2605909"/>
            <a:ext cx="8215952" cy="707886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উপ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াত্ত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সমুহ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র গণসংখ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্যা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 ন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শন সারিণ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:</a:t>
            </a:r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45008360"/>
              </p:ext>
            </p:extLst>
          </p:nvPr>
        </p:nvGraphicFramePr>
        <p:xfrm>
          <a:off x="1313218" y="3421995"/>
          <a:ext cx="8127999" cy="3322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0933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70933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70933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err="1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শ্রেণিব্যপ্তি</a:t>
                      </a:r>
                      <a:endParaRPr lang="en-US" sz="28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err="1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ট্যালি</a:t>
                      </a:r>
                      <a:endParaRPr lang="en-US" sz="28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err="1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গণসংখ্যা</a:t>
                      </a:r>
                      <a:endParaRPr lang="en-US" sz="28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৪৫</a:t>
                      </a:r>
                      <a:r>
                        <a:rPr lang="en-US" sz="2400" baseline="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- ৪৯</a:t>
                      </a:r>
                      <a:endParaRPr lang="en-US" sz="24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|||| ||</a:t>
                      </a:r>
                      <a:endParaRPr lang="en-US" sz="24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৭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50 – 54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|||| |||</a:t>
                      </a:r>
                      <a:endParaRPr lang="en-US" sz="24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৮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55 – 59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|</a:t>
                      </a:r>
                      <a:endParaRPr lang="en-US" sz="24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১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60 – 64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|||</a:t>
                      </a:r>
                      <a:endParaRPr lang="en-US" sz="24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৩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65 – 69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|</a:t>
                      </a:r>
                      <a:endParaRPr lang="en-US" sz="24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১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8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n</a:t>
                      </a:r>
                      <a:r>
                        <a:rPr lang="en-US" sz="18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28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= ২০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cxnSp>
        <p:nvCxnSpPr>
          <p:cNvPr id="9" name="Straight Connector 8"/>
          <p:cNvCxnSpPr/>
          <p:nvPr/>
        </p:nvCxnSpPr>
        <p:spPr>
          <a:xfrm>
            <a:off x="4763069" y="4107976"/>
            <a:ext cx="750627" cy="12283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4667534" y="4572000"/>
            <a:ext cx="709684" cy="12283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260772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 Boardroom">
  <a:themeElements>
    <a:clrScheme name="Ion Boardroom">
      <a:dk1>
        <a:sysClr val="windowText" lastClr="000000"/>
      </a:dk1>
      <a:lt1>
        <a:sysClr val="window" lastClr="FFFFFF"/>
      </a:lt1>
      <a:dk2>
        <a:srgbClr val="3B3059"/>
      </a:dk2>
      <a:lt2>
        <a:srgbClr val="EBEBEB"/>
      </a:lt2>
      <a:accent1>
        <a:srgbClr val="B31166"/>
      </a:accent1>
      <a:accent2>
        <a:srgbClr val="E33D6F"/>
      </a:accent2>
      <a:accent3>
        <a:srgbClr val="E45F3C"/>
      </a:accent3>
      <a:accent4>
        <a:srgbClr val="E9943A"/>
      </a:accent4>
      <a:accent5>
        <a:srgbClr val="9B6BF2"/>
      </a:accent5>
      <a:accent6>
        <a:srgbClr val="D53DD0"/>
      </a:accent6>
      <a:hlink>
        <a:srgbClr val="8F8F8F"/>
      </a:hlink>
      <a:folHlink>
        <a:srgbClr val="A5A5A5"/>
      </a:folHlink>
    </a:clrScheme>
    <a:fontScheme name="Ion Boardroom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 Boardroom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124000"/>
                <a:satMod val="148000"/>
                <a:lumMod val="124000"/>
              </a:schemeClr>
            </a:gs>
            <a:gs pos="100000">
              <a:schemeClr val="phClr">
                <a:shade val="76000"/>
                <a:hueMod val="89000"/>
                <a:satMod val="16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91000"/>
                <a:satMod val="164000"/>
                <a:lumMod val="74000"/>
              </a:schemeClr>
              <a:schemeClr val="phClr">
                <a:hueMod val="124000"/>
                <a:satMod val="140000"/>
                <a:lumMod val="14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 Boardroom" id="{FC33163D-4339-46B1-8EED-24C834239D99}" vid="{B8502691-933B-45FE-8764-BA278511EF27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 Boardroom</Template>
  <TotalTime>240</TotalTime>
  <Words>939</Words>
  <Application>Microsoft Office PowerPoint</Application>
  <PresentationFormat>Widescreen</PresentationFormat>
  <Paragraphs>134</Paragraphs>
  <Slides>16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3" baseType="lpstr">
      <vt:lpstr>Arial</vt:lpstr>
      <vt:lpstr>Calibri</vt:lpstr>
      <vt:lpstr>Century Gothic</vt:lpstr>
      <vt:lpstr>NikoshBAN</vt:lpstr>
      <vt:lpstr>Times New Roman</vt:lpstr>
      <vt:lpstr>Wingdings 3</vt:lpstr>
      <vt:lpstr>Ion Boardroom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ANUK</dc:creator>
  <cp:lastModifiedBy>Md.Robi</cp:lastModifiedBy>
  <cp:revision>42</cp:revision>
  <dcterms:created xsi:type="dcterms:W3CDTF">2019-10-15T00:45:16Z</dcterms:created>
  <dcterms:modified xsi:type="dcterms:W3CDTF">2020-07-04T00:26:19Z</dcterms:modified>
</cp:coreProperties>
</file>