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6" r:id="rId3"/>
    <p:sldId id="265" r:id="rId4"/>
    <p:sldId id="277" r:id="rId5"/>
    <p:sldId id="273" r:id="rId6"/>
    <p:sldId id="268" r:id="rId7"/>
    <p:sldId id="269" r:id="rId8"/>
    <p:sldId id="270" r:id="rId9"/>
    <p:sldId id="271" r:id="rId10"/>
    <p:sldId id="272" r:id="rId11"/>
    <p:sldId id="258" r:id="rId12"/>
    <p:sldId id="279" r:id="rId13"/>
    <p:sldId id="278" r:id="rId14"/>
    <p:sldId id="264"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4D6F5-3F1B-4352-A0B0-C450F42C0663}"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4D6F5-3F1B-4352-A0B0-C450F42C0663}"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4D6F5-3F1B-4352-A0B0-C450F42C0663}"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4D6F5-3F1B-4352-A0B0-C450F42C0663}"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4D6F5-3F1B-4352-A0B0-C450F42C0663}"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4D6F5-3F1B-4352-A0B0-C450F42C0663}" type="datetimeFigureOut">
              <a:rPr lang="en-US" smtClean="0"/>
              <a:pPr/>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4D6F5-3F1B-4352-A0B0-C450F42C0663}" type="datetimeFigureOut">
              <a:rPr lang="en-US" smtClean="0"/>
              <a:pPr/>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4D6F5-3F1B-4352-A0B0-C450F42C0663}" type="datetimeFigureOut">
              <a:rPr lang="en-US" smtClean="0"/>
              <a:pPr/>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4D6F5-3F1B-4352-A0B0-C450F42C0663}" type="datetimeFigureOut">
              <a:rPr lang="en-US" smtClean="0"/>
              <a:pPr/>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6F5-3F1B-4352-A0B0-C450F42C0663}" type="datetimeFigureOut">
              <a:rPr lang="en-US" smtClean="0"/>
              <a:pPr/>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6F5-3F1B-4352-A0B0-C450F42C0663}" type="datetimeFigureOut">
              <a:rPr lang="en-US" smtClean="0"/>
              <a:pPr/>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F0EC-562C-4814-88EF-C4E8976664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4D6F5-3F1B-4352-A0B0-C450F42C0663}" type="datetimeFigureOut">
              <a:rPr lang="en-US" smtClean="0"/>
              <a:pPr/>
              <a:t>7/5/2020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F0EC-562C-4814-88EF-C4E8976664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gif"/><Relationship Id="rId4" Type="http://schemas.openxmlformats.org/officeDocument/2006/relationships/image" Target="../media/image20.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415049"/>
      </p:ext>
    </p:extLst>
  </p:cSld>
  <p:clrMapOvr>
    <a:masterClrMapping/>
  </p:clrMapOvr>
  <mc:AlternateContent xmlns:mc="http://schemas.openxmlformats.org/markup-compatibility/2006">
    <mc:Choice xmlns:p14="http://schemas.microsoft.com/office/powerpoint/2010/main" Requires="p14">
      <p:transition spd="slow" p14:dur="37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6200" y="609600"/>
            <a:ext cx="8229600" cy="5262979"/>
          </a:xfrm>
          <a:prstGeom prst="rect">
            <a:avLst/>
          </a:prstGeom>
        </p:spPr>
        <p:txBody>
          <a:bodyPr wrap="square">
            <a:spAutoFit/>
          </a:bodyPr>
          <a:lstStyle/>
          <a:p>
            <a:pPr algn="just"/>
            <a:r>
              <a:rPr lang="en-US" sz="2800" dirty="0"/>
              <a:t>We learn etiquette and manners from our parents, families and various institutions</a:t>
            </a:r>
            <a:r>
              <a:rPr lang="en-US" sz="2800" dirty="0" smtClean="0"/>
              <a:t>, such </a:t>
            </a:r>
            <a:r>
              <a:rPr lang="en-US" sz="2800" dirty="0"/>
              <a:t>as schools, colleges or professional bodies. There are rules of </a:t>
            </a:r>
            <a:r>
              <a:rPr lang="en-US" sz="2800" dirty="0" err="1"/>
              <a:t>behaviour</a:t>
            </a:r>
            <a:r>
              <a:rPr lang="en-US" sz="2800" dirty="0"/>
              <a:t> for all kinds of social occasions and it is important to learn them and </a:t>
            </a:r>
            <a:r>
              <a:rPr lang="en-US" sz="2800" dirty="0" err="1"/>
              <a:t>practise</a:t>
            </a:r>
            <a:r>
              <a:rPr lang="en-US" sz="2800" dirty="0"/>
              <a:t> them in everyday life. The manners that are correct in a wedding reception will not do in a debating club. Therefore, we have to be careful about etiquette and manners. We know how important it is to say ‘please’ and ‘thank you’ in everyday life. A few more polite expressions such as ‘pardon me,’ ‘excuse me’, ‘may I,’ are bound to make your day smooth and pleasant.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8914" name="AutoShape 2" descr="Image result for excuse 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Image result for excuse 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9" name="AutoShape 7" descr="Image result for sor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0" name="Picture 8" descr="C:\Users\user\Downloads\maner1.jpg"/>
          <p:cNvPicPr>
            <a:picLocks noChangeAspect="1" noChangeArrowheads="1"/>
          </p:cNvPicPr>
          <p:nvPr/>
        </p:nvPicPr>
        <p:blipFill>
          <a:blip r:embed="rId3"/>
          <a:srcRect/>
          <a:stretch>
            <a:fillRect/>
          </a:stretch>
        </p:blipFill>
        <p:spPr bwMode="auto">
          <a:xfrm>
            <a:off x="184150" y="2587335"/>
            <a:ext cx="2663824" cy="1600200"/>
          </a:xfrm>
          <a:prstGeom prst="rect">
            <a:avLst/>
          </a:prstGeom>
          <a:noFill/>
        </p:spPr>
      </p:pic>
      <p:sp>
        <p:nvSpPr>
          <p:cNvPr id="11" name="Rounded Rectangle 10"/>
          <p:cNvSpPr/>
          <p:nvPr/>
        </p:nvSpPr>
        <p:spPr>
          <a:xfrm>
            <a:off x="609600" y="152400"/>
            <a:ext cx="8077200" cy="76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 </a:t>
            </a:r>
            <a:r>
              <a:rPr lang="en-US" sz="3200" dirty="0" smtClean="0"/>
              <a:t>Some expressions showing good manners</a:t>
            </a:r>
            <a:endParaRPr lang="en-US" dirty="0"/>
          </a:p>
        </p:txBody>
      </p:sp>
      <p:pic>
        <p:nvPicPr>
          <p:cNvPr id="12" name="Picture 2" descr="Image result for good manners"/>
          <p:cNvPicPr>
            <a:picLocks noChangeAspect="1" noChangeArrowheads="1"/>
          </p:cNvPicPr>
          <p:nvPr/>
        </p:nvPicPr>
        <p:blipFill>
          <a:blip r:embed="rId4"/>
          <a:srcRect/>
          <a:stretch>
            <a:fillRect/>
          </a:stretch>
        </p:blipFill>
        <p:spPr bwMode="auto">
          <a:xfrm>
            <a:off x="609601" y="1066800"/>
            <a:ext cx="2743199" cy="1143000"/>
          </a:xfrm>
          <a:prstGeom prst="rect">
            <a:avLst/>
          </a:prstGeom>
          <a:noFill/>
        </p:spPr>
      </p:pic>
      <p:pic>
        <p:nvPicPr>
          <p:cNvPr id="13" name="Picture 2" descr="http://page.crystalcomments.com/1/555705227e450ac173.gif"/>
          <p:cNvPicPr>
            <a:picLocks noChangeAspect="1" noChangeArrowheads="1" noCrop="1"/>
          </p:cNvPicPr>
          <p:nvPr/>
        </p:nvPicPr>
        <p:blipFill>
          <a:blip r:embed="rId5"/>
          <a:srcRect/>
          <a:stretch>
            <a:fillRect/>
          </a:stretch>
        </p:blipFill>
        <p:spPr bwMode="auto">
          <a:xfrm>
            <a:off x="3865419" y="1224653"/>
            <a:ext cx="4724400" cy="762000"/>
          </a:xfrm>
          <a:prstGeom prst="rect">
            <a:avLst/>
          </a:prstGeom>
          <a:noFill/>
        </p:spPr>
      </p:pic>
      <p:pic>
        <p:nvPicPr>
          <p:cNvPr id="9" name="Picture 8" descr="C:\Users\user\Downloads\gm1.jpg"/>
          <p:cNvPicPr>
            <a:picLocks noChangeAspect="1" noChangeArrowheads="1"/>
          </p:cNvPicPr>
          <p:nvPr/>
        </p:nvPicPr>
        <p:blipFill>
          <a:blip r:embed="rId6"/>
          <a:srcRect/>
          <a:stretch>
            <a:fillRect/>
          </a:stretch>
        </p:blipFill>
        <p:spPr bwMode="auto">
          <a:xfrm>
            <a:off x="3328987" y="2584306"/>
            <a:ext cx="2590800" cy="1603230"/>
          </a:xfrm>
          <a:prstGeom prst="rect">
            <a:avLst/>
          </a:prstGeom>
          <a:noFill/>
        </p:spPr>
      </p:pic>
      <p:pic>
        <p:nvPicPr>
          <p:cNvPr id="10" name="Picture 10" descr="C:\Users\user\Downloads\marner 3.jpg"/>
          <p:cNvPicPr>
            <a:picLocks noChangeAspect="1" noChangeArrowheads="1"/>
          </p:cNvPicPr>
          <p:nvPr/>
        </p:nvPicPr>
        <p:blipFill>
          <a:blip r:embed="rId7"/>
          <a:srcRect/>
          <a:stretch>
            <a:fillRect/>
          </a:stretch>
        </p:blipFill>
        <p:spPr bwMode="auto">
          <a:xfrm>
            <a:off x="298450" y="4862360"/>
            <a:ext cx="3314989" cy="1531938"/>
          </a:xfrm>
          <a:prstGeom prst="rect">
            <a:avLst/>
          </a:prstGeom>
          <a:noFill/>
        </p:spPr>
      </p:pic>
      <p:pic>
        <p:nvPicPr>
          <p:cNvPr id="14" name="Picture 9" descr="C:\Users\user\Downloads\maner2.jpg"/>
          <p:cNvPicPr>
            <a:picLocks noChangeAspect="1" noChangeArrowheads="1"/>
          </p:cNvPicPr>
          <p:nvPr/>
        </p:nvPicPr>
        <p:blipFill>
          <a:blip r:embed="rId8"/>
          <a:srcRect/>
          <a:stretch>
            <a:fillRect/>
          </a:stretch>
        </p:blipFill>
        <p:spPr bwMode="auto">
          <a:xfrm>
            <a:off x="6629401" y="2584305"/>
            <a:ext cx="2286000" cy="1603230"/>
          </a:xfrm>
          <a:prstGeom prst="rect">
            <a:avLst/>
          </a:prstGeom>
          <a:noFill/>
        </p:spPr>
      </p:pic>
      <p:pic>
        <p:nvPicPr>
          <p:cNvPr id="15" name="Picture 5" descr="C:\Users\user\Downloads\maner.png"/>
          <p:cNvPicPr>
            <a:picLocks noChangeAspect="1" noChangeArrowheads="1"/>
          </p:cNvPicPr>
          <p:nvPr/>
        </p:nvPicPr>
        <p:blipFill>
          <a:blip r:embed="rId9"/>
          <a:srcRect/>
          <a:stretch>
            <a:fillRect/>
          </a:stretch>
        </p:blipFill>
        <p:spPr bwMode="auto">
          <a:xfrm>
            <a:off x="5298931" y="4945780"/>
            <a:ext cx="3276600" cy="1603665"/>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1+#ppt_w/2"/>
                                          </p:val>
                                        </p:tav>
                                        <p:tav tm="100000">
                                          <p:val>
                                            <p:strVal val="#ppt_x"/>
                                          </p:val>
                                        </p:tav>
                                      </p:tavLst>
                                    </p:anim>
                                    <p:anim calcmode="lin" valueType="num">
                                      <p:cBhvr additive="base">
                                        <p:cTn id="8"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80">
                                          <p:stCondLst>
                                            <p:cond delay="0"/>
                                          </p:stCondLst>
                                        </p:cTn>
                                        <p:tgtEl>
                                          <p:spTgt spid="13"/>
                                        </p:tgtEl>
                                      </p:cBhvr>
                                    </p:animEffect>
                                    <p:anim calcmode="lin" valueType="num">
                                      <p:cBhvr>
                                        <p:cTn id="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 dur="26">
                                          <p:stCondLst>
                                            <p:cond delay="650"/>
                                          </p:stCondLst>
                                        </p:cTn>
                                        <p:tgtEl>
                                          <p:spTgt spid="13"/>
                                        </p:tgtEl>
                                      </p:cBhvr>
                                      <p:to x="100000" y="60000"/>
                                    </p:animScale>
                                    <p:animScale>
                                      <p:cBhvr>
                                        <p:cTn id="20" dur="166" decel="50000">
                                          <p:stCondLst>
                                            <p:cond delay="676"/>
                                          </p:stCondLst>
                                        </p:cTn>
                                        <p:tgtEl>
                                          <p:spTgt spid="13"/>
                                        </p:tgtEl>
                                      </p:cBhvr>
                                      <p:to x="100000" y="100000"/>
                                    </p:animScale>
                                    <p:animScale>
                                      <p:cBhvr>
                                        <p:cTn id="21" dur="26">
                                          <p:stCondLst>
                                            <p:cond delay="1312"/>
                                          </p:stCondLst>
                                        </p:cTn>
                                        <p:tgtEl>
                                          <p:spTgt spid="13"/>
                                        </p:tgtEl>
                                      </p:cBhvr>
                                      <p:to x="100000" y="80000"/>
                                    </p:animScale>
                                    <p:animScale>
                                      <p:cBhvr>
                                        <p:cTn id="22" dur="166" decel="50000">
                                          <p:stCondLst>
                                            <p:cond delay="1338"/>
                                          </p:stCondLst>
                                        </p:cTn>
                                        <p:tgtEl>
                                          <p:spTgt spid="13"/>
                                        </p:tgtEl>
                                      </p:cBhvr>
                                      <p:to x="100000" y="100000"/>
                                    </p:animScale>
                                    <p:animScale>
                                      <p:cBhvr>
                                        <p:cTn id="23" dur="26">
                                          <p:stCondLst>
                                            <p:cond delay="1642"/>
                                          </p:stCondLst>
                                        </p:cTn>
                                        <p:tgtEl>
                                          <p:spTgt spid="13"/>
                                        </p:tgtEl>
                                      </p:cBhvr>
                                      <p:to x="100000" y="90000"/>
                                    </p:animScale>
                                    <p:animScale>
                                      <p:cBhvr>
                                        <p:cTn id="24" dur="166" decel="50000">
                                          <p:stCondLst>
                                            <p:cond delay="1668"/>
                                          </p:stCondLst>
                                        </p:cTn>
                                        <p:tgtEl>
                                          <p:spTgt spid="13"/>
                                        </p:tgtEl>
                                      </p:cBhvr>
                                      <p:to x="100000" y="100000"/>
                                    </p:animScale>
                                    <p:animScale>
                                      <p:cBhvr>
                                        <p:cTn id="25" dur="26">
                                          <p:stCondLst>
                                            <p:cond delay="1808"/>
                                          </p:stCondLst>
                                        </p:cTn>
                                        <p:tgtEl>
                                          <p:spTgt spid="13"/>
                                        </p:tgtEl>
                                      </p:cBhvr>
                                      <p:to x="100000" y="95000"/>
                                    </p:animScale>
                                    <p:animScale>
                                      <p:cBhvr>
                                        <p:cTn id="26" dur="166" decel="50000">
                                          <p:stCondLst>
                                            <p:cond delay="1834"/>
                                          </p:stCondLst>
                                        </p:cTn>
                                        <p:tgtEl>
                                          <p:spTgt spid="1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20"/>
                                        </p:tgtEl>
                                        <p:attrNameLst>
                                          <p:attrName>style.visibility</p:attrName>
                                        </p:attrNameLst>
                                      </p:cBhvr>
                                      <p:to>
                                        <p:strVal val="visible"/>
                                      </p:to>
                                    </p:set>
                                    <p:anim calcmode="lin" valueType="num">
                                      <p:cBhvr additive="base">
                                        <p:cTn id="31" dur="2000" fill="hold"/>
                                        <p:tgtEl>
                                          <p:spTgt spid="38920"/>
                                        </p:tgtEl>
                                        <p:attrNameLst>
                                          <p:attrName>ppt_x</p:attrName>
                                        </p:attrNameLst>
                                      </p:cBhvr>
                                      <p:tavLst>
                                        <p:tav tm="0">
                                          <p:val>
                                            <p:strVal val="#ppt_x"/>
                                          </p:val>
                                        </p:tav>
                                        <p:tav tm="100000">
                                          <p:val>
                                            <p:strVal val="#ppt_x"/>
                                          </p:val>
                                        </p:tav>
                                      </p:tavLst>
                                    </p:anim>
                                    <p:anim calcmode="lin" valueType="num">
                                      <p:cBhvr additive="base">
                                        <p:cTn id="32" dur="20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70" decel="100000"/>
                                        <p:tgtEl>
                                          <p:spTgt spid="9"/>
                                        </p:tgtEl>
                                      </p:cBhvr>
                                    </p:animEffect>
                                    <p:animScale>
                                      <p:cBhvr>
                                        <p:cTn id="38" dur="770" decel="100000"/>
                                        <p:tgtEl>
                                          <p:spTgt spid="9"/>
                                        </p:tgtEl>
                                      </p:cBhvr>
                                      <p:from x="10000" y="10000"/>
                                      <p:to x="200000" y="450000"/>
                                    </p:animScale>
                                    <p:animScale>
                                      <p:cBhvr>
                                        <p:cTn id="39" dur="1230" accel="100000" fill="hold">
                                          <p:stCondLst>
                                            <p:cond delay="770"/>
                                          </p:stCondLst>
                                        </p:cTn>
                                        <p:tgtEl>
                                          <p:spTgt spid="9"/>
                                        </p:tgtEl>
                                      </p:cBhvr>
                                      <p:from x="200000" y="450000"/>
                                      <p:to x="100000" y="100000"/>
                                    </p:animScale>
                                    <p:set>
                                      <p:cBhvr>
                                        <p:cTn id="40" dur="770" fill="hold"/>
                                        <p:tgtEl>
                                          <p:spTgt spid="9"/>
                                        </p:tgtEl>
                                        <p:attrNameLst>
                                          <p:attrName>ppt_x</p:attrName>
                                        </p:attrNameLst>
                                      </p:cBhvr>
                                      <p:to>
                                        <p:strVal val="(0.5)"/>
                                      </p:to>
                                    </p:set>
                                    <p:anim from="(0.5)" to="(#ppt_x)" calcmode="lin" valueType="num">
                                      <p:cBhvr>
                                        <p:cTn id="41" dur="1230" accel="100000" fill="hold">
                                          <p:stCondLst>
                                            <p:cond delay="770"/>
                                          </p:stCondLst>
                                        </p:cTn>
                                        <p:tgtEl>
                                          <p:spTgt spid="9"/>
                                        </p:tgtEl>
                                        <p:attrNameLst>
                                          <p:attrName>ppt_x</p:attrName>
                                        </p:attrNameLst>
                                      </p:cBhvr>
                                    </p:anim>
                                    <p:set>
                                      <p:cBhvr>
                                        <p:cTn id="42" dur="770" fill="hold"/>
                                        <p:tgtEl>
                                          <p:spTgt spid="9"/>
                                        </p:tgtEl>
                                        <p:attrNameLst>
                                          <p:attrName>ppt_y</p:attrName>
                                        </p:attrNameLst>
                                      </p:cBhvr>
                                      <p:to>
                                        <p:strVal val="(#ppt_y+0.4)"/>
                                      </p:to>
                                    </p:set>
                                    <p:anim from="(#ppt_y+0.4)" to="(#ppt_y)" calcmode="lin" valueType="num">
                                      <p:cBhvr>
                                        <p:cTn id="43" dur="1230" accel="100000" fill="hold">
                                          <p:stCondLst>
                                            <p:cond delay="770"/>
                                          </p:stCondLst>
                                        </p:cTn>
                                        <p:tgtEl>
                                          <p:spTgt spid="9"/>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000" fill="hold"/>
                                        <p:tgtEl>
                                          <p:spTgt spid="10"/>
                                        </p:tgtEl>
                                        <p:attrNameLst>
                                          <p:attrName>ppt_x</p:attrName>
                                        </p:attrNameLst>
                                      </p:cBhvr>
                                      <p:tavLst>
                                        <p:tav tm="0">
                                          <p:val>
                                            <p:strVal val="#ppt_x-.2"/>
                                          </p:val>
                                        </p:tav>
                                        <p:tav tm="100000">
                                          <p:val>
                                            <p:strVal val="#ppt_x"/>
                                          </p:val>
                                        </p:tav>
                                      </p:tavLst>
                                    </p:anim>
                                    <p:anim calcmode="lin" valueType="num">
                                      <p:cBhvr>
                                        <p:cTn id="49"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14"/>
                                        </p:tgtEl>
                                        <p:attrNameLst>
                                          <p:attrName>style.visibility</p:attrName>
                                        </p:attrNameLst>
                                      </p:cBhvr>
                                      <p:to>
                                        <p:strVal val="visible"/>
                                      </p:to>
                                    </p:set>
                                    <p:anim calcmode="lin" valueType="num">
                                      <p:cBhvr>
                                        <p:cTn id="55" dur="2000" fill="hold"/>
                                        <p:tgtEl>
                                          <p:spTgt spid="14"/>
                                        </p:tgtEl>
                                        <p:attrNameLst>
                                          <p:attrName>ppt_w</p:attrName>
                                        </p:attrNameLst>
                                      </p:cBhvr>
                                      <p:tavLst>
                                        <p:tav tm="0">
                                          <p:val>
                                            <p:fltVal val="0"/>
                                          </p:val>
                                        </p:tav>
                                        <p:tav tm="100000">
                                          <p:val>
                                            <p:strVal val="#ppt_w"/>
                                          </p:val>
                                        </p:tav>
                                      </p:tavLst>
                                    </p:anim>
                                    <p:anim calcmode="lin" valueType="num">
                                      <p:cBhvr>
                                        <p:cTn id="56" dur="2000" fill="hold"/>
                                        <p:tgtEl>
                                          <p:spTgt spid="14"/>
                                        </p:tgtEl>
                                        <p:attrNameLst>
                                          <p:attrName>ppt_h</p:attrName>
                                        </p:attrNameLst>
                                      </p:cBhvr>
                                      <p:tavLst>
                                        <p:tav tm="0">
                                          <p:val>
                                            <p:fltVal val="0"/>
                                          </p:val>
                                        </p:tav>
                                        <p:tav tm="100000">
                                          <p:val>
                                            <p:strVal val="#ppt_h"/>
                                          </p:val>
                                        </p:tav>
                                      </p:tavLst>
                                    </p:anim>
                                    <p:anim calcmode="lin" valueType="num">
                                      <p:cBhvr>
                                        <p:cTn id="57" dur="2000" fill="hold"/>
                                        <p:tgtEl>
                                          <p:spTgt spid="14"/>
                                        </p:tgtEl>
                                        <p:attrNameLst>
                                          <p:attrName>style.rotation</p:attrName>
                                        </p:attrNameLst>
                                      </p:cBhvr>
                                      <p:tavLst>
                                        <p:tav tm="0">
                                          <p:val>
                                            <p:fltVal val="90"/>
                                          </p:val>
                                        </p:tav>
                                        <p:tav tm="100000">
                                          <p:val>
                                            <p:fltVal val="0"/>
                                          </p:val>
                                        </p:tav>
                                      </p:tavLst>
                                    </p:anim>
                                    <p:animEffect transition="in" filter="fade">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anim calcmode="lin" valueType="num">
                                      <p:cBhvr>
                                        <p:cTn id="64" dur="2000" fill="hold"/>
                                        <p:tgtEl>
                                          <p:spTgt spid="15"/>
                                        </p:tgtEl>
                                        <p:attrNameLst>
                                          <p:attrName>style.rotation</p:attrName>
                                        </p:attrNameLst>
                                      </p:cBhvr>
                                      <p:tavLst>
                                        <p:tav tm="0">
                                          <p:val>
                                            <p:fltVal val="720"/>
                                          </p:val>
                                        </p:tav>
                                        <p:tav tm="100000">
                                          <p:val>
                                            <p:fltVal val="0"/>
                                          </p:val>
                                        </p:tav>
                                      </p:tavLst>
                                    </p:anim>
                                    <p:anim calcmode="lin" valueType="num">
                                      <p:cBhvr>
                                        <p:cTn id="65" dur="2000" fill="hold"/>
                                        <p:tgtEl>
                                          <p:spTgt spid="15"/>
                                        </p:tgtEl>
                                        <p:attrNameLst>
                                          <p:attrName>ppt_h</p:attrName>
                                        </p:attrNameLst>
                                      </p:cBhvr>
                                      <p:tavLst>
                                        <p:tav tm="0">
                                          <p:val>
                                            <p:fltVal val="0"/>
                                          </p:val>
                                        </p:tav>
                                        <p:tav tm="100000">
                                          <p:val>
                                            <p:strVal val="#ppt_h"/>
                                          </p:val>
                                        </p:tav>
                                      </p:tavLst>
                                    </p:anim>
                                    <p:anim calcmode="lin" valueType="num">
                                      <p:cBhvr>
                                        <p:cTn id="66" dur="2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181600"/>
            <a:ext cx="2286000" cy="369332"/>
          </a:xfrm>
          <a:prstGeom prst="rect">
            <a:avLst/>
          </a:prstGeom>
          <a:noFill/>
          <a:ln w="19050">
            <a:solidFill>
              <a:schemeClr val="tx1"/>
            </a:solidFill>
          </a:ln>
        </p:spPr>
        <p:txBody>
          <a:bodyPr wrap="square" rtlCol="0">
            <a:spAutoFit/>
          </a:bodyPr>
          <a:lstStyle/>
          <a:p>
            <a:pPr algn="ctr"/>
            <a:r>
              <a:rPr lang="en-US" dirty="0" smtClean="0"/>
              <a:t>1.Greeting the elders</a:t>
            </a:r>
            <a:endParaRPr lang="en-US" dirty="0"/>
          </a:p>
        </p:txBody>
      </p:sp>
      <p:sp>
        <p:nvSpPr>
          <p:cNvPr id="3" name="TextBox 2"/>
          <p:cNvSpPr txBox="1"/>
          <p:nvPr/>
        </p:nvSpPr>
        <p:spPr>
          <a:xfrm>
            <a:off x="2893868" y="5186525"/>
            <a:ext cx="2438400" cy="369332"/>
          </a:xfrm>
          <a:prstGeom prst="rect">
            <a:avLst/>
          </a:prstGeom>
          <a:noFill/>
          <a:ln w="12700">
            <a:solidFill>
              <a:schemeClr val="tx1"/>
            </a:solidFill>
          </a:ln>
        </p:spPr>
        <p:txBody>
          <a:bodyPr wrap="square" rtlCol="0">
            <a:spAutoFit/>
          </a:bodyPr>
          <a:lstStyle/>
          <a:p>
            <a:r>
              <a:rPr lang="en-US" dirty="0" smtClean="0"/>
              <a:t>2. Greeting the visitors</a:t>
            </a:r>
            <a:endParaRPr lang="en-US" dirty="0"/>
          </a:p>
        </p:txBody>
      </p:sp>
      <p:sp>
        <p:nvSpPr>
          <p:cNvPr id="4" name="TextBox 3"/>
          <p:cNvSpPr txBox="1"/>
          <p:nvPr/>
        </p:nvSpPr>
        <p:spPr>
          <a:xfrm>
            <a:off x="5940136" y="5181600"/>
            <a:ext cx="2746664" cy="369332"/>
          </a:xfrm>
          <a:prstGeom prst="rect">
            <a:avLst/>
          </a:prstGeom>
          <a:noFill/>
          <a:ln w="9525">
            <a:solidFill>
              <a:schemeClr val="tx1"/>
            </a:solidFill>
          </a:ln>
        </p:spPr>
        <p:txBody>
          <a:bodyPr wrap="square" rtlCol="0">
            <a:spAutoFit/>
          </a:bodyPr>
          <a:lstStyle/>
          <a:p>
            <a:pPr algn="ctr"/>
            <a:r>
              <a:rPr lang="en-US" dirty="0" smtClean="0"/>
              <a:t>3.Being polite in company</a:t>
            </a:r>
            <a:endParaRPr lang="en-US" dirty="0"/>
          </a:p>
        </p:txBody>
      </p:sp>
      <p:sp>
        <p:nvSpPr>
          <p:cNvPr id="5" name="TextBox 4"/>
          <p:cNvSpPr txBox="1"/>
          <p:nvPr/>
        </p:nvSpPr>
        <p:spPr>
          <a:xfrm>
            <a:off x="76200" y="5712722"/>
            <a:ext cx="3886200" cy="369332"/>
          </a:xfrm>
          <a:prstGeom prst="rect">
            <a:avLst/>
          </a:prstGeom>
          <a:noFill/>
          <a:ln w="9525">
            <a:solidFill>
              <a:schemeClr val="tx1"/>
            </a:solidFill>
          </a:ln>
        </p:spPr>
        <p:txBody>
          <a:bodyPr wrap="square" rtlCol="0">
            <a:spAutoFit/>
          </a:bodyPr>
          <a:lstStyle/>
          <a:p>
            <a:r>
              <a:rPr lang="en-US" dirty="0" smtClean="0"/>
              <a:t>4.Keeping quiet while other speaking</a:t>
            </a:r>
            <a:endParaRPr lang="en-US" dirty="0"/>
          </a:p>
        </p:txBody>
      </p:sp>
      <p:sp>
        <p:nvSpPr>
          <p:cNvPr id="6" name="TextBox 5"/>
          <p:cNvSpPr txBox="1"/>
          <p:nvPr/>
        </p:nvSpPr>
        <p:spPr>
          <a:xfrm>
            <a:off x="4572000" y="5719925"/>
            <a:ext cx="4419600" cy="369332"/>
          </a:xfrm>
          <a:prstGeom prst="rect">
            <a:avLst/>
          </a:prstGeom>
          <a:noFill/>
          <a:ln w="9525">
            <a:solidFill>
              <a:schemeClr val="tx1"/>
            </a:solidFill>
          </a:ln>
        </p:spPr>
        <p:txBody>
          <a:bodyPr wrap="square" rtlCol="0">
            <a:spAutoFit/>
          </a:bodyPr>
          <a:lstStyle/>
          <a:p>
            <a:r>
              <a:rPr lang="en-US" dirty="0" smtClean="0"/>
              <a:t>5. Knowing the way of behavior before others</a:t>
            </a:r>
            <a:endParaRPr lang="en-US" dirty="0"/>
          </a:p>
        </p:txBody>
      </p:sp>
      <p:sp>
        <p:nvSpPr>
          <p:cNvPr id="7" name="TextBox 6"/>
          <p:cNvSpPr txBox="1"/>
          <p:nvPr/>
        </p:nvSpPr>
        <p:spPr>
          <a:xfrm>
            <a:off x="1828800" y="6253325"/>
            <a:ext cx="4495800" cy="369332"/>
          </a:xfrm>
          <a:prstGeom prst="rect">
            <a:avLst/>
          </a:prstGeom>
          <a:noFill/>
          <a:ln w="9525">
            <a:solidFill>
              <a:schemeClr val="tx1"/>
            </a:solidFill>
          </a:ln>
        </p:spPr>
        <p:txBody>
          <a:bodyPr wrap="square" rtlCol="0">
            <a:spAutoFit/>
          </a:bodyPr>
          <a:lstStyle/>
          <a:p>
            <a:r>
              <a:rPr lang="en-US" dirty="0" smtClean="0"/>
              <a:t>6.Considering the effect of  behave on  others </a:t>
            </a:r>
            <a:endParaRPr lang="en-US" dirty="0"/>
          </a:p>
        </p:txBody>
      </p:sp>
      <p:sp>
        <p:nvSpPr>
          <p:cNvPr id="8" name="Rectangle 7"/>
          <p:cNvSpPr/>
          <p:nvPr/>
        </p:nvSpPr>
        <p:spPr>
          <a:xfrm>
            <a:off x="228600" y="990600"/>
            <a:ext cx="8382000" cy="4154984"/>
          </a:xfrm>
          <a:prstGeom prst="rect">
            <a:avLst/>
          </a:prstGeom>
        </p:spPr>
        <p:txBody>
          <a:bodyPr wrap="square">
            <a:spAutoFit/>
          </a:bodyPr>
          <a:lstStyle/>
          <a:p>
            <a:pPr algn="just"/>
            <a:r>
              <a:rPr lang="en-US" sz="2400" dirty="0"/>
              <a:t>As a child you must have been told to greet your elders and visitors to your home according to your culture and tradition. You must also have been taught to be polite in company and keep quiet while others, especially your elders, spoke. Possibly, you at times grudged such schooling. Possibly, at times you even protested such disciplining. Now, certainly you know that you can’t always behave the way you want specially in the presence of others. There are rules of behavior you have to follow in a company. We are social beings and have to consider the effect of our </a:t>
            </a:r>
            <a:r>
              <a:rPr lang="en-US" sz="2400" dirty="0" err="1" smtClean="0"/>
              <a:t>behaviour</a:t>
            </a:r>
            <a:r>
              <a:rPr lang="en-US" sz="2400" dirty="0" smtClean="0"/>
              <a:t> </a:t>
            </a:r>
            <a:r>
              <a:rPr lang="en-US" sz="2400" dirty="0"/>
              <a:t>on others, even if we are at home and dealing with our family members.</a:t>
            </a:r>
          </a:p>
        </p:txBody>
      </p:sp>
      <p:sp>
        <p:nvSpPr>
          <p:cNvPr id="9" name="TextBox 8"/>
          <p:cNvSpPr txBox="1"/>
          <p:nvPr/>
        </p:nvSpPr>
        <p:spPr>
          <a:xfrm>
            <a:off x="228600" y="76200"/>
            <a:ext cx="8763000"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200" b="1" dirty="0" smtClean="0"/>
              <a:t>Read the following passage and make short notes in each of the boxes showing the things we are taught. ( one has been done for you)</a:t>
            </a:r>
            <a:endParaRPr lang="en-US" sz="2200" b="1" dirty="0"/>
          </a:p>
        </p:txBody>
      </p:sp>
      <p:sp>
        <p:nvSpPr>
          <p:cNvPr id="10" name="Right Arrow 9"/>
          <p:cNvSpPr/>
          <p:nvPr/>
        </p:nvSpPr>
        <p:spPr>
          <a:xfrm>
            <a:off x="2513734" y="5251966"/>
            <a:ext cx="304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a:off x="5483802" y="5251966"/>
            <a:ext cx="304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ight Arrow 11"/>
          <p:cNvSpPr/>
          <p:nvPr/>
        </p:nvSpPr>
        <p:spPr>
          <a:xfrm>
            <a:off x="8753475" y="5251966"/>
            <a:ext cx="304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ight Arrow 12"/>
          <p:cNvSpPr/>
          <p:nvPr/>
        </p:nvSpPr>
        <p:spPr>
          <a:xfrm>
            <a:off x="4113068" y="5790291"/>
            <a:ext cx="304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1203613" y="6323691"/>
            <a:ext cx="304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73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7674" y="5132146"/>
            <a:ext cx="2295525" cy="646331"/>
          </a:xfrm>
          <a:prstGeom prst="rect">
            <a:avLst/>
          </a:prstGeom>
          <a:noFill/>
          <a:ln w="19050">
            <a:solidFill>
              <a:schemeClr val="tx1"/>
            </a:solidFill>
          </a:ln>
        </p:spPr>
        <p:txBody>
          <a:bodyPr wrap="square" rtlCol="0">
            <a:spAutoFit/>
          </a:bodyPr>
          <a:lstStyle/>
          <a:p>
            <a:pPr algn="ctr"/>
            <a:r>
              <a:rPr lang="en-US" dirty="0" smtClean="0"/>
              <a:t>1. Meaning the rules of correct behavior</a:t>
            </a:r>
            <a:endParaRPr lang="en-US" dirty="0"/>
          </a:p>
        </p:txBody>
      </p:sp>
      <p:sp>
        <p:nvSpPr>
          <p:cNvPr id="11" name="TextBox 10"/>
          <p:cNvSpPr txBox="1"/>
          <p:nvPr/>
        </p:nvSpPr>
        <p:spPr>
          <a:xfrm>
            <a:off x="3800474" y="5139073"/>
            <a:ext cx="1476375" cy="646331"/>
          </a:xfrm>
          <a:prstGeom prst="rect">
            <a:avLst/>
          </a:prstGeom>
          <a:noFill/>
          <a:ln w="19050">
            <a:solidFill>
              <a:schemeClr val="tx1"/>
            </a:solidFill>
          </a:ln>
        </p:spPr>
        <p:txBody>
          <a:bodyPr wrap="square" rtlCol="0">
            <a:spAutoFit/>
          </a:bodyPr>
          <a:lstStyle/>
          <a:p>
            <a:pPr algn="ctr"/>
            <a:r>
              <a:rPr lang="en-US" dirty="0" smtClean="0"/>
              <a:t>2. Being good or bad</a:t>
            </a:r>
            <a:endParaRPr lang="en-US" dirty="0"/>
          </a:p>
        </p:txBody>
      </p:sp>
      <p:sp>
        <p:nvSpPr>
          <p:cNvPr id="12" name="TextBox 11"/>
          <p:cNvSpPr txBox="1"/>
          <p:nvPr/>
        </p:nvSpPr>
        <p:spPr>
          <a:xfrm>
            <a:off x="6923377" y="5144869"/>
            <a:ext cx="1857375" cy="646331"/>
          </a:xfrm>
          <a:prstGeom prst="rect">
            <a:avLst/>
          </a:prstGeom>
          <a:noFill/>
          <a:ln w="19050">
            <a:solidFill>
              <a:schemeClr val="tx1"/>
            </a:solidFill>
          </a:ln>
        </p:spPr>
        <p:txBody>
          <a:bodyPr wrap="square" rtlCol="0">
            <a:spAutoFit/>
          </a:bodyPr>
          <a:lstStyle/>
          <a:p>
            <a:pPr algn="ctr"/>
            <a:r>
              <a:rPr lang="en-US" dirty="0" smtClean="0"/>
              <a:t>3. Varying from culture to culture</a:t>
            </a:r>
            <a:endParaRPr lang="en-US" dirty="0"/>
          </a:p>
        </p:txBody>
      </p:sp>
      <p:sp>
        <p:nvSpPr>
          <p:cNvPr id="13" name="TextBox 12"/>
          <p:cNvSpPr txBox="1"/>
          <p:nvPr/>
        </p:nvSpPr>
        <p:spPr>
          <a:xfrm>
            <a:off x="3648941" y="5983069"/>
            <a:ext cx="1989859" cy="646331"/>
          </a:xfrm>
          <a:prstGeom prst="rect">
            <a:avLst/>
          </a:prstGeom>
          <a:noFill/>
          <a:ln w="19050">
            <a:solidFill>
              <a:schemeClr val="tx1"/>
            </a:solidFill>
          </a:ln>
        </p:spPr>
        <p:txBody>
          <a:bodyPr wrap="square" rtlCol="0">
            <a:spAutoFit/>
          </a:bodyPr>
          <a:lstStyle/>
          <a:p>
            <a:pPr algn="ctr"/>
            <a:r>
              <a:rPr lang="en-US" dirty="0" smtClean="0"/>
              <a:t>5. </a:t>
            </a:r>
            <a:r>
              <a:rPr lang="en-US" dirty="0" err="1" smtClean="0"/>
              <a:t>Practising</a:t>
            </a:r>
            <a:r>
              <a:rPr lang="en-US" dirty="0" smtClean="0"/>
              <a:t> them in every day life</a:t>
            </a:r>
            <a:endParaRPr lang="en-US" dirty="0"/>
          </a:p>
        </p:txBody>
      </p:sp>
      <p:sp>
        <p:nvSpPr>
          <p:cNvPr id="14" name="TextBox 13"/>
          <p:cNvSpPr txBox="1"/>
          <p:nvPr/>
        </p:nvSpPr>
        <p:spPr>
          <a:xfrm>
            <a:off x="6718590" y="5969213"/>
            <a:ext cx="2266950" cy="646331"/>
          </a:xfrm>
          <a:prstGeom prst="rect">
            <a:avLst/>
          </a:prstGeom>
          <a:noFill/>
          <a:ln w="19050">
            <a:solidFill>
              <a:schemeClr val="tx1"/>
            </a:solidFill>
          </a:ln>
        </p:spPr>
        <p:txBody>
          <a:bodyPr wrap="square" rtlCol="0">
            <a:spAutoFit/>
          </a:bodyPr>
          <a:lstStyle/>
          <a:p>
            <a:pPr algn="ctr"/>
            <a:r>
              <a:rPr lang="en-US" dirty="0" smtClean="0"/>
              <a:t>6. Making your day smooth and pleasant </a:t>
            </a:r>
            <a:endParaRPr lang="en-US" dirty="0"/>
          </a:p>
        </p:txBody>
      </p:sp>
      <p:sp>
        <p:nvSpPr>
          <p:cNvPr id="15" name="Rectangle 14"/>
          <p:cNvSpPr/>
          <p:nvPr/>
        </p:nvSpPr>
        <p:spPr>
          <a:xfrm>
            <a:off x="228600" y="838200"/>
            <a:ext cx="8686800" cy="4185761"/>
          </a:xfrm>
          <a:prstGeom prst="rect">
            <a:avLst/>
          </a:prstGeom>
        </p:spPr>
        <p:txBody>
          <a:bodyPr wrap="square">
            <a:spAutoFit/>
          </a:bodyPr>
          <a:lstStyle/>
          <a:p>
            <a:pPr algn="just"/>
            <a:r>
              <a:rPr lang="en-US" sz="1900" dirty="0"/>
              <a:t>We have two terms to describe our social </a:t>
            </a:r>
            <a:r>
              <a:rPr lang="en-US" sz="1900" dirty="0" err="1"/>
              <a:t>behaviour</a:t>
            </a:r>
            <a:r>
              <a:rPr lang="en-US" sz="1900" dirty="0"/>
              <a:t>- “etiquette” and “manners.” “Etiquette” is a French word and it means the rules of correct </a:t>
            </a:r>
            <a:r>
              <a:rPr lang="en-US" sz="1900" dirty="0" err="1"/>
              <a:t>behaviour</a:t>
            </a:r>
            <a:r>
              <a:rPr lang="en-US" sz="1900" dirty="0"/>
              <a:t> in society. The word “manners” means the </a:t>
            </a:r>
            <a:r>
              <a:rPr lang="en-US" sz="1900" dirty="0" err="1"/>
              <a:t>behaviour</a:t>
            </a:r>
            <a:r>
              <a:rPr lang="en-US" sz="1900" dirty="0"/>
              <a:t> that is considered to be polite in a particular society or culture. Manners can be good or bad. For example, it is a bad manner to speak with food in one’s mouth. No one likes a bad-mannered person. Remember that etiquette and manners vary from culture to culture and from society to society</a:t>
            </a:r>
            <a:r>
              <a:rPr lang="en-US" sz="1900" dirty="0" smtClean="0"/>
              <a:t>.</a:t>
            </a:r>
          </a:p>
          <a:p>
            <a:pPr algn="just"/>
            <a:r>
              <a:rPr lang="en-US" sz="1900" dirty="0"/>
              <a:t>We learn etiquette and manners from our parents, families and various institutions, such as schools, colleges or professional bodies. There are rules of </a:t>
            </a:r>
            <a:r>
              <a:rPr lang="en-US" sz="1900" dirty="0" err="1"/>
              <a:t>behaviour</a:t>
            </a:r>
            <a:r>
              <a:rPr lang="en-US" sz="1900" dirty="0"/>
              <a:t> for all kinds of social occasions and it is important to learn them and </a:t>
            </a:r>
            <a:r>
              <a:rPr lang="en-US" sz="1900" dirty="0" err="1"/>
              <a:t>practise</a:t>
            </a:r>
            <a:r>
              <a:rPr lang="en-US" sz="1900" dirty="0"/>
              <a:t> them in everyday life. The manners that are correct in a wedding reception will not do in a debating club. Therefore, we have to be careful about etiquette and manners. We know how important it is to say ‘please’ and ‘thank you’ in everyday life. A few more polite expressions such as ‘pardon me,’ ‘excuse me’, ‘may I,’ are bound to make your day smooth and pleasant</a:t>
            </a:r>
            <a:r>
              <a:rPr lang="en-US" sz="1900" dirty="0" smtClean="0"/>
              <a:t>.</a:t>
            </a:r>
          </a:p>
        </p:txBody>
      </p:sp>
      <p:sp>
        <p:nvSpPr>
          <p:cNvPr id="16" name="TextBox 15"/>
          <p:cNvSpPr txBox="1"/>
          <p:nvPr/>
        </p:nvSpPr>
        <p:spPr>
          <a:xfrm>
            <a:off x="885825" y="5968081"/>
            <a:ext cx="1857375" cy="646331"/>
          </a:xfrm>
          <a:prstGeom prst="rect">
            <a:avLst/>
          </a:prstGeom>
          <a:noFill/>
          <a:ln w="19050">
            <a:solidFill>
              <a:schemeClr val="tx1"/>
            </a:solidFill>
          </a:ln>
        </p:spPr>
        <p:txBody>
          <a:bodyPr wrap="square" rtlCol="0">
            <a:spAutoFit/>
          </a:bodyPr>
          <a:lstStyle/>
          <a:p>
            <a:pPr algn="ctr"/>
            <a:r>
              <a:rPr lang="en-US" dirty="0" smtClean="0"/>
              <a:t>4. Learning from our parents</a:t>
            </a:r>
            <a:endParaRPr lang="en-US" dirty="0"/>
          </a:p>
        </p:txBody>
      </p:sp>
      <p:sp>
        <p:nvSpPr>
          <p:cNvPr id="17" name="Right Arrow 16"/>
          <p:cNvSpPr/>
          <p:nvPr/>
        </p:nvSpPr>
        <p:spPr>
          <a:xfrm>
            <a:off x="3004704" y="5340556"/>
            <a:ext cx="534266" cy="2295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5705259" y="5340556"/>
            <a:ext cx="534266" cy="2295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5924552" y="6176491"/>
            <a:ext cx="534266" cy="2295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2868757" y="6176491"/>
            <a:ext cx="534266" cy="2295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228600" y="76200"/>
            <a:ext cx="87569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Read the following passage and make short notes in each of the boxes </a:t>
            </a:r>
            <a:r>
              <a:rPr lang="en-US" b="1" dirty="0" smtClean="0"/>
              <a:t>describing etiquette and manners. </a:t>
            </a:r>
            <a:r>
              <a:rPr lang="en-US" b="1" dirty="0"/>
              <a:t>( one has been done for you</a:t>
            </a:r>
            <a:r>
              <a:rPr lang="en-US" b="1" dirty="0" smtClean="0"/>
              <a:t>)</a:t>
            </a:r>
            <a:endParaRPr lang="en-US" b="1" dirty="0"/>
          </a:p>
        </p:txBody>
      </p:sp>
      <p:sp>
        <p:nvSpPr>
          <p:cNvPr id="22" name="Right Arrow 21"/>
          <p:cNvSpPr/>
          <p:nvPr/>
        </p:nvSpPr>
        <p:spPr>
          <a:xfrm>
            <a:off x="288781" y="6176491"/>
            <a:ext cx="534266" cy="2295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033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8" name="Snip Same Side Corner Rectangle 7"/>
          <p:cNvSpPr/>
          <p:nvPr/>
        </p:nvSpPr>
        <p:spPr>
          <a:xfrm>
            <a:off x="1828800" y="304800"/>
            <a:ext cx="4800600" cy="1600200"/>
          </a:xfrm>
          <a:prstGeom prst="snip2SameRect">
            <a:avLst/>
          </a:prstGeom>
          <a:blipFill>
            <a:blip r:embed="rId3"/>
            <a:tile tx="0" ty="0" sx="100000" sy="100000" flip="none" algn="tl"/>
          </a:blipFill>
          <a:ln w="38100">
            <a:solidFill>
              <a:schemeClr val="tx1">
                <a:lumMod val="50000"/>
                <a:lumOff val="50000"/>
              </a:schemeClr>
            </a:solidFill>
          </a:ln>
          <a:scene3d>
            <a:camera prst="orthographicFront"/>
            <a:lightRig rig="threePt" dir="t"/>
          </a:scene3d>
          <a:sp3d>
            <a:bevelT w="184150" h="254000"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smtClean="0"/>
              <a:t>Home work</a:t>
            </a:r>
            <a:endParaRPr lang="en-US" sz="6000" dirty="0"/>
          </a:p>
        </p:txBody>
      </p:sp>
      <p:sp>
        <p:nvSpPr>
          <p:cNvPr id="11" name="Horizontal Scroll 10"/>
          <p:cNvSpPr/>
          <p:nvPr/>
        </p:nvSpPr>
        <p:spPr>
          <a:xfrm>
            <a:off x="152400" y="3429000"/>
            <a:ext cx="8839200" cy="18288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t>Write a paragraph on “ Good Manners”</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187363"/>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67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75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 y="2438400"/>
            <a:ext cx="4343401" cy="2246769"/>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Abdul Latif</a:t>
            </a:r>
          </a:p>
          <a:p>
            <a:pPr algn="ctr"/>
            <a:r>
              <a:rPr lang="en-US" sz="2800" b="1" dirty="0" smtClean="0">
                <a:latin typeface="Times New Roman" panose="02020603050405020304" pitchFamily="18" charset="0"/>
                <a:cs typeface="Times New Roman" panose="02020603050405020304" pitchFamily="18" charset="0"/>
              </a:rPr>
              <a:t>Lecturer in English</a:t>
            </a:r>
          </a:p>
          <a:p>
            <a:pPr algn="ctr"/>
            <a:r>
              <a:rPr lang="en-US" sz="2800" b="1" dirty="0" err="1" smtClean="0">
                <a:latin typeface="Times New Roman" panose="02020603050405020304" pitchFamily="18" charset="0"/>
                <a:cs typeface="Times New Roman" panose="02020603050405020304" pitchFamily="18" charset="0"/>
              </a:rPr>
              <a:t>Alauddin</a:t>
            </a:r>
            <a:r>
              <a:rPr lang="en-US" sz="2800" b="1" dirty="0" smtClean="0">
                <a:latin typeface="Times New Roman" panose="02020603050405020304" pitchFamily="18" charset="0"/>
                <a:cs typeface="Times New Roman" panose="02020603050405020304" pitchFamily="18" charset="0"/>
              </a:rPr>
              <a:t> Siddique College</a:t>
            </a:r>
          </a:p>
          <a:p>
            <a:pPr algn="ctr"/>
            <a:r>
              <a:rPr lang="en-US" sz="2800" b="1" dirty="0" err="1" smtClean="0">
                <a:latin typeface="Times New Roman" panose="02020603050405020304" pitchFamily="18" charset="0"/>
                <a:cs typeface="Times New Roman" panose="02020603050405020304" pitchFamily="18" charset="0"/>
              </a:rPr>
              <a:t>Auliabad</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Kalihati</a:t>
            </a: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Tangail</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495800" y="2209800"/>
            <a:ext cx="4648200" cy="2308324"/>
          </a:xfrm>
          <a:prstGeom prst="rect">
            <a:avLst/>
          </a:prstGeom>
          <a:noFill/>
        </p:spPr>
        <p:txBody>
          <a:bodyPr wrap="square" rtlCol="0">
            <a:spAutoFit/>
          </a:bodyPr>
          <a:lstStyle/>
          <a:p>
            <a:pPr algn="ctr"/>
            <a:r>
              <a:rPr lang="en-US" sz="3600" dirty="0" smtClean="0"/>
              <a:t>Classes : xi &amp; xii</a:t>
            </a:r>
          </a:p>
          <a:p>
            <a:pPr algn="ctr"/>
            <a:r>
              <a:rPr lang="en-US" sz="3600" dirty="0" smtClean="0"/>
              <a:t>Sub : English for Today</a:t>
            </a:r>
          </a:p>
          <a:p>
            <a:pPr algn="ctr"/>
            <a:r>
              <a:rPr lang="en-US" sz="3600" dirty="0" smtClean="0"/>
              <a:t>Unit : 7(seven)</a:t>
            </a:r>
          </a:p>
          <a:p>
            <a:pPr algn="ctr"/>
            <a:r>
              <a:rPr lang="en-US" sz="3600" dirty="0" smtClean="0"/>
              <a:t>Lesson : 1(one)</a:t>
            </a:r>
            <a:endParaRPr lang="en-US" sz="3600" dirty="0"/>
          </a:p>
        </p:txBody>
      </p:sp>
      <p:cxnSp>
        <p:nvCxnSpPr>
          <p:cNvPr id="9" name="Straight Connector 8"/>
          <p:cNvCxnSpPr/>
          <p:nvPr/>
        </p:nvCxnSpPr>
        <p:spPr>
          <a:xfrm>
            <a:off x="4419600" y="2057400"/>
            <a:ext cx="0" cy="327627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95800" y="1676400"/>
            <a:ext cx="0" cy="396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0" y="2057400"/>
            <a:ext cx="0" cy="327627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05000" y="228600"/>
            <a:ext cx="5486400" cy="923330"/>
          </a:xfrm>
          <a:prstGeom prst="rect">
            <a:avLst/>
          </a:prstGeom>
          <a:scene3d>
            <a:camera prst="orthographicFront">
              <a:rot lat="0" lon="0" rev="0"/>
            </a:camera>
            <a:lightRig rig="threePt" dir="t">
              <a:rot lat="0" lon="0" rev="1200000"/>
            </a:lightRig>
          </a:scene3d>
          <a:sp3d>
            <a:bevelT w="88900" h="44450" prst="angle"/>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rPr>
              <a:t>INTRODUCTION</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C:\Users\user\Downloads\gm1.jpg"/>
          <p:cNvPicPr>
            <a:picLocks noChangeAspect="1" noChangeArrowheads="1"/>
          </p:cNvPicPr>
          <p:nvPr/>
        </p:nvPicPr>
        <p:blipFill>
          <a:blip r:embed="rId3"/>
          <a:srcRect/>
          <a:stretch>
            <a:fillRect/>
          </a:stretch>
        </p:blipFill>
        <p:spPr bwMode="auto">
          <a:xfrm>
            <a:off x="69273" y="1524000"/>
            <a:ext cx="3664527" cy="1981200"/>
          </a:xfrm>
          <a:prstGeom prst="rect">
            <a:avLst/>
          </a:prstGeom>
          <a:noFill/>
        </p:spPr>
      </p:pic>
      <p:sp>
        <p:nvSpPr>
          <p:cNvPr id="8" name="TextBox 7"/>
          <p:cNvSpPr txBox="1"/>
          <p:nvPr/>
        </p:nvSpPr>
        <p:spPr>
          <a:xfrm>
            <a:off x="228600" y="228600"/>
            <a:ext cx="8991600" cy="1015663"/>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6000" dirty="0" smtClean="0"/>
              <a:t>How are these Expressions?</a:t>
            </a:r>
            <a:endParaRPr lang="en-US" sz="6000" dirty="0"/>
          </a:p>
        </p:txBody>
      </p:sp>
      <p:pic>
        <p:nvPicPr>
          <p:cNvPr id="9" name="Picture 2" descr="https://ccparentssharingpositiveideas.wikispaces.com/file/view/wiki%20manners.jpg/505905122/wiki%20manners.jpg"/>
          <p:cNvPicPr>
            <a:picLocks noChangeAspect="1" noChangeArrowheads="1"/>
          </p:cNvPicPr>
          <p:nvPr/>
        </p:nvPicPr>
        <p:blipFill rotWithShape="1">
          <a:blip r:embed="rId4"/>
          <a:srcRect b="81928"/>
          <a:stretch/>
        </p:blipFill>
        <p:spPr bwMode="auto">
          <a:xfrm>
            <a:off x="457200" y="5638800"/>
            <a:ext cx="8229600" cy="921154"/>
          </a:xfrm>
          <a:prstGeom prst="rect">
            <a:avLst/>
          </a:prstGeom>
          <a:noFill/>
        </p:spPr>
      </p:pic>
      <p:pic>
        <p:nvPicPr>
          <p:cNvPr id="10" name="Picture 5" descr="C:\Users\user\Downloads\maner.png"/>
          <p:cNvPicPr>
            <a:picLocks noChangeAspect="1" noChangeArrowheads="1"/>
          </p:cNvPicPr>
          <p:nvPr/>
        </p:nvPicPr>
        <p:blipFill>
          <a:blip r:embed="rId5"/>
          <a:srcRect/>
          <a:stretch>
            <a:fillRect/>
          </a:stretch>
        </p:blipFill>
        <p:spPr bwMode="auto">
          <a:xfrm>
            <a:off x="4876800" y="1600200"/>
            <a:ext cx="3997569" cy="1981200"/>
          </a:xfrm>
          <a:prstGeom prst="rect">
            <a:avLst/>
          </a:prstGeom>
        </p:spPr>
        <p:style>
          <a:lnRef idx="1">
            <a:schemeClr val="accent3"/>
          </a:lnRef>
          <a:fillRef idx="2">
            <a:schemeClr val="accent3"/>
          </a:fillRef>
          <a:effectRef idx="1">
            <a:schemeClr val="accent3"/>
          </a:effectRef>
          <a:fontRef idx="minor">
            <a:schemeClr val="dk1"/>
          </a:fontRef>
        </p:style>
      </p:pic>
      <p:pic>
        <p:nvPicPr>
          <p:cNvPr id="11" name="Picture 2" descr="http://page.crystalcomments.com/1/555705227e450ac173.gif"/>
          <p:cNvPicPr>
            <a:picLocks noChangeAspect="1" noChangeArrowheads="1" noCrop="1"/>
          </p:cNvPicPr>
          <p:nvPr/>
        </p:nvPicPr>
        <p:blipFill>
          <a:blip r:embed="rId6"/>
          <a:srcRect/>
          <a:stretch>
            <a:fillRect/>
          </a:stretch>
        </p:blipFill>
        <p:spPr bwMode="auto">
          <a:xfrm>
            <a:off x="145473" y="3819526"/>
            <a:ext cx="4426527" cy="1504950"/>
          </a:xfrm>
          <a:prstGeom prst="rect">
            <a:avLst/>
          </a:prstGeom>
          <a:noFill/>
        </p:spPr>
      </p:pic>
      <p:sp>
        <p:nvSpPr>
          <p:cNvPr id="12" name="TextBox 11"/>
          <p:cNvSpPr txBox="1"/>
          <p:nvPr/>
        </p:nvSpPr>
        <p:spPr>
          <a:xfrm>
            <a:off x="5334000" y="3754815"/>
            <a:ext cx="3429001" cy="1569660"/>
          </a:xfrm>
          <a:prstGeom prst="rect">
            <a:avLst/>
          </a:prstGeom>
          <a:solidFill>
            <a:schemeClr val="bg1">
              <a:lumMod val="95000"/>
            </a:schemeClr>
          </a:solidFill>
          <a:scene3d>
            <a:camera prst="orthographicFront">
              <a:rot lat="0" lon="0" rev="0"/>
            </a:camera>
            <a:lightRig rig="threePt" dir="t">
              <a:rot lat="0" lon="0" rev="1200000"/>
            </a:lightRig>
          </a:scene3d>
          <a:sp3d>
            <a:bevelT w="114300" h="63500"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9600" dirty="0" smtClean="0">
                <a:blipFill>
                  <a:blip r:embed="rId7"/>
                  <a:tile tx="0" ty="0" sx="100000" sy="100000" flip="none" algn="tl"/>
                </a:blipFill>
                <a:latin typeface="Berlin Sans FB Demi" panose="020E0802020502020306" pitchFamily="34" charset="0"/>
              </a:rPr>
              <a:t>Sorry</a:t>
            </a:r>
            <a:endParaRPr lang="en-US" sz="9600" dirty="0">
              <a:blipFill>
                <a:blip r:embed="rId7"/>
                <a:tile tx="0" ty="0" sx="100000" sy="100000" flip="none" algn="tl"/>
              </a:blipFill>
              <a:latin typeface="Berlin Sans FB Demi" panose="020E0802020502020306" pitchFamily="34" charset="0"/>
            </a:endParaRPr>
          </a:p>
        </p:txBody>
      </p:sp>
    </p:spTree>
    <p:extLst>
      <p:ext uri="{BB962C8B-B14F-4D97-AF65-F5344CB8AC3E}">
        <p14:creationId xmlns:p14="http://schemas.microsoft.com/office/powerpoint/2010/main" val="365205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1986" name="Picture 2" descr="C:\Users\user\Downloads\bm1.jpg"/>
          <p:cNvPicPr>
            <a:picLocks noChangeAspect="1" noChangeArrowheads="1"/>
          </p:cNvPicPr>
          <p:nvPr/>
        </p:nvPicPr>
        <p:blipFill>
          <a:blip r:embed="rId3"/>
          <a:srcRect/>
          <a:stretch>
            <a:fillRect/>
          </a:stretch>
        </p:blipFill>
        <p:spPr bwMode="auto">
          <a:xfrm>
            <a:off x="5791200" y="914400"/>
            <a:ext cx="3124200" cy="2057400"/>
          </a:xfrm>
          <a:prstGeom prst="rect">
            <a:avLst/>
          </a:prstGeom>
          <a:noFill/>
        </p:spPr>
      </p:pic>
      <p:pic>
        <p:nvPicPr>
          <p:cNvPr id="41987" name="Picture 3" descr="C:\Users\user\Downloads\bm2.jpg"/>
          <p:cNvPicPr>
            <a:picLocks noChangeAspect="1" noChangeArrowheads="1"/>
          </p:cNvPicPr>
          <p:nvPr/>
        </p:nvPicPr>
        <p:blipFill>
          <a:blip r:embed="rId4"/>
          <a:srcRect/>
          <a:stretch>
            <a:fillRect/>
          </a:stretch>
        </p:blipFill>
        <p:spPr bwMode="auto">
          <a:xfrm>
            <a:off x="190500" y="1066800"/>
            <a:ext cx="2705100" cy="1905000"/>
          </a:xfrm>
          <a:prstGeom prst="rect">
            <a:avLst/>
          </a:prstGeom>
          <a:noFill/>
        </p:spPr>
      </p:pic>
      <p:pic>
        <p:nvPicPr>
          <p:cNvPr id="41988" name="Picture 4" descr="C:\Users\user\Downloads\bm4.jpg"/>
          <p:cNvPicPr>
            <a:picLocks noChangeAspect="1" noChangeArrowheads="1"/>
          </p:cNvPicPr>
          <p:nvPr/>
        </p:nvPicPr>
        <p:blipFill>
          <a:blip r:embed="rId5"/>
          <a:srcRect/>
          <a:stretch>
            <a:fillRect/>
          </a:stretch>
        </p:blipFill>
        <p:spPr bwMode="auto">
          <a:xfrm>
            <a:off x="190500" y="3352800"/>
            <a:ext cx="2705100" cy="2286000"/>
          </a:xfrm>
          <a:prstGeom prst="rect">
            <a:avLst/>
          </a:prstGeom>
          <a:noFill/>
        </p:spPr>
      </p:pic>
      <p:pic>
        <p:nvPicPr>
          <p:cNvPr id="41989" name="Picture 5" descr="C:\Users\user\Downloads\bm3.jpg"/>
          <p:cNvPicPr>
            <a:picLocks noChangeAspect="1" noChangeArrowheads="1"/>
          </p:cNvPicPr>
          <p:nvPr/>
        </p:nvPicPr>
        <p:blipFill>
          <a:blip r:embed="rId6"/>
          <a:srcRect/>
          <a:stretch>
            <a:fillRect/>
          </a:stretch>
        </p:blipFill>
        <p:spPr bwMode="auto">
          <a:xfrm>
            <a:off x="5791200" y="3366655"/>
            <a:ext cx="3124200" cy="2286000"/>
          </a:xfrm>
          <a:prstGeom prst="rect">
            <a:avLst/>
          </a:prstGeom>
          <a:noFill/>
        </p:spPr>
      </p:pic>
      <p:sp>
        <p:nvSpPr>
          <p:cNvPr id="2" name="Rounded Rectangle 1"/>
          <p:cNvSpPr/>
          <p:nvPr/>
        </p:nvSpPr>
        <p:spPr>
          <a:xfrm>
            <a:off x="1295400" y="5715000"/>
            <a:ext cx="6400800" cy="990600"/>
          </a:xfrm>
          <a:prstGeom prst="roundRect">
            <a:avLst/>
          </a:prstGeom>
          <a:scene3d>
            <a:camera prst="orthographicFront"/>
            <a:lightRig rig="threePt" dir="t"/>
          </a:scene3d>
          <a:sp3d>
            <a:bevelT w="171450" h="317500" prst="softRound"/>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Broadway" panose="04040905080B02020502" pitchFamily="82" charset="0"/>
              </a:rPr>
              <a:t>Bad Manners</a:t>
            </a:r>
            <a:endParaRPr lang="en-US" sz="6000" dirty="0">
              <a:latin typeface="Broadway" panose="04040905080B02020502" pitchFamily="82" charset="0"/>
            </a:endParaRPr>
          </a:p>
        </p:txBody>
      </p:sp>
      <p:sp>
        <p:nvSpPr>
          <p:cNvPr id="3" name="Up-Down Arrow 2"/>
          <p:cNvSpPr/>
          <p:nvPr/>
        </p:nvSpPr>
        <p:spPr>
          <a:xfrm>
            <a:off x="2895600" y="304800"/>
            <a:ext cx="2743200" cy="5334000"/>
          </a:xfrm>
          <a:prstGeom prst="upDownArrow">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rPr>
              <a:t>Look at these pictures</a:t>
            </a:r>
            <a:endParaRPr lang="en-US" sz="3600" b="1"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1000"/>
                                        <p:tgtEl>
                                          <p:spTgt spid="41987"/>
                                        </p:tgtEl>
                                      </p:cBhvr>
                                    </p:animEffect>
                                    <p:anim calcmode="lin" valueType="num">
                                      <p:cBhvr>
                                        <p:cTn id="8" dur="1000" fill="hold"/>
                                        <p:tgtEl>
                                          <p:spTgt spid="41987"/>
                                        </p:tgtEl>
                                        <p:attrNameLst>
                                          <p:attrName>ppt_x</p:attrName>
                                        </p:attrNameLst>
                                      </p:cBhvr>
                                      <p:tavLst>
                                        <p:tav tm="0">
                                          <p:val>
                                            <p:strVal val="#ppt_x"/>
                                          </p:val>
                                        </p:tav>
                                        <p:tav tm="100000">
                                          <p:val>
                                            <p:strVal val="#ppt_x"/>
                                          </p:val>
                                        </p:tav>
                                      </p:tavLst>
                                    </p:anim>
                                    <p:anim calcmode="lin" valueType="num">
                                      <p:cBhvr>
                                        <p:cTn id="9" dur="1000" fill="hold"/>
                                        <p:tgtEl>
                                          <p:spTgt spid="419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986"/>
                                        </p:tgtEl>
                                        <p:attrNameLst>
                                          <p:attrName>style.visibility</p:attrName>
                                        </p:attrNameLst>
                                      </p:cBhvr>
                                      <p:to>
                                        <p:strVal val="visible"/>
                                      </p:to>
                                    </p:set>
                                    <p:animEffect transition="in" filter="fade">
                                      <p:cBhvr>
                                        <p:cTn id="14" dur="1000"/>
                                        <p:tgtEl>
                                          <p:spTgt spid="41986"/>
                                        </p:tgtEl>
                                      </p:cBhvr>
                                    </p:animEffect>
                                    <p:anim calcmode="lin" valueType="num">
                                      <p:cBhvr>
                                        <p:cTn id="15" dur="1000" fill="hold"/>
                                        <p:tgtEl>
                                          <p:spTgt spid="41986"/>
                                        </p:tgtEl>
                                        <p:attrNameLst>
                                          <p:attrName>ppt_x</p:attrName>
                                        </p:attrNameLst>
                                      </p:cBhvr>
                                      <p:tavLst>
                                        <p:tav tm="0">
                                          <p:val>
                                            <p:strVal val="#ppt_x"/>
                                          </p:val>
                                        </p:tav>
                                        <p:tav tm="100000">
                                          <p:val>
                                            <p:strVal val="#ppt_x"/>
                                          </p:val>
                                        </p:tav>
                                      </p:tavLst>
                                    </p:anim>
                                    <p:anim calcmode="lin" valueType="num">
                                      <p:cBhvr>
                                        <p:cTn id="16"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988"/>
                                        </p:tgtEl>
                                        <p:attrNameLst>
                                          <p:attrName>style.visibility</p:attrName>
                                        </p:attrNameLst>
                                      </p:cBhvr>
                                      <p:to>
                                        <p:strVal val="visible"/>
                                      </p:to>
                                    </p:set>
                                    <p:animEffect transition="in" filter="fade">
                                      <p:cBhvr>
                                        <p:cTn id="21" dur="1000"/>
                                        <p:tgtEl>
                                          <p:spTgt spid="41988"/>
                                        </p:tgtEl>
                                      </p:cBhvr>
                                    </p:animEffect>
                                    <p:anim calcmode="lin" valueType="num">
                                      <p:cBhvr>
                                        <p:cTn id="22" dur="1000" fill="hold"/>
                                        <p:tgtEl>
                                          <p:spTgt spid="41988"/>
                                        </p:tgtEl>
                                        <p:attrNameLst>
                                          <p:attrName>ppt_x</p:attrName>
                                        </p:attrNameLst>
                                      </p:cBhvr>
                                      <p:tavLst>
                                        <p:tav tm="0">
                                          <p:val>
                                            <p:strVal val="#ppt_x"/>
                                          </p:val>
                                        </p:tav>
                                        <p:tav tm="100000">
                                          <p:val>
                                            <p:strVal val="#ppt_x"/>
                                          </p:val>
                                        </p:tav>
                                      </p:tavLst>
                                    </p:anim>
                                    <p:anim calcmode="lin" valueType="num">
                                      <p:cBhvr>
                                        <p:cTn id="23"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989"/>
                                        </p:tgtEl>
                                        <p:attrNameLst>
                                          <p:attrName>style.visibility</p:attrName>
                                        </p:attrNameLst>
                                      </p:cBhvr>
                                      <p:to>
                                        <p:strVal val="visible"/>
                                      </p:to>
                                    </p:set>
                                    <p:animEffect transition="in" filter="fade">
                                      <p:cBhvr>
                                        <p:cTn id="28" dur="1000"/>
                                        <p:tgtEl>
                                          <p:spTgt spid="41989"/>
                                        </p:tgtEl>
                                      </p:cBhvr>
                                    </p:animEffect>
                                    <p:anim calcmode="lin" valueType="num">
                                      <p:cBhvr>
                                        <p:cTn id="29" dur="1000" fill="hold"/>
                                        <p:tgtEl>
                                          <p:spTgt spid="41989"/>
                                        </p:tgtEl>
                                        <p:attrNameLst>
                                          <p:attrName>ppt_x</p:attrName>
                                        </p:attrNameLst>
                                      </p:cBhvr>
                                      <p:tavLst>
                                        <p:tav tm="0">
                                          <p:val>
                                            <p:strVal val="#ppt_x"/>
                                          </p:val>
                                        </p:tav>
                                        <p:tav tm="100000">
                                          <p:val>
                                            <p:strVal val="#ppt_x"/>
                                          </p:val>
                                        </p:tav>
                                      </p:tavLst>
                                    </p:anim>
                                    <p:anim calcmode="lin" valueType="num">
                                      <p:cBhvr>
                                        <p:cTn id="30"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1066800" y="228600"/>
            <a:ext cx="777240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800" dirty="0" smtClean="0"/>
              <a:t>Announcement of the lesson</a:t>
            </a:r>
            <a:endParaRPr lang="en-US" sz="4800" dirty="0"/>
          </a:p>
        </p:txBody>
      </p:sp>
      <p:sp>
        <p:nvSpPr>
          <p:cNvPr id="5" name="Oval 4"/>
          <p:cNvSpPr/>
          <p:nvPr/>
        </p:nvSpPr>
        <p:spPr>
          <a:xfrm>
            <a:off x="990600" y="2057400"/>
            <a:ext cx="6934200" cy="396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0" dirty="0" smtClean="0"/>
              <a:t>Etiquette </a:t>
            </a:r>
          </a:p>
          <a:p>
            <a:pPr algn="ctr"/>
            <a:r>
              <a:rPr lang="en-US" sz="8000" dirty="0" smtClean="0"/>
              <a:t>and </a:t>
            </a:r>
          </a:p>
          <a:p>
            <a:pPr algn="ctr"/>
            <a:r>
              <a:rPr lang="en-US" sz="8000" dirty="0" smtClean="0"/>
              <a:t>Manners</a:t>
            </a:r>
            <a:endParaRPr lang="en-US" sz="8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nip Same Side Corner Rectangle 3"/>
          <p:cNvSpPr/>
          <p:nvPr/>
        </p:nvSpPr>
        <p:spPr>
          <a:xfrm>
            <a:off x="2133600" y="228600"/>
            <a:ext cx="4648200" cy="838200"/>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smtClean="0"/>
              <a:t>Learning Outcomes</a:t>
            </a:r>
            <a:endParaRPr lang="en-US" sz="4000" dirty="0"/>
          </a:p>
        </p:txBody>
      </p:sp>
      <p:sp>
        <p:nvSpPr>
          <p:cNvPr id="5" name="TextBox 4"/>
          <p:cNvSpPr txBox="1"/>
          <p:nvPr/>
        </p:nvSpPr>
        <p:spPr>
          <a:xfrm>
            <a:off x="876300" y="1672679"/>
            <a:ext cx="6629400" cy="769441"/>
          </a:xfrm>
          <a:prstGeom prst="rect">
            <a:avLst/>
          </a:prstGeom>
          <a:noFill/>
        </p:spPr>
        <p:txBody>
          <a:bodyPr wrap="square" rtlCol="0">
            <a:spAutoFit/>
          </a:bodyPr>
          <a:lstStyle/>
          <a:p>
            <a:r>
              <a:rPr lang="en-US" sz="4400" b="1" dirty="0" smtClean="0"/>
              <a:t>The students will be able</a:t>
            </a:r>
            <a:endParaRPr lang="en-US" sz="4400" b="1" dirty="0"/>
          </a:p>
        </p:txBody>
      </p:sp>
      <p:sp>
        <p:nvSpPr>
          <p:cNvPr id="6" name="TextBox 5"/>
          <p:cNvSpPr txBox="1"/>
          <p:nvPr/>
        </p:nvSpPr>
        <p:spPr>
          <a:xfrm>
            <a:off x="457200" y="3048000"/>
            <a:ext cx="6934200"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t> to learn some rules of good manners</a:t>
            </a:r>
            <a:endParaRPr lang="en-US" sz="3200" dirty="0"/>
          </a:p>
        </p:txBody>
      </p:sp>
      <p:sp>
        <p:nvSpPr>
          <p:cNvPr id="7" name="TextBox 6"/>
          <p:cNvSpPr txBox="1"/>
          <p:nvPr/>
        </p:nvSpPr>
        <p:spPr>
          <a:xfrm>
            <a:off x="457200" y="3886200"/>
            <a:ext cx="7467600"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t> to write a paragraph on good manners</a:t>
            </a: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1066800" y="152400"/>
            <a:ext cx="70104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400" dirty="0" smtClean="0"/>
              <a:t>Reading the text </a:t>
            </a:r>
            <a:endParaRPr lang="en-US" sz="4400" dirty="0"/>
          </a:p>
        </p:txBody>
      </p:sp>
      <p:sp>
        <p:nvSpPr>
          <p:cNvPr id="6" name="Rectangle 5"/>
          <p:cNvSpPr/>
          <p:nvPr/>
        </p:nvSpPr>
        <p:spPr>
          <a:xfrm>
            <a:off x="266700" y="990600"/>
            <a:ext cx="8610600" cy="5262979"/>
          </a:xfrm>
          <a:prstGeom prst="rect">
            <a:avLst/>
          </a:prstGeom>
        </p:spPr>
        <p:txBody>
          <a:bodyPr wrap="square">
            <a:spAutoFit/>
          </a:bodyPr>
          <a:lstStyle/>
          <a:p>
            <a:pPr algn="just"/>
            <a:r>
              <a:rPr lang="en-US" sz="2800" dirty="0" smtClean="0"/>
              <a:t>As a child you must have been told to greet your elders and visitors to your home according to your culture and tradition. You must also have been taught to be polite in company and keep quiet while others, especially your elders, spoke. Possibly, you at times grudged such schooling. Possibly, at times you even protested such disciplining. Now, certainly you know that you can’t always behave the way you want specially in the presence of others. There are rules of behavior you have to follow in a company. We are social beings and have to consider the effect of our behaviour on others, even if we are at home and dealing with our family members.</a:t>
            </a:r>
            <a:endParaRPr lang="en-US" sz="2800" dirty="0"/>
          </a:p>
        </p:txBody>
      </p:sp>
      <p:sp>
        <p:nvSpPr>
          <p:cNvPr id="2" name="TextBox 1"/>
          <p:cNvSpPr txBox="1"/>
          <p:nvPr/>
        </p:nvSpPr>
        <p:spPr>
          <a:xfrm>
            <a:off x="1780308" y="6324600"/>
            <a:ext cx="3782292" cy="461665"/>
          </a:xfrm>
          <a:prstGeom prst="rect">
            <a:avLst/>
          </a:prstGeom>
          <a:noFill/>
        </p:spPr>
        <p:txBody>
          <a:bodyPr wrap="square" rtlCol="0">
            <a:spAutoFit/>
          </a:bodyPr>
          <a:lstStyle/>
          <a:p>
            <a:r>
              <a:rPr lang="en-US" sz="2400" b="1" dirty="0" smtClean="0"/>
              <a:t>Grudge – Dislike, annoy</a:t>
            </a:r>
            <a:endParaRPr lang="en-US" sz="24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81000" y="533400"/>
            <a:ext cx="8229600" cy="6001643"/>
          </a:xfrm>
          <a:prstGeom prst="rect">
            <a:avLst/>
          </a:prstGeom>
        </p:spPr>
        <p:txBody>
          <a:bodyPr wrap="square">
            <a:spAutoFit/>
          </a:bodyPr>
          <a:lstStyle/>
          <a:p>
            <a:pPr algn="just"/>
            <a:r>
              <a:rPr lang="en-US" sz="3200" dirty="0"/>
              <a:t>We have two terms to describe our social </a:t>
            </a:r>
            <a:r>
              <a:rPr lang="en-US" sz="3200" dirty="0" err="1"/>
              <a:t>behaviour</a:t>
            </a:r>
            <a:r>
              <a:rPr lang="en-US" sz="3200" dirty="0"/>
              <a:t>- “etiquette” and “manners.” “Etiquette” is a French word and it means the rules of correct </a:t>
            </a:r>
            <a:r>
              <a:rPr lang="en-US" sz="3200" dirty="0" err="1"/>
              <a:t>behaviour</a:t>
            </a:r>
            <a:r>
              <a:rPr lang="en-US" sz="3200" dirty="0"/>
              <a:t> in society. The word “manners” means the </a:t>
            </a:r>
            <a:r>
              <a:rPr lang="en-US" sz="3200" dirty="0" err="1"/>
              <a:t>behaviour</a:t>
            </a:r>
            <a:r>
              <a:rPr lang="en-US" sz="3200" dirty="0"/>
              <a:t> that is considered to be polite in a particular society or culture. Manners can be good or bad. For example, it is a bad manner to speak with food in one’s mouth. No one likes a bad-mannered person. Remember that etiquette and manners vary from culture to culture and from society to society.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939</Words>
  <Application>Microsoft Office PowerPoint</Application>
  <PresentationFormat>On-screen Show (4:3)</PresentationFormat>
  <Paragraphs>47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Berlin Sans FB Demi</vt:lpstr>
      <vt:lpstr>Broadway</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 Future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Abdul Latif</cp:lastModifiedBy>
  <cp:revision>121</cp:revision>
  <dcterms:created xsi:type="dcterms:W3CDTF">2016-06-10T04:22:36Z</dcterms:created>
  <dcterms:modified xsi:type="dcterms:W3CDTF">2020-07-05T05:07:44Z</dcterms:modified>
</cp:coreProperties>
</file>