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52" r:id="rId17"/>
    <p:sldMasterId id="2147483864" r:id="rId18"/>
    <p:sldMasterId id="2147483876" r:id="rId19"/>
    <p:sldMasterId id="2147483888" r:id="rId20"/>
  </p:sldMasterIdLst>
  <p:notesMasterIdLst>
    <p:notesMasterId r:id="rId46"/>
  </p:notesMasterIdLst>
  <p:sldIdLst>
    <p:sldId id="257" r:id="rId21"/>
    <p:sldId id="269" r:id="rId22"/>
    <p:sldId id="267" r:id="rId23"/>
    <p:sldId id="259" r:id="rId24"/>
    <p:sldId id="284" r:id="rId25"/>
    <p:sldId id="260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61" r:id="rId36"/>
    <p:sldId id="280" r:id="rId37"/>
    <p:sldId id="262" r:id="rId38"/>
    <p:sldId id="281" r:id="rId39"/>
    <p:sldId id="282" r:id="rId40"/>
    <p:sldId id="263" r:id="rId41"/>
    <p:sldId id="283" r:id="rId42"/>
    <p:sldId id="264" r:id="rId43"/>
    <p:sldId id="265" r:id="rId44"/>
    <p:sldId id="26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626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BC39E-34D7-49EB-B23F-192A5AEE97E5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DB570-07C2-4190-9F09-A3EAD6DAE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2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DB570-07C2-4190-9F09-A3EAD6DAE3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78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DB570-07C2-4190-9F09-A3EAD6DAE3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63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DB570-07C2-4190-9F09-A3EAD6DAE3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90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DB570-07C2-4190-9F09-A3EAD6DAE3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56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DB570-07C2-4190-9F09-A3EAD6DAE3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78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DB570-07C2-4190-9F09-A3EAD6DAE3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38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F7549-6EB9-4FCD-B66F-4A2236C1D51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01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DB570-07C2-4190-9F09-A3EAD6DAE3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75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30E4-AEA9-4D1E-B4FB-F87EA0F7482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62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DB570-07C2-4190-9F09-A3EAD6DAE3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12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DB570-07C2-4190-9F09-A3EAD6DAE3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6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30E4-AEA9-4D1E-B4FB-F87EA0F7482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91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DB570-07C2-4190-9F09-A3EAD6DAE3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99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DB570-07C2-4190-9F09-A3EAD6DAE3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45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DB570-07C2-4190-9F09-A3EAD6DAE3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594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ED7EF-8A4D-4C33-805D-86128A67467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30E4-AEA9-4D1E-B4FB-F87EA0F7482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18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DB570-07C2-4190-9F09-A3EAD6DAE3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96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30E4-AEA9-4D1E-B4FB-F87EA0F7482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6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F7549-6EB9-4FCD-B66F-4A2236C1D51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78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</a:t>
            </a: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DB570-07C2-4190-9F09-A3EAD6DAE3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4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DB570-07C2-4190-9F09-A3EAD6DAE3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95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DB570-07C2-4190-9F09-A3EAD6DAE3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54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DB570-07C2-4190-9F09-A3EAD6DAE3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77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794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269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994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568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130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343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731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063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148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9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470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394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549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176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013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422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005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109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918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5947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936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959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690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883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456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975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883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371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5400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44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156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2272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1219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8078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546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457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121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8095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9845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4916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85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4519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0326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4033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0460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0541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7988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026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8377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631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9152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80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6735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3511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536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7984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9435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8853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3258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2211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4961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0704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64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7303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418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2373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5968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9738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2009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8341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6883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4705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5894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7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2472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3394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6520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9890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5277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2797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3249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9834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7668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1489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45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34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2711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8385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96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538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8638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0560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4701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0432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5881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16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9208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2530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8184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479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8676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5640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3937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3318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7337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3955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0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0748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6304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5630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4491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8593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3137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2466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1895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3553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8114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00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4753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5365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3502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5736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6133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8033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8198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261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3839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8657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03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5946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50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67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07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33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32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80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07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5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71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23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24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831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56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35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37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26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679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0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77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33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291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148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047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801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340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211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559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0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001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498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7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65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193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523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041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095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7624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2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01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196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417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358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468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793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242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949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515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7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12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353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662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437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489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63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656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257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842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4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401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155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787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535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142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415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626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811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671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1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906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57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66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24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466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903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971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037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37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4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3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4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0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1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7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2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9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2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0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5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8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9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4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8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1.xml"/><Relationship Id="rId5" Type="http://schemas.openxmlformats.org/officeDocument/2006/relationships/image" Target="../media/image15.png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3.xml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5.xml"/><Relationship Id="rId5" Type="http://schemas.openxmlformats.org/officeDocument/2006/relationships/image" Target="../media/image15.png"/><Relationship Id="rId4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6.xml"/><Relationship Id="rId4" Type="http://schemas.openxmlformats.org/officeDocument/2006/relationships/image" Target="../media/image2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0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20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jpeg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15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9916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:\Users\User-PC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066800"/>
            <a:ext cx="670559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228600"/>
            <a:ext cx="9144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0" y="2724150"/>
            <a:ext cx="22987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06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pPr algn="l"/>
                <a:endParaRPr lang="en-US" dirty="0" smtClean="0"/>
              </a:p>
              <a:p>
                <a:pPr algn="l"/>
                <a:endParaRPr lang="en-US" i="1" dirty="0">
                  <a:solidFill>
                    <a:schemeClr val="tx1"/>
                  </a:solidFill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func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</m:e>
                        </m:func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tan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num>
                      <m:den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tan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                 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𝐴𝑛𝑠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………</m:t>
                        </m:r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endParaRPr lang="en-US" sz="18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1529" t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Flowchart: Terminator 1"/>
              <p:cNvSpPr/>
              <p:nvPr/>
            </p:nvSpPr>
            <p:spPr>
              <a:xfrm>
                <a:off x="20782" y="-15009"/>
                <a:ext cx="9144000" cy="838200"/>
              </a:xfrm>
              <a:prstGeom prst="flowChartTerminator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prstClr val="black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func>
                          </m:den>
                        </m:f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‡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hvwRZ</a:t>
                </a:r>
                <a:r>
                  <a:rPr lang="en-US" sz="2800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dj</a:t>
                </a:r>
                <a:r>
                  <a:rPr lang="en-US" sz="2800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800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Ki |</a:t>
                </a:r>
              </a:p>
            </p:txBody>
          </p:sp>
        </mc:Choice>
        <mc:Fallback xmlns="">
          <p:sp>
            <p:nvSpPr>
              <p:cNvPr id="2" name="Flowchart: Terminator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2" y="-15009"/>
                <a:ext cx="9144000" cy="838200"/>
              </a:xfrm>
              <a:prstGeom prst="flowChartTerminator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owchart: Decision 3"/>
          <p:cNvSpPr/>
          <p:nvPr/>
        </p:nvSpPr>
        <p:spPr>
          <a:xfrm>
            <a:off x="3200400" y="938068"/>
            <a:ext cx="2514600" cy="624609"/>
          </a:xfrm>
          <a:prstGeom prst="flowChartDecis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494" y="938068"/>
            <a:ext cx="129857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85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934200"/>
              </a:xfr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pPr algn="l"/>
                <a:endParaRPr lang="bn-IN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𝑑𝑥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nary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18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func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18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func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18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e>
                        </m:d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18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func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18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func>
                          <m:func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func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18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func>
                              <m:func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𝑑𝑥</m:t>
                                </m:r>
                              </m:e>
                            </m:func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func>
                                  <m:func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𝑑𝑥</m:t>
                                    </m:r>
                                  </m:e>
                                </m:func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sz="18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sz="18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32</m:t>
                            </m:r>
                          </m:den>
                        </m:f>
                        <m:func>
                          <m:func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            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chemeClr val="tx1"/>
                        </a:solidFill>
                        <a:latin typeface="Cambria Math"/>
                      </a:rPr>
                      <m:t>                                                                                                    </m:t>
                    </m:r>
                    <m:r>
                      <a:rPr lang="en-US" sz="1800" b="1" i="1">
                        <a:solidFill>
                          <a:schemeClr val="tx1"/>
                        </a:solidFill>
                        <a:latin typeface="Cambria Math"/>
                      </a:rPr>
                      <m:t>𝑨𝒏𝒔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……</m:t>
                    </m:r>
                  </m:oMath>
                </a14:m>
                <a:endParaRPr lang="en-US" sz="18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endParaRPr lang="en-US" sz="18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934200"/>
              </a:xfrm>
              <a:blipFill rotWithShape="1">
                <a:blip r:embed="rId3"/>
                <a:stretch>
                  <a:fillRect l="-1529" t="-1664" b="-10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Flowchart: Terminator 3"/>
              <p:cNvSpPr/>
              <p:nvPr/>
            </p:nvSpPr>
            <p:spPr>
              <a:xfrm>
                <a:off x="152400" y="138545"/>
                <a:ext cx="8839200" cy="60960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                  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3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 </m:t>
                        </m:r>
                      </m:e>
                    </m:nary>
                  </m:oMath>
                </a14:m>
                <a:r>
                  <a:rPr lang="en-US" sz="28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28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 ‡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hvMR</a:t>
                </a:r>
                <a:r>
                  <a:rPr lang="en-US" sz="28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8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Ki |</a:t>
                </a:r>
              </a:p>
            </p:txBody>
          </p:sp>
        </mc:Choice>
        <mc:Fallback xmlns="">
          <p:sp>
            <p:nvSpPr>
              <p:cNvPr id="4" name="Flowchart: Terminator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38545"/>
                <a:ext cx="8839200" cy="609600"/>
              </a:xfrm>
              <a:prstGeom prst="flowChartTerminator">
                <a:avLst/>
              </a:prstGeom>
              <a:blipFill rotWithShape="1">
                <a:blip r:embed="rId4"/>
                <a:stretch>
                  <a:fillRect b="-18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Decision 4"/>
          <p:cNvSpPr/>
          <p:nvPr/>
        </p:nvSpPr>
        <p:spPr>
          <a:xfrm>
            <a:off x="3352800" y="838200"/>
            <a:ext cx="2286000" cy="6858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998" y="923535"/>
            <a:ext cx="129857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80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l"/>
                <a:endParaRPr lang="en-US" dirty="0" smtClean="0"/>
              </a:p>
              <a:p>
                <a:pPr algn="l"/>
                <a:endParaRPr lang="en-US" dirty="0"/>
              </a:p>
              <a:p>
                <a:pPr algn="l"/>
                <a:endParaRPr lang="en-US" dirty="0" smtClean="0"/>
              </a:p>
              <a:p>
                <a:pPr algn="l"/>
                <a:endParaRPr lang="en-US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rad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en-US" sz="24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=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e>
                    </m:nary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𝑑𝑥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endParaRPr lang="en-US" sz="24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  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𝐴𝑛𝑠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……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endParaRPr lang="en-US" sz="18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1529" t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Flowchart: Terminator 3"/>
              <p:cNvSpPr/>
              <p:nvPr/>
            </p:nvSpPr>
            <p:spPr>
              <a:xfrm>
                <a:off x="381000" y="152400"/>
                <a:ext cx="8139545" cy="606552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                    4.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rad>
                          </m:den>
                        </m:f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‡hvMR dj wbY©q Ki |</a:t>
                </a:r>
                <a:endParaRPr lang="en-US" sz="24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4" name="Flowchart: Terminator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2400"/>
                <a:ext cx="8139545" cy="606552"/>
              </a:xfrm>
              <a:prstGeom prst="flowChartTerminator">
                <a:avLst/>
              </a:prstGeom>
              <a:blipFill rotWithShape="1">
                <a:blip r:embed="rId4"/>
                <a:stretch>
                  <a:fillRect b="-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Decision 4"/>
          <p:cNvSpPr/>
          <p:nvPr/>
        </p:nvSpPr>
        <p:spPr>
          <a:xfrm>
            <a:off x="3307772" y="1143000"/>
            <a:ext cx="2286000" cy="6888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963" y="1143000"/>
            <a:ext cx="129857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33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l"/>
                <a:endParaRPr lang="en-US" dirty="0" smtClean="0"/>
              </a:p>
              <a:p>
                <a:pPr algn="l"/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bn-IN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5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𝑑𝑥</m:t>
                                </m:r>
                              </m:e>
                            </m:func>
                          </m:e>
                        </m:func>
                      </m:e>
                    </m:nary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 ‡</a:t>
                </a:r>
                <a:r>
                  <a:rPr lang="en-US" sz="20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hvMR</a:t>
                </a:r>
                <a:r>
                  <a:rPr lang="en-US" sz="20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dj</a:t>
                </a:r>
                <a:r>
                  <a:rPr lang="en-US" sz="20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0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Ki |</a:t>
                </a:r>
                <a:endParaRPr lang="en-US" sz="2000" dirty="0"/>
              </a:p>
              <a:p>
                <a:pPr algn="l"/>
                <a:r>
                  <a:rPr lang="en-US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mgvab</a:t>
                </a:r>
                <a:r>
                  <a:rPr lang="en-US" sz="36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𝑑𝑥</m:t>
                                </m:r>
                              </m:e>
                            </m:func>
                          </m:e>
                        </m:func>
                      </m:e>
                    </m:nary>
                  </m:oMath>
                </a14:m>
                <a:endParaRPr lang="en-US" sz="24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func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16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 </m:t>
                              </m:r>
                              <m:d>
                                <m:dPr>
                                  <m:ctrlP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𝑛𝑠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……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sz="2000" dirty="0" smtClean="0"/>
                  <a:t>   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1529" t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19600" y="990600"/>
                <a:ext cx="4495800" cy="4436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r>
                  <a:rPr lang="bn-IN" sz="2400" b="1" dirty="0" smtClean="0"/>
                  <a:t>5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1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sz="2400" b="1" i="1">
                                    <a:latin typeface="Cambria Math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en-US" sz="2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func>
                          </m:den>
                        </m:f>
                        <m:r>
                          <a:rPr lang="en-US" sz="2400" b="1" i="1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‡</a:t>
                </a:r>
                <a:r>
                  <a:rPr lang="en-US" sz="2400" b="1" dirty="0" err="1">
                    <a:latin typeface="SutonnyMJ" pitchFamily="2" charset="0"/>
                    <a:cs typeface="SutonnyMJ" pitchFamily="2" charset="0"/>
                  </a:rPr>
                  <a:t>hvwRZ</a:t>
                </a:r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SutonnyMJ" pitchFamily="2" charset="0"/>
                    <a:cs typeface="SutonnyMJ" pitchFamily="2" charset="0"/>
                  </a:rPr>
                  <a:t>dj</a:t>
                </a:r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400" b="1" dirty="0">
                    <a:latin typeface="SutonnyMJ" pitchFamily="2" charset="0"/>
                    <a:cs typeface="SutonnyMJ" pitchFamily="2" charset="0"/>
                  </a:rPr>
                  <a:t> Ki 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  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func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/>
                              </a:rPr>
                              <m:t>𝑑𝑥</m:t>
                            </m:r>
                          </m:e>
                        </m:func>
                      </m:e>
                    </m:nary>
                  </m:oMath>
                </a14:m>
                <a:endParaRPr lang="en-US" sz="2400" dirty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                  </a:t>
                </a:r>
                <a:r>
                  <a:rPr lang="en-US" sz="24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tan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𝑐</m:t>
                    </m:r>
                  </m:oMath>
                </a14:m>
                <a:endParaRPr lang="en-US" sz="2400" dirty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bn-IN" sz="2400" b="0" i="0" smtClean="0">
                        <a:latin typeface="Cambria Math"/>
                      </a:rPr>
                      <m:t>    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tan</m:t>
                        </m:r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  <m:r>
                          <a:rPr lang="en-US" sz="2400" i="1">
                            <a:latin typeface="Cambria Math"/>
                          </a:rPr>
                          <m:t>  </m:t>
                        </m:r>
                        <m:r>
                          <a:rPr lang="en-US" sz="2400" i="1">
                            <a:latin typeface="Cambria Math"/>
                          </a:rPr>
                          <m:t>𝐴𝑛𝑠</m:t>
                        </m:r>
                        <m:r>
                          <a:rPr lang="en-US" sz="2400" i="1">
                            <a:latin typeface="Cambria Math"/>
                          </a:rPr>
                          <m:t>………</m:t>
                        </m:r>
                      </m:e>
                    </m:func>
                  </m:oMath>
                </a14:m>
                <a:endParaRPr lang="en-US" sz="2400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990600"/>
                <a:ext cx="4495800" cy="4436536"/>
              </a:xfrm>
              <a:prstGeom prst="rect">
                <a:avLst/>
              </a:prstGeom>
              <a:blipFill rotWithShape="1">
                <a:blip r:embed="rId4"/>
                <a:stretch>
                  <a:fillRect l="-2033" t="-688" r="-678" b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71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7999"/>
              </a:xfr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 fontScale="85000" lnSpcReduction="10000"/>
              </a:bodyPr>
              <a:lstStyle/>
              <a:p>
                <a:pPr algn="l"/>
                <a:endParaRPr lang="en-US" dirty="0" smtClean="0"/>
              </a:p>
              <a:p>
                <a:pPr algn="l"/>
                <a:endParaRPr lang="en-US" dirty="0"/>
              </a:p>
              <a:p>
                <a:pPr algn="l"/>
                <a:endParaRPr lang="en-US" dirty="0" smtClean="0"/>
              </a:p>
              <a:p>
                <a:pPr algn="l"/>
                <a:endParaRPr lang="en-US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func>
                            </m:e>
                          </m:func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𝑑𝑥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𝑑𝑥</m:t>
                                </m:r>
                              </m:e>
                            </m:func>
                          </m:e>
                        </m:func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e>
                        </m:d>
                      </m:e>
                    </m:nary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𝑑𝑥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func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                  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𝑛𝑠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7999"/>
              </a:xfrm>
              <a:blipFill rotWithShape="1">
                <a:blip r:embed="rId3"/>
                <a:stretch>
                  <a:fillRect l="-1064" t="-1151" b="-12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Flowchart: Terminator 3"/>
              <p:cNvSpPr/>
              <p:nvPr/>
            </p:nvSpPr>
            <p:spPr>
              <a:xfrm>
                <a:off x="796946" y="0"/>
                <a:ext cx="7443471" cy="609600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6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𝑑𝑥</m:t>
                                </m:r>
                              </m:e>
                            </m:func>
                          </m:e>
                        </m:func>
                      </m:e>
                    </m:nary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Gi †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hvMR</a:t>
                </a:r>
                <a:r>
                  <a:rPr lang="en-US" sz="28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dj</a:t>
                </a:r>
                <a:r>
                  <a:rPr lang="en-US" sz="28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8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Ki |</a:t>
                </a:r>
                <a:endParaRPr lang="en-US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4" name="Flowchart: Terminator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46" y="0"/>
                <a:ext cx="7443471" cy="609600"/>
              </a:xfrm>
              <a:prstGeom prst="flowChartTerminator">
                <a:avLst/>
              </a:prstGeom>
              <a:blipFill rotWithShape="1">
                <a:blip r:embed="rId4"/>
                <a:stretch>
                  <a:fillRect b="-18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Decision 4"/>
          <p:cNvSpPr/>
          <p:nvPr/>
        </p:nvSpPr>
        <p:spPr>
          <a:xfrm>
            <a:off x="3380802" y="792082"/>
            <a:ext cx="2156108" cy="57951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555" y="792082"/>
            <a:ext cx="129857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72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-47625" y="-28575"/>
                <a:ext cx="9144000" cy="68580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lvl="0" algn="l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7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fName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endParaRPr lang="en-US" sz="2400" dirty="0">
                  <a:solidFill>
                    <a:prstClr val="black"/>
                  </a:solidFill>
                  <a:latin typeface="Cambria Math"/>
                </a:endParaRPr>
              </a:p>
              <a:p>
                <a:pPr lvl="0" algn="l"/>
                <a14:m>
                  <m:oMath xmlns:m="http://schemas.openxmlformats.org/officeDocument/2006/math"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        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𝑑𝑧</m:t>
                        </m:r>
                      </m:e>
                    </m:nary>
                  </m:oMath>
                </a14:m>
                <a:r>
                  <a:rPr lang="en-US" sz="2000" dirty="0">
                    <a:solidFill>
                      <a:prstClr val="black">
                        <a:tint val="75000"/>
                      </a:prstClr>
                    </a:solidFill>
                  </a:rPr>
                  <a:t>                                                            </a:t>
                </a:r>
                <a:r>
                  <a:rPr lang="en-US" sz="20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sz="20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,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fName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func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𝑧</m:t>
                    </m:r>
                  </m:oMath>
                </a14:m>
                <a:endParaRPr lang="en-US" sz="2000" dirty="0">
                  <a:solidFill>
                    <a:prstClr val="black">
                      <a:tint val="75000"/>
                    </a:prstClr>
                  </a:solidFill>
                </a:endParaRPr>
              </a:p>
              <a:p>
                <a:pPr lvl="0" algn="l"/>
                <a:r>
                  <a:rPr lang="en-US" sz="20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                    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∴  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𝑑𝑧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 algn="l"/>
                <a:r>
                  <a:rPr lang="en-US" sz="2000" dirty="0">
                    <a:solidFill>
                      <a:prstClr val="black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fName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                                       ev,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𝑑𝑧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 algn="l"/>
                <a:r>
                  <a:rPr lang="en-US" sz="20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			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𝐴𝑛𝑠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…)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-47625" y="-28575"/>
                <a:ext cx="9144000" cy="6858000"/>
              </a:xfrm>
              <a:blipFill rotWithShape="1">
                <a:blip r:embed="rId3"/>
                <a:stretch>
                  <a:fillRect l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4257675" y="609600"/>
            <a:ext cx="533400" cy="1752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3124200"/>
                <a:ext cx="8458200" cy="2659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8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tan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2000" dirty="0">
                  <a:solidFill>
                    <a:prstClr val="black">
                      <a:tint val="75000"/>
                    </a:prstClr>
                  </a:solidFill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000" dirty="0">
                  <a:solidFill>
                    <a:prstClr val="black">
                      <a:tint val="75000"/>
                    </a:prstClr>
                  </a:solidFill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en-US" sz="16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𝑧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𝑑𝑧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                                   awi,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fName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</m:e>
                    </m:func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    </a:t>
                </a:r>
              </a:p>
              <a:p>
                <a:pPr lvl="0">
                  <a:spcBef>
                    <a:spcPct val="2000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                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sec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∴ 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𝑑𝑧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                 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𝑙𝑛</m:t>
                    </m:r>
                    <m:func>
                      <m:func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sec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    </m:t>
                        </m:r>
                      </m:e>
                    </m:func>
                  </m:oMath>
                </a14:m>
                <a:endParaRPr lang="en-US" sz="2000" dirty="0">
                  <a:solidFill>
                    <a:prstClr val="black">
                      <a:tint val="75000"/>
                    </a:prstClr>
                  </a:solidFill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en-US" sz="2000" dirty="0">
                    <a:solidFill>
                      <a:prstClr val="black">
                        <a:tint val="75000"/>
                      </a:prstClr>
                    </a:solidFill>
                  </a:rPr>
                  <a:t>				  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𝐴𝑛𝑠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….)</m:t>
                    </m:r>
                  </m:oMath>
                </a14:m>
                <a:r>
                  <a:rPr lang="en-US" sz="2000" dirty="0">
                    <a:solidFill>
                      <a:prstClr val="black">
                        <a:tint val="75000"/>
                      </a:prstClr>
                    </a:solidFill>
                  </a:rPr>
                  <a:t>  </a:t>
                </a:r>
                <a:endParaRPr lang="en-US" sz="1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24200"/>
                <a:ext cx="8458200" cy="2659190"/>
              </a:xfrm>
              <a:prstGeom prst="rect">
                <a:avLst/>
              </a:prstGeom>
              <a:blipFill rotWithShape="1">
                <a:blip r:embed="rId4"/>
                <a:stretch>
                  <a:fillRect l="-720" b="-2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98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95400" y="228600"/>
            <a:ext cx="6095999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6809" y="1553292"/>
                <a:ext cx="8839199" cy="1312795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b="1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endParaRPr lang="en-US" sz="2800" b="1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(i)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𝑖𝑖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).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prstClr val="black"/>
                            </a:solidFill>
                            <a:latin typeface="SutonnyMJ" pitchFamily="2" charset="0"/>
                            <a:cs typeface="SutonnyMJ" pitchFamily="2" charset="0"/>
                          </a:rPr>
                          <m:t>  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𝑑𝑥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6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09" y="1553292"/>
                <a:ext cx="8839199" cy="1312795"/>
              </a:xfrm>
              <a:prstGeom prst="rect">
                <a:avLst/>
              </a:prstGeom>
              <a:blipFill rotWithShape="1">
                <a:blip r:embed="rId4"/>
                <a:stretch>
                  <a:fillRect l="-1793" t="-4651" b="-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90600" y="5943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solidFill>
                  <a:prstClr val="black"/>
                </a:solidFill>
                <a:ea typeface="Cambria Math"/>
              </a:rPr>
              <a:t> </a:t>
            </a:r>
            <a:r>
              <a:rPr lang="en-US" dirty="0" smtClean="0">
                <a:solidFill>
                  <a:prstClr val="black"/>
                </a:solidFill>
                <a:ea typeface="Cambria Math"/>
              </a:rPr>
              <a:t> 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6" name="Picture 5" descr="C:\Users\User-PC\Pictures\images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299" y="2296842"/>
            <a:ext cx="3162301" cy="274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-PC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0" y="195262"/>
            <a:ext cx="1104902" cy="82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14" y="5090601"/>
            <a:ext cx="39560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07" y="1597619"/>
            <a:ext cx="24257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9909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lvl="0" algn="l"/>
                <a:endParaRPr lang="en-US" sz="5400" i="1" dirty="0">
                  <a:solidFill>
                    <a:prstClr val="black"/>
                  </a:solidFill>
                  <a:latin typeface="Cambria Math"/>
                </a:endParaRPr>
              </a:p>
              <a:p>
                <a:pPr algn="l"/>
                <a:endParaRPr lang="en-US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𝑖𝑖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).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6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    </a:t>
                </a:r>
                <a:r>
                  <a:rPr lang="en-US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𝑑𝑧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   </a:t>
                </a:r>
                <a:r>
                  <a:rPr lang="en-US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𝑑𝑥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𝑑𝑧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</a:t>
                </a: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 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∴ 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𝑑𝑥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𝑑𝑧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 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    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𝑛𝑠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…..</m:t>
                        </m:r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3391" t="-2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4538662" y="2133600"/>
            <a:ext cx="609600" cy="2438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8" y="457200"/>
            <a:ext cx="556456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8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08" y="0"/>
            <a:ext cx="9144000" cy="175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Flowchart: Process 4"/>
              <p:cNvSpPr/>
              <p:nvPr/>
            </p:nvSpPr>
            <p:spPr>
              <a:xfrm>
                <a:off x="-85724" y="1828800"/>
                <a:ext cx="9144000" cy="1524000"/>
              </a:xfrm>
              <a:prstGeom prst="flowChartProcess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dirty="0" smtClean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m:t>†</m:t>
                      </m:r>
                      <m:r>
                        <m:rPr>
                          <m:nor/>
                        </m:rPr>
                        <a:rPr lang="en-US" sz="2800" b="1" dirty="0" smtClean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m:t>hvMR</m:t>
                      </m:r>
                      <m:r>
                        <m:rPr>
                          <m:nor/>
                        </m:rPr>
                        <a:rPr lang="en-US" sz="2800" b="1" dirty="0" smtClean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 smtClean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m:t>wbY</m:t>
                      </m:r>
                      <m:r>
                        <m:rPr>
                          <m:nor/>
                        </m:rPr>
                        <a:rPr lang="en-US" sz="2800" b="1" dirty="0" smtClean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m:t>©</m:t>
                      </m:r>
                      <m:r>
                        <m:rPr>
                          <m:nor/>
                        </m:rPr>
                        <a:rPr lang="en-US" sz="2800" b="1" dirty="0" smtClean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en-US" sz="2800" b="1" dirty="0" smtClean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 smtClean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m:t>Ki</m:t>
                      </m:r>
                      <m:r>
                        <m:rPr>
                          <m:nor/>
                        </m:rPr>
                        <a:rPr lang="en-US" sz="2800" b="1" dirty="0" smtClean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m:t> 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700" b="0" i="0" smtClean="0">
                        <a:solidFill>
                          <a:prstClr val="black"/>
                        </a:solidFill>
                        <a:latin typeface="Cambria Math"/>
                      </a:rPr>
                      <m:t>   </m:t>
                    </m:r>
                    <m:r>
                      <m:rPr>
                        <m:sty m:val="p"/>
                      </m:rPr>
                      <a:rPr lang="en-US" sz="2700" b="0" i="0" smtClean="0">
                        <a:solidFill>
                          <a:prstClr val="black"/>
                        </a:solidFill>
                        <a:latin typeface="Cambria Math"/>
                      </a:rPr>
                      <m:t>i</m:t>
                    </m:r>
                    <m:r>
                      <a:rPr lang="en-US" sz="2700" b="0" i="0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7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700" i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dx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7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700" i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27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700" i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700" i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2700" i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7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700" i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27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700" i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700" i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         ii.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𝑑𝑥</m:t>
                            </m:r>
                          </m:e>
                        </m:func>
                      </m:e>
                    </m:nary>
                  </m:oMath>
                </a14:m>
                <a:r>
                  <a:rPr lang="bn-IN" dirty="0">
                    <a:solidFill>
                      <a:prstClr val="black"/>
                    </a:solidFill>
                  </a:rPr>
                  <a:t> 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Flowchart: Proces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5724" y="1828800"/>
                <a:ext cx="9144000" cy="1524000"/>
              </a:xfrm>
              <a:prstGeom prst="flowChartProcess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C:\Users\User-PC\Desktop\images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28600"/>
            <a:ext cx="2057400" cy="105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-PC\Desktop\images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4" y="228601"/>
            <a:ext cx="1981200" cy="105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79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 fontScale="85000" lnSpcReduction="10000"/>
              </a:bodyPr>
              <a:lstStyle/>
              <a:p>
                <a:pPr algn="l"/>
                <a:r>
                  <a:rPr lang="bn-IN" i="1" dirty="0" smtClean="0">
                    <a:solidFill>
                      <a:schemeClr val="tx1"/>
                    </a:solidFill>
                    <a:latin typeface="Cambria Math"/>
                  </a:rPr>
                  <a:t>জোড়ায় কাজের সমাধান </a:t>
                </a:r>
              </a:p>
              <a:p>
                <a:pPr algn="l"/>
                <a:r>
                  <a:rPr lang="bn-IN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i)</a:t>
                </a:r>
                <a:r>
                  <a:rPr lang="bn-IN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                   </a:t>
                </a:r>
                <a:r>
                  <a:rPr lang="en-US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𝑑𝑧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𝑧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</a:t>
                </a: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𝑑𝑧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∴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𝑑𝑥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𝑑𝑧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𝑑𝑧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𝑑𝑧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𝑑𝑧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den>
                                </m:f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𝑑𝑧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𝑑𝑧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rad>
                      <m:ra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g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deg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rad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      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𝑛𝑠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…..</m:t>
                        </m:r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1064" t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4953000" y="609600"/>
            <a:ext cx="685800" cy="1752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85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মোঃ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মুজতাহিদুল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ইসলাম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খাঁ</a:t>
            </a:r>
          </a:p>
          <a:p>
            <a:pPr marL="0" indent="0">
              <a:buNone/>
            </a:pPr>
            <a:r>
              <a:rPr lang="bn-I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সহকারী অধ্যাপক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গ</a:t>
            </a:r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ণি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বিভাগ</a:t>
            </a:r>
            <a:endParaRPr lang="bn-IN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bn-I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বলিহার ডিগ্রী কলেজ </a:t>
            </a:r>
          </a:p>
          <a:p>
            <a:pPr marL="0" indent="0">
              <a:buNone/>
            </a:pPr>
            <a:r>
              <a:rPr lang="bn-I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ইনডেক্স নং ৪৩৬৯৯২</a:t>
            </a:r>
          </a:p>
          <a:p>
            <a:pPr marL="0" indent="0">
              <a:buNone/>
            </a:pPr>
            <a:r>
              <a:rPr lang="bn-I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মোবাঃ ০১৭১৪৮৩৮৭২৫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7491" cy="40835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51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l"/>
                <a:r>
                  <a:rPr lang="en-US" sz="1800" dirty="0">
                    <a:solidFill>
                      <a:prstClr val="black"/>
                    </a:solidFill>
                  </a:rPr>
                  <a:t>ii.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</m:e>
                        </m:func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𝑑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𝑑𝑥</m:t>
                                        </m:r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tan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  <m:nary>
                                      <m:naryPr>
                                        <m:limLoc m:val="undOvr"/>
                                        <m:subHide m:val="on"/>
                                        <m:supHide m:val="on"/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𝑥𝑑𝑥</m:t>
                                        </m:r>
                                      </m:e>
                                    </m:nary>
                                  </m:e>
                                </m:d>
                              </m:e>
                            </m:nary>
                          </m:e>
                        </m:nary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𝑑𝑥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∙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𝑑𝑥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</m:e>
                    </m:nary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        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𝐴𝑛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…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</a:t>
                </a:r>
                <a:r>
                  <a:rPr lang="en-US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evoxi</a:t>
                </a:r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KvR</a:t>
                </a:r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SutonnyMJ" pitchFamily="2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1529" t="-443" b="-8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50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:r>
                  <a:rPr lang="bn-IN" sz="3600" dirty="0"/>
                  <a:t>দলীয় </a:t>
                </a:r>
                <a:r>
                  <a:rPr lang="bn-IN" sz="3600" dirty="0" smtClean="0"/>
                  <a:t>কাজ</a:t>
                </a:r>
                <a:endParaRPr lang="bn-IN" sz="3600" dirty="0"/>
              </a:p>
              <a:p>
                <a:pPr lvl="0" algn="l" defTabSz="9144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m:t>†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m:t>hvMR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m:t>wbY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m:t>©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m:t>Ki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prstClr val="black"/>
                          </a:solidFill>
                          <a:latin typeface="SutonnyMJ" pitchFamily="2" charset="0"/>
                          <a:cs typeface="SutonnyMJ" pitchFamily="2" charset="0"/>
                        </a:rPr>
                        <m:t> 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𝑥𝑒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t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395413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User-PC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8991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53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 fontScale="85000" lnSpcReduction="10000"/>
              </a:bodyPr>
              <a:lstStyle/>
              <a:p>
                <a:pPr lvl="0" algn="l" defTabSz="685800">
                  <a:lnSpc>
                    <a:spcPct val="90000"/>
                  </a:lnSpc>
                  <a:spcBef>
                    <a:spcPts val="750"/>
                  </a:spcBef>
                </a:pPr>
                <a:endParaRPr lang="bn-IN" sz="3500" dirty="0">
                  <a:solidFill>
                    <a:prstClr val="black"/>
                  </a:solidFill>
                </a:endParaRPr>
              </a:p>
              <a:p>
                <a:pPr algn="l"/>
                <a:endParaRPr lang="bn-IN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 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𝑑𝑥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den>
                                    </m:f>
                                  </m:e>
                                </m:d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p>
                                    </m:sSup>
                                  </m:e>
                                </m:nary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𝑑𝑥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𝑑𝑥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       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𝐴𝑛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…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</a:t>
                </a:r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1396" t="-2214" b="-8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800600" cy="148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0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-28575"/>
                <a:ext cx="9144000" cy="6858000"/>
              </a:xfrm>
            </p:spPr>
            <p:txBody>
              <a:bodyPr>
                <a:normAutofit/>
              </a:bodyPr>
              <a:lstStyle/>
              <a:p>
                <a:pPr algn="l"/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18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bn-IN" sz="2000" dirty="0" smtClean="0">
                    <a:solidFill>
                      <a:prstClr val="black"/>
                    </a:solidFill>
                  </a:rPr>
                  <a:t> </a:t>
                </a:r>
                <a:endParaRPr lang="en-US" sz="1800" dirty="0">
                  <a:solidFill>
                    <a:prstClr val="black"/>
                  </a:solidFill>
                </a:endParaRPr>
              </a:p>
              <a:p>
                <a:pPr lvl="0" algn="l" defTabSz="685800">
                  <a:lnSpc>
                    <a:spcPct val="90000"/>
                  </a:lnSpc>
                  <a:spcBef>
                    <a:spcPts val="750"/>
                  </a:spcBef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sz="2000" dirty="0" smtClean="0">
                    <a:ln w="1905"/>
                    <a:solidFill>
                      <a:srgbClr val="00206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 </m:t>
                        </m:r>
                      </m:e>
                    </m:func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2060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 dirty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sec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endParaRPr lang="en-US" sz="2800" dirty="0" smtClean="0">
                  <a:solidFill>
                    <a:prstClr val="black"/>
                  </a:solidFill>
                  <a:latin typeface="Times New Roman" pitchFamily="18" charset="0"/>
                  <a:cs typeface="NikoshBAN" pitchFamily="2" charset="0"/>
                </a:endParaRPr>
              </a:p>
              <a:p>
                <a:pPr lvl="0" algn="l">
                  <a:spcBef>
                    <a:spcPts val="0"/>
                  </a:spcBef>
                </a:pPr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NikoshBAN" pitchFamily="2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bn-IN" sz="1800" dirty="0" smtClean="0">
                    <a:solidFill>
                      <a:prstClr val="black"/>
                    </a:solidFill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IN" sz="2400" dirty="0">
                    <a:solidFill>
                      <a:prstClr val="black"/>
                    </a:solidFill>
                  </a:rPr>
                  <a:t>১।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1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/>
                      </a:rPr>
                      <m:t>𝑑𝑥</m:t>
                    </m:r>
                  </m:oMath>
                </a14:m>
                <a:endParaRPr lang="en-US" sz="2400" dirty="0" smtClean="0">
                  <a:solidFill>
                    <a:srgbClr val="002060"/>
                  </a:solidFill>
                  <a:latin typeface="Times New Roman" pitchFamily="18" charset="0"/>
                  <a:cs typeface="NikoshBAN" pitchFamily="2" charset="0"/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sec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 </m:t>
                        </m:r>
                      </m:e>
                    </m:func>
                  </m:oMath>
                </a14:m>
                <a:r>
                  <a:rPr lang="bn-BD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খ)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𝑐</m:t>
                        </m:r>
                      </m:e>
                    </m:func>
                  </m:oMath>
                </a14:m>
                <a:endParaRPr lang="en-US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গ)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𝑡𝑎𝑛𝑥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ঘ)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𝑠𝑒𝑐𝑥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𝑐</m:t>
                    </m:r>
                  </m:oMath>
                </a14:m>
                <a:endPara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 algn="l"/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bn-IN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bn-IN" sz="24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sz="2400" i="1" dirty="0">
                        <a:solidFill>
                          <a:srgbClr val="002060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 dirty="0">
                        <a:solidFill>
                          <a:srgbClr val="002060"/>
                        </a:solidFill>
                        <a:latin typeface="Cambria Math"/>
                      </a:rPr>
                      <m:t>𝑑𝑥</m:t>
                    </m:r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endParaRPr lang="bn-IN" sz="2000" dirty="0">
                  <a:solidFill>
                    <a:srgbClr val="002060"/>
                  </a:solidFill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bn-IN" sz="1800" dirty="0" smtClean="0">
                    <a:solidFill>
                      <a:srgbClr val="002060"/>
                    </a:solidFill>
                    <a:latin typeface="Times New Roman" pitchFamily="18" charset="0"/>
                    <a:cs typeface="NikoshBAN" pitchFamily="2" charset="0"/>
                  </a:rPr>
                  <a:t>     </a:t>
                </a:r>
                <a:r>
                  <a:rPr lang="bn-IN" sz="1600" dirty="0" smtClean="0">
                    <a:solidFill>
                      <a:srgbClr val="002060"/>
                    </a:solidFill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BD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(ক)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𝑐</m:t>
                        </m:r>
                      </m:e>
                    </m:func>
                  </m:oMath>
                </a14:m>
                <a:r>
                  <a:rPr lang="bn-IN" sz="2400" dirty="0" smtClean="0">
                    <a:solidFill>
                      <a:srgbClr val="002060"/>
                    </a:solidFill>
                  </a:rPr>
                  <a:t>  </a:t>
                </a:r>
                <a:r>
                  <a:rPr lang="bn-BD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(খ</a:t>
                </a:r>
                <a:r>
                  <a:rPr lang="bn-BD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sec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  </m:t>
                        </m:r>
                      </m:e>
                    </m:func>
                  </m:oMath>
                </a14:m>
                <a:r>
                  <a:rPr lang="bn-IN" sz="2400" dirty="0" smtClean="0">
                    <a:solidFill>
                      <a:srgbClr val="002060"/>
                    </a:solidFill>
                  </a:rPr>
                  <a:t>  </a:t>
                </a:r>
                <a:r>
                  <a:rPr lang="bn-BD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(গ</a:t>
                </a:r>
                <a:r>
                  <a:rPr lang="bn-BD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bn-IN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𝑐</m:t>
                        </m:r>
                      </m:e>
                    </m:func>
                  </m:oMath>
                </a14:m>
                <a:r>
                  <a:rPr lang="bn-IN" dirty="0">
                    <a:solidFill>
                      <a:srgbClr val="002060"/>
                    </a:solidFill>
                  </a:rPr>
                  <a:t> </a:t>
                </a:r>
                <a:r>
                  <a:rPr lang="bn-BD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(ঘ</a:t>
                </a:r>
                <a:r>
                  <a:rPr lang="bn-BD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bn-IN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sec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  </m:t>
                        </m:r>
                      </m:e>
                    </m:func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lvl="0" algn="l"/>
                <a:r>
                  <a:rPr lang="bn-IN" sz="2000" dirty="0" smtClean="0">
                    <a:solidFill>
                      <a:srgbClr val="002060"/>
                    </a:solidFill>
                  </a:rPr>
                  <a:t>৩।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func>
                          </m:den>
                        </m:f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sz="2000" b="0" i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2060"/>
                        </a:solidFill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2000" b="0" i="0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2060"/>
                        </a:solidFill>
                        <a:latin typeface="Cambria Math"/>
                      </a:rPr>
                      <m:t>c</m:t>
                    </m:r>
                    <m:r>
                      <a:rPr lang="en-US" sz="2000" b="0" i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bn-IN" sz="1800" b="1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rPr>
                      <m:t>হলে</m:t>
                    </m:r>
                    <m:r>
                      <a:rPr lang="en-US" sz="1800" b="0" i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2060"/>
                        </a:solidFill>
                        <a:latin typeface="Cambria Math"/>
                      </a:rPr>
                      <m:t>g</m:t>
                    </m:r>
                    <m:r>
                      <a:rPr lang="en-US" sz="2000" b="0" i="0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2060"/>
                        </a:solidFill>
                        <a:latin typeface="Cambria Math"/>
                      </a:rPr>
                      <m:t>x</m:t>
                    </m:r>
                    <m:r>
                      <a:rPr lang="en-US" sz="2000" b="0" i="0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bn-IN" sz="2400" dirty="0">
                    <a:solidFill>
                      <a:srgbClr val="002060"/>
                    </a:solidFill>
                  </a:rPr>
                  <a:t> </a:t>
                </a:r>
              </a:p>
              <a:p>
                <a:pPr lvl="0" algn="l">
                  <a:spcBef>
                    <a:spcPts val="0"/>
                  </a:spcBef>
                </a:pPr>
                <a:endParaRPr lang="en-US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 algn="l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BD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ক)</a:t>
                </a:r>
                <a:r>
                  <a:rPr lang="en-US" sz="1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se</m:t>
                        </m:r>
                        <m:r>
                          <a:rPr lang="en-US" sz="1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𝑐</m:t>
                        </m:r>
                      </m:fName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         </m:t>
                        </m:r>
                      </m:e>
                    </m:func>
                  </m:oMath>
                </a14:m>
                <a:r>
                  <a:rPr lang="bn-BD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খ)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sec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bn-IN" sz="2400" dirty="0">
                    <a:solidFill>
                      <a:srgbClr val="002060"/>
                    </a:solidFill>
                  </a:rPr>
                  <a:t>       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      </a:t>
                </a:r>
                <a:r>
                  <a:rPr lang="bn-IN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bn-BD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(গ)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2060"/>
                            </a:solidFill>
                            <a:latin typeface="Cambria Math"/>
                          </a:rPr>
                          <m:t>tan</m:t>
                        </m:r>
                      </m:fName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          </m:t>
                        </m:r>
                      </m:e>
                    </m:func>
                  </m:oMath>
                </a14:m>
                <a:r>
                  <a:rPr lang="bn-BD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ঘ)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2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𝑐𝑜𝑠𝑥</m:t>
                    </m:r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-28575"/>
                <a:ext cx="9144000" cy="6858000"/>
              </a:xfrm>
              <a:blipFill rotWithShape="1">
                <a:blip r:embed="rId3"/>
                <a:stretch>
                  <a:fillRect l="-1667" t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rved Down Ribbon 19"/>
          <p:cNvSpPr/>
          <p:nvPr/>
        </p:nvSpPr>
        <p:spPr>
          <a:xfrm>
            <a:off x="990600" y="0"/>
            <a:ext cx="7010400" cy="533400"/>
          </a:xfrm>
          <a:prstGeom prst="ellipseRibbon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b="1" kern="0" dirty="0" smtClean="0">
                <a:solidFill>
                  <a:srgbClr val="C00000"/>
                </a:solidFill>
              </a:rPr>
              <a:t> </a:t>
            </a:r>
            <a:r>
              <a:rPr lang="en-US" sz="6000" b="1" kern="0" dirty="0" err="1" smtClean="0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B9BD5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kern="0" dirty="0">
              <a:ln w="900" cmpd="sng">
                <a:solidFill>
                  <a:srgbClr val="5B9BD5">
                    <a:satMod val="190000"/>
                    <a:alpha val="55000"/>
                  </a:srgbClr>
                </a:solidFill>
                <a:prstDash val="solid"/>
              </a:ln>
              <a:solidFill>
                <a:srgbClr val="5B9BD5">
                  <a:satMod val="200000"/>
                  <a:tint val="3000"/>
                </a:srgbClr>
              </a:solidFill>
              <a:effectLst>
                <a:innerShdw blurRad="101600" dist="76200" dir="5400000">
                  <a:srgbClr val="5B9BD5">
                    <a:satMod val="190000"/>
                    <a:tint val="100000"/>
                    <a:alpha val="74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620059" y="31242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4519612" y="42672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4486274" y="57150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2" descr="C:\Users\User-PC\Desktop\inde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63253"/>
            <a:ext cx="2270307" cy="176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914400"/>
            <a:ext cx="679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800" b="1" i="0" u="none" strike="noStrike" kern="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# নীচের উদ্দীপকের আলোকে ১নং ও ২নং প্রশ্নের উত্তর দাওঃ </a:t>
            </a:r>
            <a:r>
              <a:rPr kumimoji="0" lang="bn-IN" sz="2000" b="0" i="0" u="none" strike="noStrike" kern="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32035" y="2148086"/>
            <a:ext cx="3216177" cy="8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141593" y="3581401"/>
            <a:ext cx="3216177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760013" y="4648200"/>
            <a:ext cx="3216177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8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3200400" y="228600"/>
            <a:ext cx="4876800" cy="1676400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8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2157412"/>
                <a:ext cx="8991599" cy="42466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𝑐𝑜𝑠𝑥</m:t>
                    </m:r>
                    <m:r>
                      <a:rPr lang="en-US" sz="3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   </m:t>
                    </m:r>
                    <m:r>
                      <a:rPr lang="en-US" sz="3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fName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endParaRPr lang="en-US" sz="6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/>
                <a:r>
                  <a:rPr lang="en-US" sz="40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ক)</a:t>
                </a:r>
                <a:r>
                  <a:rPr lang="bn-IN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𝒔𝒆𝒄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𝒄𝒐</m:t>
                            </m:r>
                            <m:func>
                              <m:funcPr>
                                <m:ctrlP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𝒔𝒆𝒄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𝒅𝒙</m:t>
                                </m:r>
                              </m:e>
                            </m:func>
                          </m:e>
                        </m:func>
                      </m:e>
                    </m:nary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2800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hvMR</a:t>
                </a:r>
                <a:r>
                  <a:rPr lang="en-US" sz="2800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800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Ki 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| </a:t>
                </a:r>
                <a:endParaRPr lang="bn-IN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   </a:t>
                </a:r>
                <a:r>
                  <a:rPr lang="bn-IN" sz="2400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খ)</a:t>
                </a:r>
                <a:r>
                  <a:rPr lang="en-US" sz="27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27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7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bn-IN" sz="2700" b="0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{</m:t>
                                </m:r>
                                <m:r>
                                  <a:rPr lang="en-US" sz="27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7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7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7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7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sz="27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7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7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func>
                              <m:funcPr>
                                <m:ctrlPr>
                                  <a:rPr lang="en-US" sz="27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700" b="0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f</m:t>
                                </m:r>
                                <m:r>
                                  <a:rPr lang="en-US" sz="2700" b="0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700" b="0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7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π</m:t>
                                </m:r>
                                <m:r>
                                  <a:rPr lang="en-US" sz="27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27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sz="27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sz="27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fName>
                              <m:e>
                                <m:r>
                                  <a:rPr lang="en-US" sz="27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𝑑𝑥</m:t>
                                </m:r>
                              </m:e>
                            </m:func>
                          </m:e>
                        </m:func>
                      </m:e>
                    </m:nary>
                  </m:oMath>
                </a14:m>
                <a:r>
                  <a:rPr lang="bn-IN" sz="2400" dirty="0" smtClean="0">
                    <a:solidFill>
                      <a:prstClr val="black"/>
                    </a:solidFill>
                  </a:rPr>
                  <a:t> </a:t>
                </a:r>
                <a:endParaRPr lang="bn-IN" sz="2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3200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bn-IN" sz="3200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bn-IN" sz="2400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গ)</a:t>
                </a:r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nary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3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𝑑𝑥</m:t>
                    </m:r>
                    <m:r>
                      <a:rPr lang="en-US" sz="3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</m:oMath>
                </a14:m>
                <a:endParaRPr lang="bn-IN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bn-IN" sz="2800" dirty="0" smtClean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sz="32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bn-IN" sz="24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57412"/>
                <a:ext cx="8991599" cy="4246612"/>
              </a:xfrm>
              <a:prstGeom prst="rect">
                <a:avLst/>
              </a:prstGeom>
              <a:blipFill rotWithShape="1">
                <a:blip r:embed="rId4"/>
                <a:stretch>
                  <a:fillRect l="-2373" t="-430" b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8" descr="C:\Users\User-PC\Desktop\images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28600"/>
            <a:ext cx="2438400" cy="15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1" y="3456015"/>
            <a:ext cx="17557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184" y="4012430"/>
            <a:ext cx="17557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92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76200"/>
            <a:ext cx="9067800" cy="6781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18" y="-228600"/>
            <a:ext cx="66151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C:\Users\User-PC\Desktop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83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35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4" descr="C:\Users\User-PC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97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533401"/>
            <a:ext cx="6705600" cy="1219200"/>
          </a:xfrm>
          <a:solidFill>
            <a:srgbClr val="00B050"/>
          </a:solidFill>
        </p:spPr>
        <p:txBody>
          <a:bodyPr anchor="t">
            <a:noAutofit/>
          </a:bodyPr>
          <a:lstStyle/>
          <a:p>
            <a:r>
              <a:rPr lang="en-US" sz="8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GB" sz="9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76400" y="2667000"/>
            <a:ext cx="6781800" cy="3200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</a:t>
            </a:r>
            <a:r>
              <a:rPr lang="bn-BD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IN" sz="4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যোগজীকরণ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800" kern="0" dirty="0" smtClean="0">
                <a:solidFill>
                  <a:srgbClr val="00B0F0"/>
                </a:solidFill>
              </a:rPr>
              <a:t> </a:t>
            </a:r>
            <a:r>
              <a:rPr lang="bn-BD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</a:t>
            </a:r>
            <a:r>
              <a:rPr lang="bn-IN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অধ্যয়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০৫</a:t>
            </a:r>
            <a:r>
              <a:rPr lang="bn-BD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/০</a:t>
            </a:r>
            <a:r>
              <a:rPr lang="en-US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BD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/২০</a:t>
            </a:r>
            <a:r>
              <a:rPr lang="bn-IN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GB" sz="40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6" descr="C:\Users\User-PC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86198"/>
            <a:ext cx="205808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342530"/>
      </p:ext>
    </p:extLst>
  </p:cSld>
  <p:clrMapOvr>
    <a:masterClrMapping/>
  </p:clrMapOvr>
  <p:transition spd="slow">
    <p:pull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430"/>
            <a:ext cx="5577171" cy="79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59" y="1825625"/>
            <a:ext cx="7733681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96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endParaRPr lang="bn-IN" sz="20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>
              <a:spcBef>
                <a:spcPts val="0"/>
              </a:spcBef>
            </a:pPr>
            <a:endParaRPr lang="bn-IN" sz="2000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>
              <a:spcBef>
                <a:spcPts val="0"/>
              </a:spcBef>
            </a:pPr>
            <a:endParaRPr lang="bn-IN" sz="20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>
              <a:spcBef>
                <a:spcPts val="0"/>
              </a:spcBef>
            </a:pPr>
            <a:endParaRPr lang="bn-IN" sz="2000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>
              <a:spcBef>
                <a:spcPts val="0"/>
              </a:spcBef>
            </a:pPr>
            <a:endParaRPr lang="bn-IN" sz="2000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>
              <a:spcBef>
                <a:spcPts val="0"/>
              </a:spcBef>
            </a:pPr>
            <a:endParaRPr lang="bn-IN" sz="20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>
              <a:spcBef>
                <a:spcPts val="0"/>
              </a:spcBef>
            </a:pPr>
            <a:endParaRPr lang="bn-IN" sz="20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 algn="l">
              <a:spcBef>
                <a:spcPts val="0"/>
              </a:spcBef>
            </a:pP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</a:t>
            </a:r>
            <a:r>
              <a:rPr lang="bn-IN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---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90600" y="1066800"/>
            <a:ext cx="7010400" cy="609600"/>
          </a:xfrm>
          <a:prstGeom prst="ellipse">
            <a:avLst/>
          </a:prstGeom>
          <a:solidFill>
            <a:srgbClr val="4F81BD"/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bn-IN" sz="4800" kern="0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kern="0" dirty="0">
              <a:solidFill>
                <a:sysClr val="window" lastClr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C:\Users\User-PC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79905"/>
            <a:ext cx="7010400" cy="212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804863"/>
            <a:ext cx="4648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73" y="2755787"/>
            <a:ext cx="6754813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90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68594"/>
            <a:ext cx="8991600" cy="68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24199" y="5929312"/>
                <a:ext cx="3855849" cy="362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685800">
                  <a:lnSpc>
                    <a:spcPct val="90000"/>
                  </a:lnSpc>
                  <a:spcBef>
                    <a:spcPts val="75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solidFill>
                          <a:prstClr val="black"/>
                        </a:solidFill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</m:e>
                    </m:d>
                    <m:r>
                      <m:rPr>
                        <m:nor/>
                      </m:rPr>
                      <a:rPr lang="bn-IN" sz="2000" b="1" dirty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prstClr val="black"/>
                        </a:solidFill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</m:e>
                    </m:d>
                  </m:oMath>
                </a14:m>
                <a:r>
                  <a:rPr lang="bn-IN" sz="1400" dirty="0">
                    <a:solidFill>
                      <a:prstClr val="black"/>
                    </a:solidFill>
                  </a:rPr>
                  <a:t> </a:t>
                </a:r>
                <a:r>
                  <a:rPr lang="bn-IN" sz="1600" dirty="0">
                    <a:solidFill>
                      <a:prstClr val="black"/>
                    </a:solidFill>
                  </a:rPr>
                  <a:t>এর</a:t>
                </a:r>
                <a:r>
                  <a:rPr lang="bn-IN" sz="1600" b="1" dirty="0">
                    <a:ln w="1905"/>
                    <a:solidFill>
                      <a:prstClr val="black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  প্রতিঅন্তরজ বলা হয়। 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199" y="5929312"/>
                <a:ext cx="3855849" cy="362920"/>
              </a:xfrm>
              <a:prstGeom prst="rect">
                <a:avLst/>
              </a:prstGeom>
              <a:blipFill rotWithShape="1">
                <a:blip r:embed="rId4"/>
                <a:stretch>
                  <a:fillRect t="-1695" b="-22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C:\Users\User-PC\Videos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25282"/>
            <a:ext cx="2019300" cy="2266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70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 fontScale="77500" lnSpcReduction="20000"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𝑑𝑥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                           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≠−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=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𝑙𝑛𝑎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                               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,  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𝑙𝑛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     ,                        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 </m:t>
                            </m:r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func>
                          </m:e>
                        </m:func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𝑥𝑑𝑥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 −</m:t>
                            </m:r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func>
                          </m:e>
                        </m:func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tan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func>
                          </m:e>
                        </m:func>
                      </m:e>
                    </m:nary>
                  </m:oMath>
                </a14:m>
                <a:endParaRPr lang="en-US" i="1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𝑥𝑑𝑥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=−</m:t>
                            </m:r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cot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func>
                          </m:e>
                        </m:func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sec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tan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𝑑𝑥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sec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cosec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cot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=−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cosec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𝑙𝑛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sec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)+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func>
                          </m:e>
                        </m:func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cot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𝑙𝑛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e>
                            </m:d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func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sec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𝑙𝑛</m:t>
                            </m:r>
                          </m:e>
                        </m:func>
                      </m:e>
                    </m:nary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sec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931" b="-3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1" descr="C:\Users\User-PC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0799"/>
            <a:ext cx="2614612" cy="384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22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38100"/>
                <a:ext cx="9144000" cy="6858000"/>
              </a:xfr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 smtClean="0"/>
              </a:p>
              <a:p>
                <a:pPr algn="l"/>
                <a:endParaRPr lang="en-US" dirty="0" smtClean="0"/>
              </a:p>
              <a:p>
                <a:pPr algn="l"/>
                <a:endParaRPr lang="en-US" sz="1600" i="1" dirty="0">
                  <a:solidFill>
                    <a:schemeClr val="tx1"/>
                  </a:solidFill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𝑐𝑜</m:t>
                              </m:r>
                              <m:func>
                                <m:func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sec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𝑑𝑥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nary>
                                    <m:naryPr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𝑑𝑥</m:t>
                                          </m:r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8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sz="1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 </m:t>
                                              </m:r>
                                              <m:func>
                                                <m:funcPr>
                                                  <m:ctrlPr>
                                                    <a:rPr lang="en-US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sSup>
                                                    <m:sSupPr>
                                                      <m:ctrlPr>
                                                        <a:rPr lang="en-US" sz="18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 sz="18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sin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8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fName>
                                                <m:e>
                                                  <m:r>
                                                    <a:rPr lang="en-US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func>
                                            </m:e>
                                          </m:func>
                                        </m:den>
                                      </m:f>
                                    </m:e>
                                  </m:nary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 </a:t>
                </a:r>
              </a:p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cos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18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 </a:t>
                </a:r>
              </a:p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cos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den>
                            </m:f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18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 </a:t>
                </a:r>
              </a:p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sec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𝑐𝑜</m:t>
                                </m:r>
                                <m:func>
                                  <m:func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sec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e>
                            </m:func>
                          </m:e>
                        </m:d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18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 </a:t>
                </a:r>
              </a:p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</m:e>
                        </m:func>
                      </m:e>
                    </m:nary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</m:t>
                        </m:r>
                        <m:func>
                          <m:func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</m:e>
                        </m:func>
                      </m:e>
                    </m:nary>
                  </m:oMath>
                </a14:m>
                <a:endParaRPr lang="en-US" sz="18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</a:p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cot</m:t>
                            </m:r>
                          </m:fName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   </m:t>
                            </m:r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𝑨𝒏𝒔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………….</m:t>
                            </m:r>
                          </m:e>
                        </m:func>
                      </m:e>
                    </m:func>
                  </m:oMath>
                </a14:m>
                <a:endParaRPr lang="en-US" sz="18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 </a:t>
                </a:r>
              </a:p>
              <a:p>
                <a:pPr algn="l"/>
                <a:endParaRPr lang="en-US" sz="18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38100"/>
                <a:ext cx="9144000" cy="6858000"/>
              </a:xfrm>
              <a:blipFill rotWithShape="1">
                <a:blip r:embed="rId3"/>
                <a:stretch>
                  <a:fillRect l="-1529" t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Flowchart: Terminator 1"/>
              <p:cNvSpPr/>
              <p:nvPr/>
            </p:nvSpPr>
            <p:spPr>
              <a:xfrm>
                <a:off x="0" y="0"/>
                <a:ext cx="9144000" cy="609600"/>
              </a:xfrm>
              <a:prstGeom prst="flowChartTerminator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1.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𝒔𝒆𝒄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𝒄𝒐</m:t>
                            </m:r>
                            <m:func>
                              <m:funcPr>
                                <m:ctrlP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𝒔𝒆𝒄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𝒅𝒙</m:t>
                                </m:r>
                              </m:e>
                            </m:func>
                          </m:e>
                        </m:func>
                      </m:e>
                    </m:nary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2800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hvMR</a:t>
                </a:r>
                <a:r>
                  <a:rPr lang="en-US" sz="2800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wbY©q</a:t>
                </a:r>
                <a:r>
                  <a:rPr lang="en-US" sz="2800" b="1" dirty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Ki |</a:t>
                </a:r>
              </a:p>
            </p:txBody>
          </p:sp>
        </mc:Choice>
        <mc:Fallback xmlns="">
          <p:sp>
            <p:nvSpPr>
              <p:cNvPr id="2" name="Flowchart: Terminator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09600"/>
              </a:xfrm>
              <a:prstGeom prst="flowChartTerminator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owchart: Decision 3"/>
          <p:cNvSpPr/>
          <p:nvPr/>
        </p:nvSpPr>
        <p:spPr>
          <a:xfrm>
            <a:off x="3048000" y="685800"/>
            <a:ext cx="3048000" cy="533400"/>
          </a:xfrm>
          <a:prstGeom prst="flowChartDecisi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85800"/>
            <a:ext cx="129857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38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2823</Words>
  <Application>Microsoft Office PowerPoint</Application>
  <PresentationFormat>On-screen Show (4:3)</PresentationFormat>
  <Paragraphs>240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25</vt:i4>
      </vt:variant>
    </vt:vector>
  </HeadingPairs>
  <TitlesOfParts>
    <vt:vector size="45" baseType="lpstr">
      <vt:lpstr>Office Theme</vt:lpstr>
      <vt:lpstr>3_Office Theme</vt:lpstr>
      <vt:lpstr>1_Office Theme</vt:lpstr>
      <vt:lpstr>2_Office Theme</vt:lpstr>
      <vt:lpstr>4_Office Theme</vt:lpstr>
      <vt:lpstr>5_Office Theme</vt:lpstr>
      <vt:lpstr>7_Office Theme</vt:lpstr>
      <vt:lpstr>8_Office Theme</vt:lpstr>
      <vt:lpstr>6_Office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17_Office Theme</vt:lpstr>
      <vt:lpstr>18_Office Theme</vt:lpstr>
      <vt:lpstr>19_Office Theme</vt:lpstr>
      <vt:lpstr>20_Office Theme</vt:lpstr>
      <vt:lpstr>PowerPoint Presentation</vt:lpstr>
      <vt:lpstr>PowerPoint Presentation</vt:lpstr>
      <vt:lpstr>PowerPoint Presentation</vt:lpstr>
      <vt:lpstr>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User-PC</dc:creator>
  <cp:lastModifiedBy>User-PC</cp:lastModifiedBy>
  <cp:revision>57</cp:revision>
  <dcterms:created xsi:type="dcterms:W3CDTF">2006-08-16T00:00:00Z</dcterms:created>
  <dcterms:modified xsi:type="dcterms:W3CDTF">2020-07-05T14:44:28Z</dcterms:modified>
</cp:coreProperties>
</file>