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1"/>
  </p:notesMasterIdLst>
  <p:sldIdLst>
    <p:sldId id="287" r:id="rId2"/>
    <p:sldId id="259" r:id="rId3"/>
    <p:sldId id="307" r:id="rId4"/>
    <p:sldId id="313" r:id="rId5"/>
    <p:sldId id="264" r:id="rId6"/>
    <p:sldId id="265" r:id="rId7"/>
    <p:sldId id="295" r:id="rId8"/>
    <p:sldId id="296" r:id="rId9"/>
    <p:sldId id="310" r:id="rId10"/>
    <p:sldId id="312" r:id="rId11"/>
    <p:sldId id="298" r:id="rId12"/>
    <p:sldId id="311" r:id="rId13"/>
    <p:sldId id="308" r:id="rId14"/>
    <p:sldId id="260" r:id="rId15"/>
    <p:sldId id="314" r:id="rId16"/>
    <p:sldId id="315" r:id="rId17"/>
    <p:sldId id="261" r:id="rId18"/>
    <p:sldId id="262"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96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3384" autoAdjust="0"/>
  </p:normalViewPr>
  <p:slideViewPr>
    <p:cSldViewPr>
      <p:cViewPr>
        <p:scale>
          <a:sx n="75" d="100"/>
          <a:sy n="75" d="100"/>
        </p:scale>
        <p:origin x="-1182"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0A177-D1B9-49FC-B717-13416F50FA84}" type="datetimeFigureOut">
              <a:rPr lang="en-US" smtClean="0"/>
              <a:pPr/>
              <a:t>7/5/2020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56410-36A9-43E9-9752-EDEC2DD3E4F9}" type="slidenum">
              <a:rPr lang="en-US" smtClean="0"/>
              <a:pPr/>
              <a:t>‹#›</a:t>
            </a:fld>
            <a:endParaRPr lang="en-US"/>
          </a:p>
        </p:txBody>
      </p:sp>
    </p:spTree>
    <p:extLst>
      <p:ext uri="{BB962C8B-B14F-4D97-AF65-F5344CB8AC3E}">
        <p14:creationId xmlns="" xmlns:p14="http://schemas.microsoft.com/office/powerpoint/2010/main" val="227980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356410-36A9-43E9-9752-EDEC2DD3E4F9}" type="slidenum">
              <a:rPr lang="en-US" smtClean="0"/>
              <a:pPr/>
              <a:t>1</a:t>
            </a:fld>
            <a:endParaRPr lang="en-US"/>
          </a:p>
        </p:txBody>
      </p:sp>
    </p:spTree>
    <p:extLst>
      <p:ext uri="{BB962C8B-B14F-4D97-AF65-F5344CB8AC3E}">
        <p14:creationId xmlns="" xmlns:p14="http://schemas.microsoft.com/office/powerpoint/2010/main" val="303482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8DD6F-BD76-4847-99D4-1667DDE9BAE6}" type="slidenum">
              <a:rPr lang="en-US" smtClean="0"/>
              <a:pPr/>
              <a:t>3</a:t>
            </a:fld>
            <a:endParaRPr lang="en-US"/>
          </a:p>
        </p:txBody>
      </p:sp>
    </p:spTree>
    <p:extLst>
      <p:ext uri="{BB962C8B-B14F-4D97-AF65-F5344CB8AC3E}">
        <p14:creationId xmlns="" xmlns:p14="http://schemas.microsoft.com/office/powerpoint/2010/main" val="423764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356410-36A9-43E9-9752-EDEC2DD3E4F9}" type="slidenum">
              <a:rPr lang="en-US" smtClean="0"/>
              <a:pPr/>
              <a:t>8</a:t>
            </a:fld>
            <a:endParaRPr lang="en-US"/>
          </a:p>
        </p:txBody>
      </p:sp>
    </p:spTree>
    <p:extLst>
      <p:ext uri="{BB962C8B-B14F-4D97-AF65-F5344CB8AC3E}">
        <p14:creationId xmlns="" xmlns:p14="http://schemas.microsoft.com/office/powerpoint/2010/main" val="247086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2107DF-A57E-44DD-B6B3-439749E42446}"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72C8-D444-4603-8D04-EA289EA432FA}"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107DF-A57E-44DD-B6B3-439749E42446}"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72C8-D444-4603-8D04-EA289EA432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2107DF-A57E-44DD-B6B3-439749E42446}"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72C8-D444-4603-8D04-EA289EA432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152400" y="152400"/>
            <a:ext cx="8839200" cy="6553200"/>
          </a:xfrm>
          <a:prstGeom prst="frame">
            <a:avLst>
              <a:gd name="adj1" fmla="val 266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8" name="Frame 7"/>
          <p:cNvSpPr/>
          <p:nvPr userDrawn="1"/>
        </p:nvSpPr>
        <p:spPr>
          <a:xfrm>
            <a:off x="0" y="0"/>
            <a:ext cx="9155752" cy="6858000"/>
          </a:xfrm>
          <a:prstGeom prst="frame">
            <a:avLst>
              <a:gd name="adj1" fmla="val 266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66079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rame 6"/>
          <p:cNvSpPr/>
          <p:nvPr userDrawn="1"/>
        </p:nvSpPr>
        <p:spPr>
          <a:xfrm>
            <a:off x="152400" y="152400"/>
            <a:ext cx="8839200" cy="6553200"/>
          </a:xfrm>
          <a:prstGeom prst="frame">
            <a:avLst>
              <a:gd name="adj1" fmla="val 266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0" y="0"/>
            <a:ext cx="9155752" cy="6858000"/>
          </a:xfrm>
          <a:prstGeom prst="frame">
            <a:avLst>
              <a:gd name="adj1" fmla="val 266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14766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107DF-A57E-44DD-B6B3-439749E42446}"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72C8-D444-4603-8D04-EA289EA432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107DF-A57E-44DD-B6B3-439749E42446}" type="datetimeFigureOut">
              <a:rPr lang="en-US" smtClean="0"/>
              <a:pPr/>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72C8-D444-4603-8D04-EA289EA432FA}"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2107DF-A57E-44DD-B6B3-439749E42446}" type="datetimeFigureOut">
              <a:rPr lang="en-US" smtClean="0"/>
              <a:pPr/>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E72C8-D444-4603-8D04-EA289EA432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2107DF-A57E-44DD-B6B3-439749E42446}" type="datetimeFigureOut">
              <a:rPr lang="en-US" smtClean="0"/>
              <a:pPr/>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E72C8-D444-4603-8D04-EA289EA432FA}"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107DF-A57E-44DD-B6B3-439749E42446}" type="datetimeFigureOut">
              <a:rPr lang="en-US" smtClean="0"/>
              <a:pPr/>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E72C8-D444-4603-8D04-EA289EA432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
        <p:nvSpPr>
          <p:cNvPr id="5" name="Frame 4"/>
          <p:cNvSpPr/>
          <p:nvPr userDrawn="1"/>
        </p:nvSpPr>
        <p:spPr>
          <a:xfrm>
            <a:off x="152400" y="152400"/>
            <a:ext cx="8839200" cy="6553200"/>
          </a:xfrm>
          <a:prstGeom prst="frame">
            <a:avLst>
              <a:gd name="adj1" fmla="val 2664"/>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0" y="0"/>
            <a:ext cx="9155752" cy="6858000"/>
          </a:xfrm>
          <a:prstGeom prst="frame">
            <a:avLst>
              <a:gd name="adj1" fmla="val 266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107DF-A57E-44DD-B6B3-439749E42446}" type="datetimeFigureOut">
              <a:rPr lang="en-US" smtClean="0"/>
              <a:pPr/>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E72C8-D444-4603-8D04-EA289EA432F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107DF-A57E-44DD-B6B3-439749E42446}" type="datetimeFigureOut">
              <a:rPr lang="en-US" smtClean="0"/>
              <a:pPr/>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E72C8-D444-4603-8D04-EA289EA432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D2107DF-A57E-44DD-B6B3-439749E42446}" type="datetimeFigureOut">
              <a:rPr lang="en-US" smtClean="0"/>
              <a:pPr/>
              <a:t>7/5/2020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FEE72C8-D444-4603-8D04-EA289EA432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wma"/><Relationship Id="rId4" Type="http://schemas.openxmlformats.org/officeDocument/2006/relationships/image" Target="../media/image2.gif"/><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audio" Target="../media/audio2.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7.gif"/><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4745183" y="575965"/>
            <a:ext cx="2216726" cy="8382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533400"/>
            <a:ext cx="4720690" cy="923330"/>
          </a:xfrm>
          <a:prstGeom prst="rect">
            <a:avLst/>
          </a:prstGeom>
          <a:noFill/>
        </p:spPr>
        <p:style>
          <a:lnRef idx="0">
            <a:schemeClr val="dk1"/>
          </a:lnRef>
          <a:fillRef idx="3">
            <a:schemeClr val="dk1"/>
          </a:fillRef>
          <a:effectRef idx="3">
            <a:schemeClr val="dk1"/>
          </a:effectRef>
          <a:fontRef idx="minor">
            <a:schemeClr val="lt1"/>
          </a:fontRef>
        </p:style>
        <p:txBody>
          <a:bodyPr wrap="square" rtlCol="0">
            <a:spAutoFit/>
            <a:sp3d extrusionH="57150">
              <a:bevelT w="38100" h="38100" prst="relaxedInset"/>
            </a:sp3d>
          </a:bodyPr>
          <a:lstStyle/>
          <a:p>
            <a:pPr algn="ctr"/>
            <a:r>
              <a:rPr lang="bn-BD" sz="5400" b="1" i="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আমরা আজ গরবীত</a:t>
            </a:r>
            <a:endParaRPr lang="en-US" sz="5400" b="1" i="1" u="sng"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6" name="TextBox 5"/>
          <p:cNvSpPr txBox="1"/>
          <p:nvPr/>
        </p:nvSpPr>
        <p:spPr>
          <a:xfrm>
            <a:off x="1676400" y="5029200"/>
            <a:ext cx="5124450" cy="1447800"/>
          </a:xfrm>
          <a:prstGeom prst="rect">
            <a:avLst/>
          </a:prstGeom>
          <a:noFill/>
        </p:spPr>
        <p:txBody>
          <a:bodyPr wrap="square" rtlCol="0">
            <a:prstTxWarp prst="textPlain">
              <a:avLst/>
            </a:prstTxWarp>
            <a:spAutoFit/>
          </a:bodyPr>
          <a:lstStyle/>
          <a:p>
            <a:r>
              <a:rPr lang="bn-BD" dirty="0" smtClean="0"/>
              <a:t> </a:t>
            </a:r>
            <a:r>
              <a:rPr lang="bn-BD" sz="1200" b="1" i="1" dirty="0" smtClean="0">
                <a:solidFill>
                  <a:srgbClr val="FF0000"/>
                </a:solidFill>
                <a:effectLst>
                  <a:outerShdw blurRad="38100" dist="38100" dir="2700000" algn="tl">
                    <a:srgbClr val="000000">
                      <a:alpha val="43137"/>
                    </a:srgbClr>
                  </a:outerShdw>
                </a:effectLst>
                <a:latin typeface="Nikosh" pitchFamily="2" charset="0"/>
                <a:cs typeface="Nikosh" pitchFamily="2" charset="0"/>
              </a:rPr>
              <a:t>লাল গোলাপ শুভেচ্ছা </a:t>
            </a:r>
            <a:endParaRPr lang="en-US" sz="6000" b="1" i="1" dirty="0">
              <a:solidFill>
                <a:srgbClr val="FF0000"/>
              </a:solidFill>
              <a:effectLst>
                <a:outerShdw blurRad="38100" dist="38100" dir="2700000" algn="tl">
                  <a:srgbClr val="000000">
                    <a:alpha val="43137"/>
                  </a:srgbClr>
                </a:outerShdw>
              </a:effectLst>
              <a:latin typeface="Nikosh" pitchFamily="2" charset="0"/>
              <a:cs typeface="Nikosh" pitchFamily="2" charset="0"/>
            </a:endParaRPr>
          </a:p>
        </p:txBody>
      </p:sp>
      <p:pic>
        <p:nvPicPr>
          <p:cNvPr id="2" name="sonarbangla.wma">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457200" y="5943600"/>
            <a:ext cx="609600" cy="609600"/>
          </a:xfrm>
          <a:prstGeom prst="rect">
            <a:avLst/>
          </a:prstGeom>
        </p:spPr>
      </p:pic>
      <p:sp>
        <p:nvSpPr>
          <p:cNvPr id="3" name="Rounded Rectangle 2"/>
          <p:cNvSpPr/>
          <p:nvPr/>
        </p:nvSpPr>
        <p:spPr>
          <a:xfrm>
            <a:off x="6934200" y="457200"/>
            <a:ext cx="1524000" cy="601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itchFamily="2" charset="0"/>
                <a:cs typeface="Nikosh" pitchFamily="2" charset="0"/>
              </a:rPr>
              <a:t>এসো </a:t>
            </a:r>
            <a:r>
              <a:rPr lang="bn-BD"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itchFamily="2" charset="0"/>
                <a:cs typeface="Nikosh" pitchFamily="2" charset="0"/>
              </a:rPr>
              <a:t>আমরা এক সাথে দাড়িয়ে জাতীয় পতাকাকে সন্মান প্রদর্শন </a:t>
            </a:r>
            <a:r>
              <a:rPr lang="bn-BD"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itchFamily="2" charset="0"/>
                <a:cs typeface="Nikosh" pitchFamily="2" charset="0"/>
              </a:rPr>
              <a:t>করি </a:t>
            </a:r>
            <a:endParaRPr lang="en-US"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 pitchFamily="2" charset="0"/>
              <a:cs typeface="Nikosh" pitchFamily="2" charset="0"/>
            </a:endParaRPr>
          </a:p>
        </p:txBody>
      </p:sp>
      <p:pic>
        <p:nvPicPr>
          <p:cNvPr id="1026" name="Picture 2" descr="C:\Users\MICROSOFT COMPUTER\Desktop\মা সমাবেশ\4 (2).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7982" y="1524000"/>
            <a:ext cx="3170960" cy="21391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MICROSOFT COMPUTER\Desktop\মা সমাবেশ\5.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648942" y="1524000"/>
            <a:ext cx="3257232" cy="21391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MICROSOFT COMPUTER\Desktop\11146251_927783253941158_2997401316909445495_n.jp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97034" y="3467100"/>
            <a:ext cx="6437166" cy="170807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662487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nodeType="clickEffect">
                                  <p:stCondLst>
                                    <p:cond delay="0"/>
                                  </p:stCondLst>
                                  <p:childTnLst>
                                    <p:animEffect transition="out" filter="fade">
                                      <p:cBhvr>
                                        <p:cTn id="16" dur="2000"/>
                                        <p:tgtEl>
                                          <p:spTgt spid="5">
                                            <p:txEl>
                                              <p:pRg st="0" end="0"/>
                                            </p:txEl>
                                          </p:spTgt>
                                        </p:tgtEl>
                                      </p:cBhvr>
                                    </p:animEffect>
                                    <p:anim calcmode="lin" valueType="num">
                                      <p:cBhvr>
                                        <p:cTn id="17" dur="2000"/>
                                        <p:tgtEl>
                                          <p:spTgt spid="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5">
                                            <p:txEl>
                                              <p:pRg st="0" end="0"/>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0465" fill="hold"/>
                                        <p:tgtEl>
                                          <p:spTgt spid="2"/>
                                        </p:tgtEl>
                                      </p:cBhvr>
                                    </p:cmd>
                                  </p:childTnLst>
                                </p:cTn>
                              </p:par>
                            </p:childTnLst>
                          </p:cTn>
                        </p:par>
                      </p:childTnLst>
                    </p:cTn>
                  </p:par>
                </p:childTnLst>
              </p:cTn>
              <p:nextCondLst>
                <p:cond evt="onClick" delay="0">
                  <p:tgtEl>
                    <p:spTgt spid="2"/>
                  </p:tgtEl>
                </p:cond>
              </p:nextCondLst>
            </p:seq>
            <p:video>
              <p:cMediaNode vol="80000">
                <p:cTn id="25" fill="hold" display="0">
                  <p:stCondLst>
                    <p:cond delay="indefinite"/>
                  </p:stCondLst>
                  <p:endCondLst>
                    <p:cond evt="onStopAudio" delay="0">
                      <p:tgtEl>
                        <p:sldTgt/>
                      </p:tgtEl>
                    </p:cond>
                  </p:endCondLst>
                </p:cTn>
                <p:tgtEl>
                  <p:spTgt spid="2"/>
                </p:tgtEl>
              </p:cMediaNode>
            </p:video>
          </p:childTnLst>
        </p:cTn>
      </p:par>
    </p:tnLst>
    <p:bldLst>
      <p:bldP spid="6"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609600"/>
            <a:ext cx="8001000" cy="838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সভ্যতার অগ্রযাত্রায় মেধা ও কায়িক শ্রম</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609600" y="1676400"/>
            <a:ext cx="8001000" cy="236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bn-BD" sz="2000" dirty="0" smtClean="0">
                <a:solidFill>
                  <a:srgbClr val="002060"/>
                </a:solidFill>
              </a:rPr>
              <a:t>আমরা নিজেদেরকে নিঃসন্দেহে এখন সভ্য ও  আধুনিক মানুষ দাবি করতে পারি। মানুষের মেধা ও শ্রমের যুগপদ সম্মিলনে আমরা আজকের এ অবস্থানে পৌছাতে পেরেছি । আমাদের আজকের এ অবস্থানে আসতে পারি দিতে হয়েছে দীর্ঘ পথ । সভ্যতার এ অগ্রযাত্রায় মানবজাতির মেধা ও কায়িক শ্রম উভয়ের ভূমিকাই গুরুত্বপূর্ণ ।</a:t>
            </a:r>
          </a:p>
          <a:p>
            <a:pPr algn="just"/>
            <a:endParaRPr lang="bn-BD" sz="2000" dirty="0">
              <a:solidFill>
                <a:srgbClr val="002060"/>
              </a:solidFill>
            </a:endParaRPr>
          </a:p>
          <a:p>
            <a:pPr algn="ctr"/>
            <a:r>
              <a:rPr lang="bn-BD" dirty="0" smtClean="0"/>
              <a:t>এসো তার কিছুটা আমরা জেনে নিই । </a:t>
            </a:r>
            <a:endParaRPr lang="en-US" dirty="0"/>
          </a:p>
        </p:txBody>
      </p:sp>
      <p:pic>
        <p:nvPicPr>
          <p:cNvPr id="5" name="Picture 2" descr="C:\Users\MICROSOFT COMPUTER\Desktop\im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776" y="4343400"/>
            <a:ext cx="2400300" cy="203196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descr="F:\পাওয়ার পয়েন্ট\9\DCIM\103PHOTO\1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0" y="4332911"/>
            <a:ext cx="3276600" cy="2042455"/>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icture 7" descr="F:\104MSDCF\5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477000" y="4343400"/>
            <a:ext cx="2133600" cy="20319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630589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CROSOFT COMPUTER\Desktop\Video\New folder\IMG_20150507_14492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3429000"/>
            <a:ext cx="4114800" cy="28956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MICROSOFT COMPUTER\Desktop\Video\New folder\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3429000"/>
            <a:ext cx="3962400" cy="28956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7" name="Picture 7" descr="G:\শ্বরনিকা১২\OK 9.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457200"/>
            <a:ext cx="8534400"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102852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CROSOFT COMPUTER\Desktop\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3817" y="533400"/>
            <a:ext cx="3549756" cy="2576946"/>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C:\Users\MICROSOFT COMPUTER\Desktop\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13300" y="561109"/>
            <a:ext cx="3545898" cy="2482129"/>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F:\ডিজিটাল মেলা-১৪\01_0.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3817" y="3545437"/>
            <a:ext cx="3616766" cy="27051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F:\GIF\woman_typing.gif"/>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4457989" y="2656898"/>
            <a:ext cx="4201102" cy="420110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003270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cxnSp>
        <p:nvCxnSpPr>
          <p:cNvPr id="35" name="Straight Connector 34"/>
          <p:cNvCxnSpPr/>
          <p:nvPr/>
        </p:nvCxnSpPr>
        <p:spPr>
          <a:xfrm>
            <a:off x="317790" y="1600200"/>
            <a:ext cx="86461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929" y="51954"/>
            <a:ext cx="9150929" cy="6830291"/>
            <a:chOff x="-6929" y="51954"/>
            <a:chExt cx="9150929" cy="6830291"/>
          </a:xfrm>
        </p:grpSpPr>
        <p:pic>
          <p:nvPicPr>
            <p:cNvPr id="3" name="Picture 2" descr="flowerruler.gif"/>
            <p:cNvPicPr>
              <a:picLocks noChangeAspect="1"/>
            </p:cNvPicPr>
            <p:nvPr/>
          </p:nvPicPr>
          <p:blipFill>
            <a:blip r:embed="rId2"/>
            <a:stretch>
              <a:fillRect/>
            </a:stretch>
          </p:blipFill>
          <p:spPr>
            <a:xfrm>
              <a:off x="-6928" y="51954"/>
              <a:ext cx="9150928" cy="557645"/>
            </a:xfrm>
            <a:prstGeom prst="rect">
              <a:avLst/>
            </a:prstGeom>
          </p:spPr>
          <p:style>
            <a:lnRef idx="1">
              <a:schemeClr val="dk1"/>
            </a:lnRef>
            <a:fillRef idx="2">
              <a:schemeClr val="dk1"/>
            </a:fillRef>
            <a:effectRef idx="1">
              <a:schemeClr val="dk1"/>
            </a:effectRef>
            <a:fontRef idx="minor">
              <a:schemeClr val="dk1"/>
            </a:fontRef>
          </p:style>
        </p:pic>
        <p:pic>
          <p:nvPicPr>
            <p:cNvPr id="4" name="Picture 3" descr="flowerruler.gif"/>
            <p:cNvPicPr>
              <a:picLocks noChangeAspect="1"/>
            </p:cNvPicPr>
            <p:nvPr/>
          </p:nvPicPr>
          <p:blipFill>
            <a:blip r:embed="rId2"/>
            <a:stretch>
              <a:fillRect/>
            </a:stretch>
          </p:blipFill>
          <p:spPr>
            <a:xfrm rot="16200000">
              <a:off x="-2946689" y="3277465"/>
              <a:ext cx="6451024" cy="557645"/>
            </a:xfrm>
            <a:prstGeom prst="rect">
              <a:avLst/>
            </a:prstGeom>
          </p:spPr>
          <p:style>
            <a:lnRef idx="1">
              <a:schemeClr val="dk1"/>
            </a:lnRef>
            <a:fillRef idx="2">
              <a:schemeClr val="dk1"/>
            </a:fillRef>
            <a:effectRef idx="1">
              <a:schemeClr val="dk1"/>
            </a:effectRef>
            <a:fontRef idx="minor">
              <a:schemeClr val="dk1"/>
            </a:fontRef>
          </p:style>
        </p:pic>
        <p:pic>
          <p:nvPicPr>
            <p:cNvPr id="5" name="Picture 4" descr="flowerruler.gif"/>
            <p:cNvPicPr>
              <a:picLocks noChangeAspect="1"/>
            </p:cNvPicPr>
            <p:nvPr/>
          </p:nvPicPr>
          <p:blipFill>
            <a:blip r:embed="rId2"/>
            <a:stretch>
              <a:fillRect/>
            </a:stretch>
          </p:blipFill>
          <p:spPr>
            <a:xfrm>
              <a:off x="-6929" y="6324600"/>
              <a:ext cx="8998527" cy="557645"/>
            </a:xfrm>
            <a:prstGeom prst="rect">
              <a:avLst/>
            </a:prstGeom>
          </p:spPr>
          <p:style>
            <a:lnRef idx="1">
              <a:schemeClr val="dk1"/>
            </a:lnRef>
            <a:fillRef idx="2">
              <a:schemeClr val="dk1"/>
            </a:fillRef>
            <a:effectRef idx="1">
              <a:schemeClr val="dk1"/>
            </a:effectRef>
            <a:fontRef idx="minor">
              <a:schemeClr val="dk1"/>
            </a:fontRef>
          </p:style>
        </p:pic>
        <p:pic>
          <p:nvPicPr>
            <p:cNvPr id="6" name="Picture 5" descr="flowerruler.gif"/>
            <p:cNvPicPr>
              <a:picLocks noChangeAspect="1"/>
            </p:cNvPicPr>
            <p:nvPr/>
          </p:nvPicPr>
          <p:blipFill>
            <a:blip r:embed="rId2"/>
            <a:stretch>
              <a:fillRect/>
            </a:stretch>
          </p:blipFill>
          <p:spPr>
            <a:xfrm rot="16200000">
              <a:off x="5639665" y="3325956"/>
              <a:ext cx="6451024" cy="557645"/>
            </a:xfrm>
            <a:prstGeom prst="rect">
              <a:avLst/>
            </a:prstGeom>
          </p:spPr>
          <p:style>
            <a:lnRef idx="1">
              <a:schemeClr val="dk1"/>
            </a:lnRef>
            <a:fillRef idx="2">
              <a:schemeClr val="dk1"/>
            </a:fillRef>
            <a:effectRef idx="1">
              <a:schemeClr val="dk1"/>
            </a:effectRef>
            <a:fontRef idx="minor">
              <a:schemeClr val="dk1"/>
            </a:fontRef>
          </p:style>
        </p:pic>
      </p:grpSp>
      <p:sp>
        <p:nvSpPr>
          <p:cNvPr id="8" name="TextBox 7"/>
          <p:cNvSpPr txBox="1"/>
          <p:nvPr/>
        </p:nvSpPr>
        <p:spPr>
          <a:xfrm>
            <a:off x="533400" y="4801850"/>
            <a:ext cx="8129154" cy="1446550"/>
          </a:xfrm>
          <a:prstGeom prst="rect">
            <a:avLst/>
          </a:prstGeom>
          <a:noFill/>
          <a:ln>
            <a:noFill/>
          </a:ln>
        </p:spPr>
        <p:txBody>
          <a:bodyPr wrap="square" rtlCol="0">
            <a:spAutoFit/>
          </a:bodyPr>
          <a:lstStyle/>
          <a:p>
            <a:pPr algn="ct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তোমার বইয়ের ২৭নম্বর</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পৃষ্ঠা বেরকরে ২ নম্বর </a:t>
            </a:r>
            <a:r>
              <a:rPr lang="bn-BD" sz="4400" b="1" dirty="0" smtClean="0">
                <a:solidFill>
                  <a:srgbClr val="002060"/>
                </a:solidFill>
                <a:effectLst>
                  <a:outerShdw blurRad="50800" dist="38100" dir="2700000" algn="tl" rotWithShape="0">
                    <a:prstClr val="black">
                      <a:alpha val="40000"/>
                    </a:prstClr>
                  </a:outerShdw>
                </a:effectLst>
                <a:latin typeface="NikoshBAN" pitchFamily="2" charset="0"/>
                <a:cs typeface="NikoshBAN" pitchFamily="2" charset="0"/>
              </a:rPr>
              <a:t>পৃষ্ঠা থেকে ০৬ নম্বর পৃষ্ঠা পর্যন্ত নীরবে পড়।</a:t>
            </a:r>
            <a:endParaRPr lang="en-US" sz="4400" b="1" dirty="0">
              <a:solidFill>
                <a:srgbClr val="00206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7" name="Rectangle 6"/>
          <p:cNvSpPr/>
          <p:nvPr/>
        </p:nvSpPr>
        <p:spPr>
          <a:xfrm>
            <a:off x="3049471" y="533400"/>
            <a:ext cx="2885726" cy="1200329"/>
          </a:xfrm>
          <a:prstGeom prst="rect">
            <a:avLst/>
          </a:prstGeom>
        </p:spPr>
        <p:txBody>
          <a:bodyPr wrap="none">
            <a:spAutoFit/>
          </a:bodyPr>
          <a:lstStyle/>
          <a:p>
            <a:pPr algn="ctr"/>
            <a:r>
              <a:rPr lang="bn-BD" sz="72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নীরব পাঠ</a:t>
            </a:r>
          </a:p>
        </p:txBody>
      </p:sp>
      <p:pic>
        <p:nvPicPr>
          <p:cNvPr id="6146" name="Picture 2" descr="F:\GIF\apple-tree.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334" y="1733727"/>
            <a:ext cx="3810000" cy="2859053"/>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F:\GIF\woman_typing.gi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4492334" y="1073813"/>
            <a:ext cx="3848100" cy="3848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256097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242" y="2971800"/>
            <a:ext cx="7220358"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◊এসো আজ আমরা যাচাই করে দেখি আমরা কতটা  </a:t>
            </a:r>
          </a:p>
          <a:p>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আত্নমর্যাদা বান । </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r>
              <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◊এজন্য আমরা  নিচের বাক্যগুলো বা নিদের্শনাগুলো পড়ব এবং সেটা কি সব সময় করি নাকি মাঝে মধ্যে করি, নাকি খুবই কম করি তা ঠিক করে প্রতি বাক্যের নিচের ঘরে প্রাপ্ত নম্বরগুলো লিখি </a:t>
            </a:r>
            <a:endPar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LightBAN" panose="02000000000000000000" pitchFamily="2" charset="0"/>
              <a:cs typeface="NikoshLightBAN" panose="02000000000000000000" pitchFamily="2" charset="0"/>
            </a:endParaRPr>
          </a:p>
        </p:txBody>
      </p:sp>
      <p:pic>
        <p:nvPicPr>
          <p:cNvPr id="23" name="Picture 22" descr="flowers2.gif"/>
          <p:cNvPicPr>
            <a:picLocks noChangeAspect="1"/>
          </p:cNvPicPr>
          <p:nvPr/>
        </p:nvPicPr>
        <p:blipFill>
          <a:blip r:embed="rId2"/>
          <a:stretch>
            <a:fillRect/>
          </a:stretch>
        </p:blipFill>
        <p:spPr>
          <a:xfrm flipH="1">
            <a:off x="331348" y="256246"/>
            <a:ext cx="767640" cy="3220290"/>
          </a:xfrm>
          <a:prstGeom prst="rect">
            <a:avLst/>
          </a:prstGeom>
        </p:spPr>
      </p:pic>
      <p:grpSp>
        <p:nvGrpSpPr>
          <p:cNvPr id="6" name="Group 5"/>
          <p:cNvGrpSpPr/>
          <p:nvPr/>
        </p:nvGrpSpPr>
        <p:grpSpPr>
          <a:xfrm>
            <a:off x="152400" y="781896"/>
            <a:ext cx="8839200" cy="1045904"/>
            <a:chOff x="0" y="489014"/>
            <a:chExt cx="9144000" cy="1135797"/>
          </a:xfrm>
        </p:grpSpPr>
        <p:cxnSp>
          <p:nvCxnSpPr>
            <p:cNvPr id="10" name="Straight Connector 9"/>
            <p:cNvCxnSpPr/>
            <p:nvPr/>
          </p:nvCxnSpPr>
          <p:spPr>
            <a:xfrm>
              <a:off x="0" y="162481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55945" y="489014"/>
              <a:ext cx="2954655" cy="83099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kern="11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দলীয় কাজ </a:t>
              </a:r>
              <a:endParaRPr lang="en-US"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grpSp>
        <p:nvGrpSpPr>
          <p:cNvPr id="7" name="Group 6"/>
          <p:cNvGrpSpPr/>
          <p:nvPr/>
        </p:nvGrpSpPr>
        <p:grpSpPr>
          <a:xfrm>
            <a:off x="152400" y="5963490"/>
            <a:ext cx="8839200" cy="490815"/>
            <a:chOff x="0" y="6330288"/>
            <a:chExt cx="9144000" cy="439090"/>
          </a:xfrm>
        </p:grpSpPr>
        <p:cxnSp>
          <p:nvCxnSpPr>
            <p:cNvPr id="20" name="Straight Connector 19"/>
            <p:cNvCxnSpPr/>
            <p:nvPr/>
          </p:nvCxnSpPr>
          <p:spPr>
            <a:xfrm>
              <a:off x="0" y="6330288"/>
              <a:ext cx="91440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74627" y="6438968"/>
              <a:ext cx="7375235" cy="330410"/>
            </a:xfrm>
            <a:prstGeom prst="rect">
              <a:avLst/>
            </a:prstGeom>
            <a:noFill/>
          </p:spPr>
          <p:txBody>
            <a:bodyPr wrap="square" rtlCol="0">
              <a:spAutoFit/>
            </a:bodyPr>
            <a:lstStyle/>
            <a:p>
              <a:r>
                <a:rPr lang="bn-BD" sz="1800" b="0" cap="none" spc="0"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মোঃরফিকুল ইসলাম , প্রধান শিক্ষক, </a:t>
              </a:r>
              <a:r>
                <a:rPr lang="bn-BD" sz="1600" b="0" baseline="0" dirty="0" smtClean="0">
                  <a:solidFill>
                    <a:schemeClr val="tx1"/>
                  </a:solidFill>
                  <a:latin typeface="NikoshBAN" pitchFamily="2" charset="0"/>
                  <a:cs typeface="NikoshBAN" pitchFamily="2" charset="0"/>
                </a:rPr>
                <a:t> তাহের মাধ্যমিক বিদ্যালয়, ভেড়ামারা, কুষ্টিয়া</a:t>
              </a:r>
              <a:r>
                <a:rPr lang="bn-BD" b="0" baseline="0" dirty="0" smtClean="0">
                  <a:solidFill>
                    <a:schemeClr val="tx1"/>
                  </a:solidFill>
                  <a:latin typeface="NikoshBAN" pitchFamily="2" charset="0"/>
                  <a:cs typeface="NikoshBAN" pitchFamily="2" charset="0"/>
                </a:rPr>
                <a:t>।</a:t>
              </a:r>
              <a:endParaRPr lang="en-US" b="0" dirty="0">
                <a:solidFill>
                  <a:schemeClr val="tx1"/>
                </a:solidFill>
                <a:latin typeface="NikoshBAN" pitchFamily="2" charset="0"/>
                <a:cs typeface="NikoshBAN" pitchFamily="2" charset="0"/>
              </a:endParaRPr>
            </a:p>
          </p:txBody>
        </p:sp>
      </p:grpSp>
      <p:sp>
        <p:nvSpPr>
          <p:cNvPr id="16" name="Rectangle 15"/>
          <p:cNvSpPr/>
          <p:nvPr/>
        </p:nvSpPr>
        <p:spPr>
          <a:xfrm>
            <a:off x="1481205" y="2096869"/>
            <a:ext cx="247124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bn-BD"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olaimanLipi" pitchFamily="65" charset="0"/>
                <a:cs typeface="SolaimanLipi" pitchFamily="65" charset="0"/>
              </a:rPr>
              <a:t>“</a:t>
            </a:r>
            <a:r>
              <a:rPr lang="bn-BD" sz="3600" b="1" dirty="0" smtClean="0">
                <a:ln w="1905"/>
                <a:solidFill>
                  <a:srgbClr val="FF0000"/>
                </a:solidFill>
                <a:effectLst>
                  <a:innerShdw blurRad="69850" dist="43180" dir="5400000">
                    <a:srgbClr val="000000">
                      <a:alpha val="65000"/>
                    </a:srgbClr>
                  </a:innerShdw>
                </a:effectLst>
                <a:latin typeface="SolaimanLipi" pitchFamily="65" charset="0"/>
                <a:cs typeface="SolaimanLipi" pitchFamily="65" charset="0"/>
              </a:rPr>
              <a:t>ময়না” দল   </a:t>
            </a:r>
            <a:endParaRPr lang="en-US" sz="3600" b="1" dirty="0">
              <a:ln w="1905"/>
              <a:solidFill>
                <a:srgbClr val="FF0000"/>
              </a:solidFill>
              <a:effectLst>
                <a:innerShdw blurRad="69850" dist="43180" dir="5400000">
                  <a:srgbClr val="000000">
                    <a:alpha val="65000"/>
                  </a:srgbClr>
                </a:innerShdw>
              </a:effectLst>
              <a:latin typeface="SolaimanLipi" pitchFamily="65" charset="0"/>
              <a:cs typeface="SolaimanLipi" pitchFamily="65" charset="0"/>
            </a:endParaRPr>
          </a:p>
        </p:txBody>
      </p:sp>
      <p:sp>
        <p:nvSpPr>
          <p:cNvPr id="17" name="Rectangle 16"/>
          <p:cNvSpPr/>
          <p:nvPr/>
        </p:nvSpPr>
        <p:spPr>
          <a:xfrm>
            <a:off x="5410200" y="2096869"/>
            <a:ext cx="23474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bn-BD"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olaimanLipi" pitchFamily="65" charset="0"/>
                <a:cs typeface="SolaimanLipi" pitchFamily="65" charset="0"/>
              </a:rPr>
              <a:t>“</a:t>
            </a:r>
            <a:r>
              <a:rPr lang="bn-BD"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latin typeface="SolaimanLipi" pitchFamily="65" charset="0"/>
                <a:cs typeface="SolaimanLipi" pitchFamily="65" charset="0"/>
              </a:rPr>
              <a:t>টিয়া</a:t>
            </a:r>
            <a:r>
              <a:rPr lang="bn-BD" sz="3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olaimanLipi" pitchFamily="65" charset="0"/>
                <a:cs typeface="SolaimanLipi" pitchFamily="65" charset="0"/>
              </a:rPr>
              <a:t>”</a:t>
            </a:r>
            <a:r>
              <a:rPr lang="bn-BD"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olaimanLipi" pitchFamily="65" charset="0"/>
                <a:cs typeface="SolaimanLipi" pitchFamily="65" charset="0"/>
              </a:rPr>
              <a:t> দল</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olaimanLipi" pitchFamily="65" charset="0"/>
              <a:cs typeface="SolaimanLipi" pitchFamily="65" charset="0"/>
            </a:endParaRPr>
          </a:p>
        </p:txBody>
      </p:sp>
      <p:pic>
        <p:nvPicPr>
          <p:cNvPr id="7171" name="Picture 3" descr="F:\104MSDCF\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37717" y="462627"/>
            <a:ext cx="2029464" cy="1403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100106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Effect transition="in" filter="fade">
                                      <p:cBhvr>
                                        <p:cTn id="9" dur="20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000" fill="hold"/>
                                        <p:tgtEl>
                                          <p:spTgt spid="17"/>
                                        </p:tgtEl>
                                        <p:attrNameLst>
                                          <p:attrName>ppt_w</p:attrName>
                                        </p:attrNameLst>
                                      </p:cBhvr>
                                      <p:tavLst>
                                        <p:tav tm="0">
                                          <p:val>
                                            <p:fltVal val="0"/>
                                          </p:val>
                                        </p:tav>
                                        <p:tav tm="100000">
                                          <p:val>
                                            <p:strVal val="#ppt_w"/>
                                          </p:val>
                                        </p:tav>
                                      </p:tavLst>
                                    </p:anim>
                                    <p:anim calcmode="lin" valueType="num">
                                      <p:cBhvr>
                                        <p:cTn id="13" dur="2000" fill="hold"/>
                                        <p:tgtEl>
                                          <p:spTgt spid="17"/>
                                        </p:tgtEl>
                                        <p:attrNameLst>
                                          <p:attrName>ppt_h</p:attrName>
                                        </p:attrNameLst>
                                      </p:cBhvr>
                                      <p:tavLst>
                                        <p:tav tm="0">
                                          <p:val>
                                            <p:fltVal val="0"/>
                                          </p:val>
                                        </p:tav>
                                        <p:tav tm="100000">
                                          <p:val>
                                            <p:strVal val="#ppt_h"/>
                                          </p:val>
                                        </p:tav>
                                      </p:tavLst>
                                    </p:anim>
                                    <p:animEffect transition="in" filter="fade">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74511040"/>
              </p:ext>
            </p:extLst>
          </p:nvPr>
        </p:nvGraphicFramePr>
        <p:xfrm>
          <a:off x="685800" y="1371600"/>
          <a:ext cx="7848603" cy="4861560"/>
        </p:xfrm>
        <a:graphic>
          <a:graphicData uri="http://schemas.openxmlformats.org/drawingml/2006/table">
            <a:tbl>
              <a:tblPr firstRow="1" bandRow="1">
                <a:tableStyleId>{5C22544A-7EE6-4342-B048-85BDC9FD1C3A}</a:tableStyleId>
              </a:tblPr>
              <a:tblGrid>
                <a:gridCol w="533400"/>
                <a:gridCol w="4495800"/>
                <a:gridCol w="609600"/>
                <a:gridCol w="609600"/>
                <a:gridCol w="609600"/>
                <a:gridCol w="457200"/>
                <a:gridCol w="533403"/>
              </a:tblGrid>
              <a:tr h="370840">
                <a:tc>
                  <a:txBody>
                    <a:bodyPr/>
                    <a:lstStyle/>
                    <a:p>
                      <a:pPr algn="ctr"/>
                      <a:r>
                        <a:rPr lang="bn-BD" sz="1400" b="0" dirty="0" smtClean="0"/>
                        <a:t>ক্রম</a:t>
                      </a:r>
                      <a:endParaRPr lang="en-US" sz="1400" b="0" dirty="0"/>
                    </a:p>
                  </a:txBody>
                  <a:tcPr/>
                </a:tc>
                <a:tc>
                  <a:txBody>
                    <a:bodyPr/>
                    <a:lstStyle/>
                    <a:p>
                      <a:pPr algn="ctr"/>
                      <a:r>
                        <a:rPr lang="bn-BD" sz="1400" dirty="0" smtClean="0"/>
                        <a:t>নিদের্শনাগুলো</a:t>
                      </a:r>
                      <a:endParaRPr lang="en-US" sz="1400" dirty="0"/>
                    </a:p>
                  </a:txBody>
                  <a:tcPr/>
                </a:tc>
                <a:tc>
                  <a:txBody>
                    <a:bodyPr/>
                    <a:lstStyle/>
                    <a:p>
                      <a:pPr algn="ctr"/>
                      <a:r>
                        <a:rPr lang="bn-BD" sz="1400" dirty="0" smtClean="0"/>
                        <a:t>সব</a:t>
                      </a:r>
                    </a:p>
                    <a:p>
                      <a:pPr algn="ctr"/>
                      <a:r>
                        <a:rPr lang="bn-BD" sz="1400" dirty="0" smtClean="0"/>
                        <a:t>সময়</a:t>
                      </a:r>
                      <a:endParaRPr lang="en-US" sz="1400" dirty="0"/>
                    </a:p>
                  </a:txBody>
                  <a:tcPr/>
                </a:tc>
                <a:tc>
                  <a:txBody>
                    <a:bodyPr/>
                    <a:lstStyle/>
                    <a:p>
                      <a:pPr algn="ctr"/>
                      <a:r>
                        <a:rPr lang="bn-BD" sz="1400" dirty="0" smtClean="0"/>
                        <a:t>প্রায়ই</a:t>
                      </a:r>
                      <a:endParaRPr lang="en-US" sz="1400" dirty="0"/>
                    </a:p>
                  </a:txBody>
                  <a:tcPr/>
                </a:tc>
                <a:tc>
                  <a:txBody>
                    <a:bodyPr/>
                    <a:lstStyle/>
                    <a:p>
                      <a:pPr algn="ctr"/>
                      <a:r>
                        <a:rPr lang="bn-BD" sz="1400" dirty="0" smtClean="0"/>
                        <a:t>মাঝে মধ্যে</a:t>
                      </a:r>
                      <a:endParaRPr lang="en-US" sz="1400" dirty="0"/>
                    </a:p>
                  </a:txBody>
                  <a:tcPr/>
                </a:tc>
                <a:tc>
                  <a:txBody>
                    <a:bodyPr/>
                    <a:lstStyle/>
                    <a:p>
                      <a:pPr algn="ctr"/>
                      <a:r>
                        <a:rPr lang="bn-BD" sz="1400" dirty="0" smtClean="0"/>
                        <a:t>কম</a:t>
                      </a:r>
                      <a:endParaRPr lang="en-US" sz="1400" dirty="0"/>
                    </a:p>
                  </a:txBody>
                  <a:tcPr/>
                </a:tc>
                <a:tc>
                  <a:txBody>
                    <a:bodyPr/>
                    <a:lstStyle/>
                    <a:p>
                      <a:pPr algn="ctr"/>
                      <a:r>
                        <a:rPr lang="bn-BD" sz="1400" dirty="0" smtClean="0"/>
                        <a:t>খুবই</a:t>
                      </a:r>
                      <a:r>
                        <a:rPr lang="bn-BD" sz="1400" baseline="0" dirty="0" smtClean="0"/>
                        <a:t> কম</a:t>
                      </a:r>
                    </a:p>
                    <a:p>
                      <a:pPr algn="ctr"/>
                      <a:endParaRPr lang="bn-BD" sz="1400" baseline="0" dirty="0" smtClean="0"/>
                    </a:p>
                    <a:p>
                      <a:pPr algn="ctr"/>
                      <a:endParaRPr lang="en-US" sz="1400" dirty="0"/>
                    </a:p>
                  </a:txBody>
                  <a:tcPr/>
                </a:tc>
              </a:tr>
              <a:tr h="370840">
                <a:tc>
                  <a:txBody>
                    <a:bodyPr/>
                    <a:lstStyle/>
                    <a:p>
                      <a:endParaRPr lang="en-US" dirty="0"/>
                    </a:p>
                  </a:txBody>
                  <a:tcPr/>
                </a:tc>
                <a:tc>
                  <a:txBody>
                    <a:bodyPr/>
                    <a:lstStyle/>
                    <a:p>
                      <a:endParaRPr lang="en-US"/>
                    </a:p>
                  </a:txBody>
                  <a:tcPr/>
                </a:tc>
                <a:tc>
                  <a:txBody>
                    <a:bodyPr/>
                    <a:lstStyle/>
                    <a:p>
                      <a:pPr algn="ctr"/>
                      <a:r>
                        <a:rPr lang="bn-BD" dirty="0" smtClean="0"/>
                        <a:t>৫</a:t>
                      </a:r>
                      <a:endParaRPr lang="en-US" dirty="0"/>
                    </a:p>
                  </a:txBody>
                  <a:tcPr/>
                </a:tc>
                <a:tc>
                  <a:txBody>
                    <a:bodyPr/>
                    <a:lstStyle/>
                    <a:p>
                      <a:pPr algn="ctr"/>
                      <a:r>
                        <a:rPr lang="bn-BD" dirty="0" smtClean="0"/>
                        <a:t>৪</a:t>
                      </a:r>
                      <a:endParaRPr lang="en-US" dirty="0"/>
                    </a:p>
                  </a:txBody>
                  <a:tcPr/>
                </a:tc>
                <a:tc>
                  <a:txBody>
                    <a:bodyPr/>
                    <a:lstStyle/>
                    <a:p>
                      <a:pPr algn="ctr"/>
                      <a:r>
                        <a:rPr lang="bn-BD" dirty="0" smtClean="0"/>
                        <a:t>৩</a:t>
                      </a:r>
                      <a:endParaRPr lang="en-US" dirty="0"/>
                    </a:p>
                  </a:txBody>
                  <a:tcPr/>
                </a:tc>
                <a:tc>
                  <a:txBody>
                    <a:bodyPr/>
                    <a:lstStyle/>
                    <a:p>
                      <a:pPr algn="ctr"/>
                      <a:r>
                        <a:rPr lang="bn-BD" dirty="0" smtClean="0"/>
                        <a:t>২</a:t>
                      </a:r>
                      <a:endParaRPr lang="en-US" dirty="0"/>
                    </a:p>
                  </a:txBody>
                  <a:tcPr/>
                </a:tc>
                <a:tc>
                  <a:txBody>
                    <a:bodyPr/>
                    <a:lstStyle/>
                    <a:p>
                      <a:pPr algn="ctr"/>
                      <a:r>
                        <a:rPr lang="bn-BD" dirty="0" smtClean="0"/>
                        <a:t>১</a:t>
                      </a:r>
                      <a:endParaRPr lang="en-US" dirty="0"/>
                    </a:p>
                  </a:txBody>
                  <a:tcPr/>
                </a:tc>
              </a:tr>
              <a:tr h="370840">
                <a:tc>
                  <a:txBody>
                    <a:bodyPr/>
                    <a:lstStyle/>
                    <a:p>
                      <a:r>
                        <a:rPr lang="bn-BD" dirty="0" smtClean="0"/>
                        <a:t>১</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সত্য কথা বলি</a:t>
                      </a:r>
                      <a:endParaRPr lang="en-US" sz="1600" dirty="0">
                        <a:solidFill>
                          <a:srgbClr val="00206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bn-BD" dirty="0" smtClean="0"/>
                        <a:t>২</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আমার কাজ যথায়থ ভাবে করার চেষ্টা করি</a:t>
                      </a:r>
                      <a:endParaRPr lang="en-US" sz="1600" dirty="0">
                        <a:solidFill>
                          <a:srgbClr val="002060"/>
                        </a:solidFill>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r>
                        <a:rPr lang="bn-BD" dirty="0" smtClean="0"/>
                        <a:t>৩</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নিজকে একজন ভাল মানুষ মনে করি</a:t>
                      </a:r>
                      <a:endParaRPr lang="en-US" sz="1600" dirty="0">
                        <a:solidFill>
                          <a:srgbClr val="002060"/>
                        </a:solidFill>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r>
                        <a:rPr lang="bn-BD" dirty="0" smtClean="0"/>
                        <a:t>৪</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বিদ্যালয়ের সহপাঠ্যক্রমে অংশ গ্রহন করি</a:t>
                      </a:r>
                      <a:endParaRPr lang="en-US" sz="1600" dirty="0">
                        <a:solidFill>
                          <a:srgbClr val="002060"/>
                        </a:solidFill>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r>
                        <a:rPr lang="bn-BD" dirty="0" smtClean="0"/>
                        <a:t>৫</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চুরি করাকে অপছন্দ করি</a:t>
                      </a:r>
                      <a:endParaRPr lang="en-US" sz="1600" dirty="0">
                        <a:solidFill>
                          <a:srgbClr val="002060"/>
                        </a:solidFill>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r>
              <a:tr h="370840">
                <a:tc>
                  <a:txBody>
                    <a:bodyPr/>
                    <a:lstStyle/>
                    <a:p>
                      <a:r>
                        <a:rPr lang="bn-BD" dirty="0" smtClean="0"/>
                        <a:t>৬</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চাই আমাকে মানুষ শ্রদ্ধা করুক</a:t>
                      </a:r>
                      <a:endParaRPr lang="en-US" sz="1600" dirty="0">
                        <a:solidFill>
                          <a:srgbClr val="002060"/>
                        </a:solidFill>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r>
              <a:tr h="370840">
                <a:tc>
                  <a:txBody>
                    <a:bodyPr/>
                    <a:lstStyle/>
                    <a:p>
                      <a:r>
                        <a:rPr lang="bn-BD" dirty="0" smtClean="0"/>
                        <a:t>৭</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নিজের কাজ নিজে করি</a:t>
                      </a:r>
                      <a:endParaRPr lang="en-US" sz="1600" dirty="0">
                        <a:solidFill>
                          <a:srgbClr val="002060"/>
                        </a:solidFill>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bn-BD" dirty="0" smtClean="0"/>
                        <a:t>৮</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ভালকে ভাল বলি এবং খারাপকে খারাপ বলি</a:t>
                      </a:r>
                      <a:endParaRPr lang="en-US" sz="1600" dirty="0">
                        <a:solidFill>
                          <a:srgbClr val="002060"/>
                        </a:solidFill>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bn-BD" dirty="0" smtClean="0"/>
                        <a:t>৯</a:t>
                      </a:r>
                      <a:endParaRPr lang="en-US" dirty="0"/>
                    </a:p>
                  </a:txBody>
                  <a:tcPr/>
                </a:tc>
                <a:tc>
                  <a:txBody>
                    <a:bodyPr/>
                    <a:lstStyle/>
                    <a:p>
                      <a:r>
                        <a:rPr lang="bn-BD" sz="1600" dirty="0" smtClean="0">
                          <a:solidFill>
                            <a:srgbClr val="002060"/>
                          </a:solidFill>
                        </a:rPr>
                        <a:t>আমি</a:t>
                      </a:r>
                      <a:r>
                        <a:rPr lang="bn-BD" sz="1600" baseline="0" dirty="0" smtClean="0">
                          <a:solidFill>
                            <a:srgbClr val="002060"/>
                          </a:solidFill>
                        </a:rPr>
                        <a:t>  একজন সৎ , পেশাদার এবং যোগ্য মানুষ হতে চাই</a:t>
                      </a:r>
                      <a:endParaRPr lang="en-US" sz="1600" dirty="0">
                        <a:solidFill>
                          <a:srgbClr val="00206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5" name="Rounded Rectangle 4"/>
          <p:cNvSpPr/>
          <p:nvPr/>
        </p:nvSpPr>
        <p:spPr>
          <a:xfrm>
            <a:off x="2209800" y="533400"/>
            <a:ext cx="48768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dirty="0" smtClean="0"/>
              <a:t>এবার চলো শুরু করি </a:t>
            </a:r>
            <a:endParaRPr lang="en-US" dirty="0"/>
          </a:p>
        </p:txBody>
      </p:sp>
    </p:spTree>
    <p:extLst>
      <p:ext uri="{BB962C8B-B14F-4D97-AF65-F5344CB8AC3E}">
        <p14:creationId xmlns="" xmlns:p14="http://schemas.microsoft.com/office/powerpoint/2010/main" val="4124885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685800"/>
            <a:ext cx="79248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এবার আমরা যে সকল ঘরে নম্বর দিয়েছি সেসব ঘরের মধ্যে যে সকল সংখ্যা রয়েছে তা যোগ করি এবং নিচের মন্তব্যগুলি পড়ি</a:t>
            </a:r>
            <a:endParaRPr lang="en-US" sz="3200" dirty="0">
              <a:latin typeface="NikoshBAN" pitchFamily="2" charset="0"/>
              <a:cs typeface="NikoshBAN" pitchFamily="2" charset="0"/>
            </a:endParaRPr>
          </a:p>
        </p:txBody>
      </p:sp>
      <p:sp>
        <p:nvSpPr>
          <p:cNvPr id="6" name="Rounded Rectangle 5"/>
          <p:cNvSpPr/>
          <p:nvPr/>
        </p:nvSpPr>
        <p:spPr>
          <a:xfrm>
            <a:off x="609600" y="1905000"/>
            <a:ext cx="8001000" cy="449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 xmlns:p14="http://schemas.microsoft.com/office/powerpoint/2010/main" val="3940721590"/>
              </p:ext>
            </p:extLst>
          </p:nvPr>
        </p:nvGraphicFramePr>
        <p:xfrm>
          <a:off x="914400" y="2133600"/>
          <a:ext cx="7391400" cy="2834640"/>
        </p:xfrm>
        <a:graphic>
          <a:graphicData uri="http://schemas.openxmlformats.org/drawingml/2006/table">
            <a:tbl>
              <a:tblPr firstRow="1" bandRow="1">
                <a:tableStyleId>{AF606853-7671-496A-8E4F-DF71F8EC918B}</a:tableStyleId>
              </a:tblPr>
              <a:tblGrid>
                <a:gridCol w="1143000"/>
                <a:gridCol w="6248400"/>
              </a:tblGrid>
              <a:tr h="132080">
                <a:tc>
                  <a:txBody>
                    <a:bodyPr/>
                    <a:lstStyle/>
                    <a:p>
                      <a:r>
                        <a:rPr lang="bn-BD" sz="2800" dirty="0" smtClean="0">
                          <a:latin typeface="NikoshBAN" pitchFamily="2" charset="0"/>
                          <a:cs typeface="NikoshBAN" pitchFamily="2" charset="0"/>
                        </a:rPr>
                        <a:t>৪১-৫০</a:t>
                      </a:r>
                      <a:endParaRPr lang="en-US" sz="2800" dirty="0">
                        <a:latin typeface="NikoshBAN" pitchFamily="2" charset="0"/>
                        <a:cs typeface="NikoshBAN" pitchFamily="2" charset="0"/>
                      </a:endParaRPr>
                    </a:p>
                  </a:txBody>
                  <a:tcPr/>
                </a:tc>
                <a:tc>
                  <a:txBody>
                    <a:bodyPr/>
                    <a:lstStyle/>
                    <a:p>
                      <a:r>
                        <a:rPr lang="bn-BD" sz="2800" dirty="0" smtClean="0">
                          <a:latin typeface="NikoshBAN" pitchFamily="2" charset="0"/>
                          <a:cs typeface="NikoshBAN" pitchFamily="2" charset="0"/>
                        </a:rPr>
                        <a:t>খুব ভাল। তুমি একজন</a:t>
                      </a:r>
                      <a:r>
                        <a:rPr lang="bn-BD" sz="2800" baseline="0" dirty="0" smtClean="0">
                          <a:latin typeface="NikoshBAN" pitchFamily="2" charset="0"/>
                          <a:cs typeface="NikoshBAN" pitchFamily="2" charset="0"/>
                        </a:rPr>
                        <a:t> আত্নমর্যাদাবান মানুষ</a:t>
                      </a:r>
                      <a:endParaRPr lang="en-US" sz="2800" dirty="0">
                        <a:latin typeface="NikoshBAN" pitchFamily="2" charset="0"/>
                        <a:cs typeface="NikoshBAN" pitchFamily="2" charset="0"/>
                      </a:endParaRPr>
                    </a:p>
                  </a:txBody>
                  <a:tcPr/>
                </a:tc>
              </a:tr>
              <a:tr h="370840">
                <a:tc>
                  <a:txBody>
                    <a:bodyPr/>
                    <a:lstStyle/>
                    <a:p>
                      <a:r>
                        <a:rPr lang="bn-BD" sz="2800" dirty="0" smtClean="0">
                          <a:latin typeface="NikoshBAN" pitchFamily="2" charset="0"/>
                          <a:cs typeface="NikoshBAN" pitchFamily="2" charset="0"/>
                        </a:rPr>
                        <a:t>৩১-৪০</a:t>
                      </a:r>
                      <a:endParaRPr lang="en-US" sz="2800" dirty="0">
                        <a:latin typeface="NikoshBAN" pitchFamily="2" charset="0"/>
                        <a:cs typeface="NikoshBAN" pitchFamily="2" charset="0"/>
                      </a:endParaRPr>
                    </a:p>
                  </a:txBody>
                  <a:tcPr/>
                </a:tc>
                <a:tc>
                  <a:txBody>
                    <a:bodyPr/>
                    <a:lstStyle/>
                    <a:p>
                      <a:r>
                        <a:rPr lang="bn-BD" sz="2800" dirty="0" smtClean="0">
                          <a:latin typeface="NikoshBAN" pitchFamily="2" charset="0"/>
                          <a:cs typeface="NikoshBAN" pitchFamily="2" charset="0"/>
                        </a:rPr>
                        <a:t>তুমি অনেকটাই</a:t>
                      </a:r>
                      <a:r>
                        <a:rPr lang="bn-BD" sz="2800" baseline="0" dirty="0" smtClean="0">
                          <a:latin typeface="NikoshBAN" pitchFamily="2" charset="0"/>
                          <a:cs typeface="NikoshBAN" pitchFamily="2" charset="0"/>
                        </a:rPr>
                        <a:t> আত্নমর্যাদাবান। সচেতন হলে তুমি আরো আত্নমর্যাদাবান হতে পারবে ।</a:t>
                      </a:r>
                      <a:endParaRPr lang="en-US" sz="2800" dirty="0">
                        <a:latin typeface="NikoshBAN" pitchFamily="2" charset="0"/>
                        <a:cs typeface="NikoshBAN" pitchFamily="2" charset="0"/>
                      </a:endParaRPr>
                    </a:p>
                  </a:txBody>
                  <a:tcPr/>
                </a:tc>
              </a:tr>
              <a:tr h="370840">
                <a:tc>
                  <a:txBody>
                    <a:bodyPr/>
                    <a:lstStyle/>
                    <a:p>
                      <a:r>
                        <a:rPr lang="bn-BD" sz="2800" dirty="0" smtClean="0">
                          <a:latin typeface="NikoshBAN" pitchFamily="2" charset="0"/>
                          <a:cs typeface="NikoshBAN" pitchFamily="2" charset="0"/>
                        </a:rPr>
                        <a:t>২১-৩০</a:t>
                      </a:r>
                      <a:endParaRPr lang="en-US" sz="2800" dirty="0">
                        <a:latin typeface="NikoshBAN" pitchFamily="2" charset="0"/>
                        <a:cs typeface="NikoshBAN" pitchFamily="2" charset="0"/>
                      </a:endParaRPr>
                    </a:p>
                  </a:txBody>
                  <a:tcPr/>
                </a:tc>
                <a:tc>
                  <a:txBody>
                    <a:bodyPr/>
                    <a:lstStyle/>
                    <a:p>
                      <a:r>
                        <a:rPr lang="bn-BD" sz="2800" dirty="0" smtClean="0">
                          <a:latin typeface="NikoshBAN" pitchFamily="2" charset="0"/>
                          <a:cs typeface="NikoshBAN" pitchFamily="2" charset="0"/>
                        </a:rPr>
                        <a:t>তোমার</a:t>
                      </a:r>
                      <a:r>
                        <a:rPr lang="bn-BD" sz="2800" baseline="0" dirty="0" smtClean="0">
                          <a:latin typeface="NikoshBAN" pitchFamily="2" charset="0"/>
                          <a:cs typeface="NikoshBAN" pitchFamily="2" charset="0"/>
                        </a:rPr>
                        <a:t> মধ্যে আত্নমর্যাদাবান হওয়ার সকল উপাদান আছে । তাই তোমাকে আত্নমর্যাদাবান হওয়ার জন্য চেষ্টা করতর হবে ।</a:t>
                      </a:r>
                      <a:endParaRPr lang="en-US" sz="2800" dirty="0">
                        <a:latin typeface="NikoshBAN" pitchFamily="2" charset="0"/>
                        <a:cs typeface="NikoshBAN" pitchFamily="2" charset="0"/>
                      </a:endParaRPr>
                    </a:p>
                  </a:txBody>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1722866872"/>
              </p:ext>
            </p:extLst>
          </p:nvPr>
        </p:nvGraphicFramePr>
        <p:xfrm>
          <a:off x="914400" y="4800600"/>
          <a:ext cx="7391400" cy="1173479"/>
        </p:xfrm>
        <a:graphic>
          <a:graphicData uri="http://schemas.openxmlformats.org/drawingml/2006/table">
            <a:tbl>
              <a:tblPr firstRow="1" bandRow="1">
                <a:tableStyleId>{10A1B5D5-9B99-4C35-A422-299274C87663}</a:tableStyleId>
              </a:tblPr>
              <a:tblGrid>
                <a:gridCol w="1066799"/>
                <a:gridCol w="6324601"/>
              </a:tblGrid>
              <a:tr h="1173479">
                <a:tc>
                  <a:txBody>
                    <a:bodyPr/>
                    <a:lstStyle/>
                    <a:p>
                      <a:r>
                        <a:rPr lang="bn-BD" sz="2800" dirty="0" smtClean="0">
                          <a:latin typeface="NikoshBAN" pitchFamily="2" charset="0"/>
                          <a:cs typeface="NikoshBAN" pitchFamily="2" charset="0"/>
                        </a:rPr>
                        <a:t>২০</a:t>
                      </a:r>
                      <a:endParaRPr lang="en-US" sz="2800" dirty="0">
                        <a:latin typeface="NikoshBAN" pitchFamily="2" charset="0"/>
                        <a:cs typeface="NikoshBAN" pitchFamily="2" charset="0"/>
                      </a:endParaRPr>
                    </a:p>
                  </a:txBody>
                  <a:tcPr/>
                </a:tc>
                <a:tc>
                  <a:txBody>
                    <a:bodyPr/>
                    <a:lstStyle/>
                    <a:p>
                      <a:r>
                        <a:rPr lang="bn-BD" sz="2800" dirty="0" smtClean="0">
                          <a:latin typeface="NikoshBAN" pitchFamily="2" charset="0"/>
                          <a:cs typeface="NikoshBAN" pitchFamily="2" charset="0"/>
                        </a:rPr>
                        <a:t>তোমাকে</a:t>
                      </a:r>
                      <a:r>
                        <a:rPr lang="bn-BD" sz="2800" baseline="0" dirty="0" smtClean="0">
                          <a:latin typeface="NikoshBAN" pitchFamily="2" charset="0"/>
                          <a:cs typeface="NikoshBAN" pitchFamily="2" charset="0"/>
                        </a:rPr>
                        <a:t>  একজন আত্নমর্যাদাবান মানুষ হওয়ার চেষ্টা করতে হবে । </a:t>
                      </a:r>
                      <a:endParaRPr lang="en-US" sz="2800" dirty="0">
                        <a:latin typeface="NikoshBAN" pitchFamily="2" charset="0"/>
                        <a:cs typeface="NikoshBAN" pitchFamily="2" charset="0"/>
                      </a:endParaRPr>
                    </a:p>
                  </a:txBody>
                  <a:tcPr/>
                </a:tc>
              </a:tr>
            </a:tbl>
          </a:graphicData>
        </a:graphic>
      </p:graphicFrame>
    </p:spTree>
    <p:extLst>
      <p:ext uri="{BB962C8B-B14F-4D97-AF65-F5344CB8AC3E}">
        <p14:creationId xmlns="" xmlns:p14="http://schemas.microsoft.com/office/powerpoint/2010/main" val="2350931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0" name="Group 29"/>
          <p:cNvGrpSpPr/>
          <p:nvPr/>
        </p:nvGrpSpPr>
        <p:grpSpPr>
          <a:xfrm>
            <a:off x="152400" y="5963497"/>
            <a:ext cx="8839200" cy="521593"/>
            <a:chOff x="0" y="6330288"/>
            <a:chExt cx="9144000" cy="466624"/>
          </a:xfrm>
        </p:grpSpPr>
        <p:cxnSp>
          <p:nvCxnSpPr>
            <p:cNvPr id="31" name="Straight Connector 30"/>
            <p:cNvCxnSpPr/>
            <p:nvPr/>
          </p:nvCxnSpPr>
          <p:spPr>
            <a:xfrm>
              <a:off x="0" y="6330288"/>
              <a:ext cx="91440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374627" y="6438968"/>
              <a:ext cx="7375235" cy="357944"/>
            </a:xfrm>
            <a:prstGeom prst="rect">
              <a:avLst/>
            </a:prstGeom>
            <a:noFill/>
          </p:spPr>
          <p:txBody>
            <a:bodyPr wrap="square" rtlCol="0">
              <a:spAutoFit/>
            </a:bodyPr>
            <a:lstStyle/>
            <a:p>
              <a:r>
                <a:rPr lang="bn-BD" sz="2000" dirty="0">
                  <a:ln w="1905"/>
                  <a:solidFill>
                    <a:srgbClr val="00B050"/>
                  </a:solidFill>
                  <a:effectLst>
                    <a:innerShdw blurRad="69850" dist="43180" dir="5400000">
                      <a:srgbClr val="000000">
                        <a:alpha val="65000"/>
                      </a:srgbClr>
                    </a:innerShdw>
                  </a:effectLst>
                  <a:latin typeface="NikoshBAN" pitchFamily="2" charset="0"/>
                  <a:cs typeface="NikoshBAN" pitchFamily="2" charset="0"/>
                </a:rPr>
                <a:t>মোঃরফিকুল ইসলাম , প্রধান শিক্ষক, </a:t>
              </a:r>
              <a:r>
                <a:rPr lang="bn-BD" dirty="0">
                  <a:latin typeface="NikoshBAN" pitchFamily="2" charset="0"/>
                  <a:cs typeface="NikoshBAN" pitchFamily="2" charset="0"/>
                </a:rPr>
                <a:t> তাহের মাধ্যমিক বিদ্যালয়, ভেড়ামারা, কুষ্টিয়া।</a:t>
              </a:r>
              <a:endParaRPr lang="en-US" dirty="0">
                <a:latin typeface="NikoshBAN" pitchFamily="2" charset="0"/>
                <a:cs typeface="NikoshBAN" pitchFamily="2" charset="0"/>
              </a:endParaRPr>
            </a:p>
          </p:txBody>
        </p:sp>
      </p:grpSp>
      <p:sp>
        <p:nvSpPr>
          <p:cNvPr id="9" name="TextBox 8"/>
          <p:cNvSpPr txBox="1"/>
          <p:nvPr/>
        </p:nvSpPr>
        <p:spPr>
          <a:xfrm>
            <a:off x="304800" y="381000"/>
            <a:ext cx="2230581" cy="923330"/>
          </a:xfrm>
          <a:prstGeom prst="rect">
            <a:avLst/>
          </a:prstGeom>
          <a:noFill/>
        </p:spPr>
        <p:txBody>
          <a:bodyPr wrap="square" rtlCol="0">
            <a:spAutoFit/>
          </a:bodyPr>
          <a:lstStyle/>
          <a:p>
            <a:pPr algn="ctr"/>
            <a:r>
              <a:rPr lang="bn-BD" sz="5400" b="1" spc="150" dirty="0" smtClean="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মূ</a:t>
            </a:r>
            <a:r>
              <a:rPr lang="bn-BD" sz="4000" b="1" spc="150" dirty="0" smtClean="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ল্যায়ন:- </a:t>
            </a:r>
            <a:r>
              <a:rPr lang="bn-BD" sz="3200" b="1" spc="150" dirty="0" smtClean="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10" name="Group 9"/>
          <p:cNvGrpSpPr/>
          <p:nvPr/>
        </p:nvGrpSpPr>
        <p:grpSpPr>
          <a:xfrm>
            <a:off x="3459776" y="423684"/>
            <a:ext cx="2348400" cy="1071769"/>
            <a:chOff x="2379373" y="1125496"/>
            <a:chExt cx="3411827" cy="1245785"/>
          </a:xfrm>
        </p:grpSpPr>
        <p:pic>
          <p:nvPicPr>
            <p:cNvPr id="13" name="Picture 3" descr="C:\Documents and Settings\Lab 47\My Documents\My Pictures\New Folder (2)\Teacher_4.gif"/>
            <p:cNvPicPr>
              <a:picLocks noChangeAspect="1" noChangeArrowheads="1" noCrop="1"/>
            </p:cNvPicPr>
            <p:nvPr/>
          </p:nvPicPr>
          <p:blipFill>
            <a:blip r:embed="rId3"/>
            <a:srcRect/>
            <a:stretch>
              <a:fillRect/>
            </a:stretch>
          </p:blipFill>
          <p:spPr bwMode="auto">
            <a:xfrm>
              <a:off x="3619319" y="1125496"/>
              <a:ext cx="977130" cy="1189687"/>
            </a:xfrm>
            <a:prstGeom prst="rect">
              <a:avLst/>
            </a:prstGeom>
            <a:noFill/>
          </p:spPr>
        </p:pic>
        <p:cxnSp>
          <p:nvCxnSpPr>
            <p:cNvPr id="12" name="Straight Connector 11"/>
            <p:cNvCxnSpPr/>
            <p:nvPr/>
          </p:nvCxnSpPr>
          <p:spPr>
            <a:xfrm>
              <a:off x="2379373" y="2362200"/>
              <a:ext cx="3411827" cy="9081"/>
            </a:xfrm>
            <a:prstGeom prst="line">
              <a:avLst/>
            </a:prstGeom>
            <a:ln/>
          </p:spPr>
          <p:style>
            <a:lnRef idx="3">
              <a:schemeClr val="accent2"/>
            </a:lnRef>
            <a:fillRef idx="0">
              <a:schemeClr val="accent2"/>
            </a:fillRef>
            <a:effectRef idx="2">
              <a:schemeClr val="accent2"/>
            </a:effectRef>
            <a:fontRef idx="minor">
              <a:schemeClr val="tx1"/>
            </a:fontRef>
          </p:style>
        </p:cxnSp>
      </p:grpSp>
      <p:sp>
        <p:nvSpPr>
          <p:cNvPr id="21" name="Rectangle 20"/>
          <p:cNvSpPr/>
          <p:nvPr/>
        </p:nvSpPr>
        <p:spPr>
          <a:xfrm>
            <a:off x="914400" y="1752600"/>
            <a:ext cx="6635261" cy="5040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400" dirty="0" smtClean="0">
              <a:latin typeface="Nikosh" pitchFamily="2" charset="0"/>
              <a:cs typeface="Nikosh" pitchFamily="2" charset="0"/>
            </a:endParaRPr>
          </a:p>
          <a:p>
            <a:r>
              <a:rPr lang="en-US" sz="2400" dirty="0" smtClean="0">
                <a:latin typeface="Nikosh" pitchFamily="2" charset="0"/>
                <a:cs typeface="Nikosh" pitchFamily="2" charset="0"/>
              </a:rPr>
              <a:t>১। </a:t>
            </a:r>
            <a:r>
              <a:rPr lang="bn-BD" sz="2400" dirty="0" smtClean="0">
                <a:latin typeface="Nikosh" pitchFamily="2" charset="0"/>
                <a:cs typeface="Nikosh" pitchFamily="2" charset="0"/>
              </a:rPr>
              <a:t>নিচের কোনটি গুহাবাসী মানুষের মেধাশ্রমের উদাহরন ?</a:t>
            </a:r>
            <a:endParaRPr lang="en-US" sz="2400" dirty="0">
              <a:latin typeface="Nikosh" pitchFamily="2" charset="0"/>
              <a:cs typeface="Nikosh" pitchFamily="2" charset="0"/>
            </a:endParaRPr>
          </a:p>
          <a:p>
            <a:endParaRPr lang="en-US" dirty="0"/>
          </a:p>
        </p:txBody>
      </p:sp>
      <p:sp>
        <p:nvSpPr>
          <p:cNvPr id="27" name="TextBox 26">
            <a:hlinkClick r:id="" action="ppaction://noaction">
              <a:snd r:embed="rId4" name="Untitled.wav"/>
            </a:hlinkClick>
          </p:cNvPr>
          <p:cNvSpPr txBox="1"/>
          <p:nvPr/>
        </p:nvSpPr>
        <p:spPr>
          <a:xfrm>
            <a:off x="457199" y="2602468"/>
            <a:ext cx="3856045"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atin typeface="Nikosh" pitchFamily="2" charset="0"/>
                <a:cs typeface="Nikosh" pitchFamily="2" charset="0"/>
              </a:rPr>
              <a:t>ক. </a:t>
            </a:r>
            <a:r>
              <a:rPr lang="bn-BD" dirty="0" smtClean="0">
                <a:latin typeface="Nikosh" pitchFamily="2" charset="0"/>
                <a:cs typeface="Nikosh" pitchFamily="2" charset="0"/>
              </a:rPr>
              <a:t>শিকার করা এবং সবাই মিলে তা খাওয়া</a:t>
            </a:r>
            <a:endParaRPr lang="en-US" dirty="0">
              <a:latin typeface="Nikosh" pitchFamily="2" charset="0"/>
              <a:cs typeface="Nikosh" pitchFamily="2" charset="0"/>
            </a:endParaRPr>
          </a:p>
        </p:txBody>
      </p:sp>
      <p:sp>
        <p:nvSpPr>
          <p:cNvPr id="28" name="TextBox 27">
            <a:hlinkClick r:id="" action="ppaction://noaction">
              <a:snd r:embed="rId4" name="Untitled.wav"/>
            </a:hlinkClick>
          </p:cNvPr>
          <p:cNvSpPr txBox="1"/>
          <p:nvPr/>
        </p:nvSpPr>
        <p:spPr>
          <a:xfrm>
            <a:off x="4933126" y="2571690"/>
            <a:ext cx="2991674"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dirty="0" smtClean="0">
                <a:latin typeface="Nikosh" pitchFamily="2" charset="0"/>
                <a:cs typeface="Nikosh" pitchFamily="2" charset="0"/>
              </a:rPr>
              <a:t>খ</a:t>
            </a:r>
            <a:r>
              <a:rPr lang="bn-BD" sz="2000" dirty="0" smtClean="0">
                <a:latin typeface="Nikosh" pitchFamily="2" charset="0"/>
                <a:cs typeface="Nikosh" pitchFamily="2" charset="0"/>
              </a:rPr>
              <a:t>. পায়ে হেটে ভ্রমন করা</a:t>
            </a:r>
            <a:endParaRPr lang="en-US" sz="2000" dirty="0">
              <a:latin typeface="Nikosh" pitchFamily="2" charset="0"/>
              <a:cs typeface="Nikosh" pitchFamily="2" charset="0"/>
            </a:endParaRPr>
          </a:p>
        </p:txBody>
      </p:sp>
      <p:sp>
        <p:nvSpPr>
          <p:cNvPr id="29" name="TextBox 28">
            <a:hlinkClick r:id="" action="ppaction://noaction">
              <a:snd r:embed="rId5" name="2.wav"/>
            </a:hlinkClick>
          </p:cNvPr>
          <p:cNvSpPr txBox="1"/>
          <p:nvPr/>
        </p:nvSpPr>
        <p:spPr>
          <a:xfrm>
            <a:off x="457199" y="3124200"/>
            <a:ext cx="385604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Nikosh" pitchFamily="2" charset="0"/>
                <a:cs typeface="Nikosh" pitchFamily="2" charset="0"/>
              </a:rPr>
              <a:t>বসবাসের উপযোগী </a:t>
            </a:r>
            <a:r>
              <a:rPr lang="en-US" dirty="0" smtClean="0">
                <a:latin typeface="Nikosh" pitchFamily="2" charset="0"/>
                <a:cs typeface="Nikosh" pitchFamily="2" charset="0"/>
              </a:rPr>
              <a:t> </a:t>
            </a:r>
            <a:r>
              <a:rPr lang="bn-BD" dirty="0" smtClean="0">
                <a:latin typeface="Nikosh" pitchFamily="2" charset="0"/>
                <a:cs typeface="Nikosh" pitchFamily="2" charset="0"/>
              </a:rPr>
              <a:t>বিপদমুক্ত গুহা নির্বাচন</a:t>
            </a:r>
            <a:endParaRPr lang="en-US" dirty="0">
              <a:latin typeface="Nikosh" pitchFamily="2" charset="0"/>
              <a:cs typeface="Nikosh" pitchFamily="2" charset="0"/>
            </a:endParaRPr>
          </a:p>
        </p:txBody>
      </p:sp>
      <p:sp>
        <p:nvSpPr>
          <p:cNvPr id="33" name="TextBox 32">
            <a:hlinkClick r:id="" action="ppaction://noaction">
              <a:snd r:embed="rId4" name="Untitled.wav"/>
            </a:hlinkClick>
          </p:cNvPr>
          <p:cNvSpPr txBox="1"/>
          <p:nvPr/>
        </p:nvSpPr>
        <p:spPr>
          <a:xfrm>
            <a:off x="4933127" y="3126387"/>
            <a:ext cx="299167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আকাশ দেখা ও ঘুমানো</a:t>
            </a:r>
            <a:endParaRPr lang="en-US" dirty="0">
              <a:latin typeface="Nikosh" pitchFamily="2" charset="0"/>
              <a:cs typeface="Nikosh" pitchFamily="2" charset="0"/>
            </a:endParaRPr>
          </a:p>
        </p:txBody>
      </p:sp>
      <p:sp>
        <p:nvSpPr>
          <p:cNvPr id="34" name="Rectangle 33"/>
          <p:cNvSpPr/>
          <p:nvPr/>
        </p:nvSpPr>
        <p:spPr>
          <a:xfrm>
            <a:off x="1289539" y="3810000"/>
            <a:ext cx="6635261" cy="5040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400" dirty="0" smtClean="0">
              <a:latin typeface="Nikosh" pitchFamily="2" charset="0"/>
              <a:cs typeface="Nikosh" pitchFamily="2" charset="0"/>
            </a:endParaRPr>
          </a:p>
          <a:p>
            <a:endParaRPr lang="bn-BD" sz="2400" dirty="0" smtClean="0">
              <a:latin typeface="Nikosh" pitchFamily="2" charset="0"/>
              <a:cs typeface="Nikosh" pitchFamily="2" charset="0"/>
            </a:endParaRPr>
          </a:p>
          <a:p>
            <a:r>
              <a:rPr lang="bn-BD" sz="2400" dirty="0" smtClean="0">
                <a:latin typeface="Nikosh" pitchFamily="2" charset="0"/>
                <a:cs typeface="Nikosh" pitchFamily="2" charset="0"/>
              </a:rPr>
              <a:t>২</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আত্নবিশ্বাসী মানুষের বৈশিষ্ট্য হলো</a:t>
            </a:r>
          </a:p>
          <a:p>
            <a:endParaRPr lang="bn-BD" sz="2400" dirty="0">
              <a:latin typeface="Nikosh" pitchFamily="2" charset="0"/>
              <a:cs typeface="Nikosh" pitchFamily="2" charset="0"/>
            </a:endParaRPr>
          </a:p>
          <a:p>
            <a:endParaRPr lang="en-US" dirty="0"/>
          </a:p>
        </p:txBody>
      </p:sp>
      <p:sp>
        <p:nvSpPr>
          <p:cNvPr id="35" name="TextBox 34">
            <a:hlinkClick r:id="" action="ppaction://noaction">
              <a:snd r:embed="rId5" name="2.wav"/>
            </a:hlinkClick>
          </p:cNvPr>
          <p:cNvSpPr txBox="1"/>
          <p:nvPr/>
        </p:nvSpPr>
        <p:spPr>
          <a:xfrm>
            <a:off x="4649530" y="4648200"/>
            <a:ext cx="341083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bn-BD" dirty="0" smtClean="0">
                <a:latin typeface="Nikosh" pitchFamily="2" charset="0"/>
                <a:cs typeface="Nikosh" pitchFamily="2" charset="0"/>
              </a:rPr>
              <a:t>খ. যে কোন কাজে নিজের প্রতি আস্থা রাখা</a:t>
            </a:r>
            <a:endParaRPr lang="en-US" dirty="0">
              <a:latin typeface="Nikosh" pitchFamily="2" charset="0"/>
              <a:cs typeface="Nikosh" pitchFamily="2" charset="0"/>
            </a:endParaRPr>
          </a:p>
        </p:txBody>
      </p:sp>
      <p:sp>
        <p:nvSpPr>
          <p:cNvPr id="36" name="TextBox 35">
            <a:hlinkClick r:id="" action="ppaction://noaction">
              <a:snd r:embed="rId4" name="Untitled.wav"/>
            </a:hlinkClick>
          </p:cNvPr>
          <p:cNvSpPr txBox="1"/>
          <p:nvPr/>
        </p:nvSpPr>
        <p:spPr>
          <a:xfrm>
            <a:off x="609600" y="4648200"/>
            <a:ext cx="362243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latin typeface="Nikosh" pitchFamily="2" charset="0"/>
                <a:cs typeface="Nikosh" pitchFamily="2" charset="0"/>
              </a:rPr>
              <a:t>ক. </a:t>
            </a:r>
            <a:r>
              <a:rPr lang="bn-BD" dirty="0" smtClean="0">
                <a:latin typeface="Nikosh" pitchFamily="2" charset="0"/>
                <a:cs typeface="Nikosh" pitchFamily="2" charset="0"/>
              </a:rPr>
              <a:t>অপছন্দনীয় ব্যক্তির কাজে বিরক্তি প্রকাশ করা </a:t>
            </a:r>
            <a:endParaRPr lang="en-US" dirty="0">
              <a:latin typeface="Nikosh" pitchFamily="2" charset="0"/>
              <a:cs typeface="Nikosh" pitchFamily="2" charset="0"/>
            </a:endParaRPr>
          </a:p>
        </p:txBody>
      </p:sp>
      <p:sp>
        <p:nvSpPr>
          <p:cNvPr id="37" name="TextBox 36">
            <a:hlinkClick r:id="" action="ppaction://noaction">
              <a:snd r:embed="rId4" name="Untitled.wav"/>
            </a:hlinkClick>
          </p:cNvPr>
          <p:cNvSpPr txBox="1"/>
          <p:nvPr/>
        </p:nvSpPr>
        <p:spPr>
          <a:xfrm>
            <a:off x="609600" y="5218423"/>
            <a:ext cx="345479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dirty="0" smtClean="0">
                <a:latin typeface="Nikosh" pitchFamily="2" charset="0"/>
                <a:cs typeface="Nikosh" pitchFamily="2" charset="0"/>
              </a:rPr>
              <a:t>গ. কাজের প্রতি অবহেলা করা</a:t>
            </a:r>
            <a:endParaRPr lang="en-US" dirty="0">
              <a:latin typeface="Nikosh" pitchFamily="2" charset="0"/>
              <a:cs typeface="Nikosh" pitchFamily="2" charset="0"/>
            </a:endParaRPr>
          </a:p>
        </p:txBody>
      </p:sp>
      <p:sp>
        <p:nvSpPr>
          <p:cNvPr id="38" name="TextBox 37">
            <a:hlinkClick r:id="" action="ppaction://noaction">
              <a:snd r:embed="rId4" name="Untitled.wav"/>
            </a:hlinkClick>
          </p:cNvPr>
          <p:cNvSpPr txBox="1"/>
          <p:nvPr/>
        </p:nvSpPr>
        <p:spPr>
          <a:xfrm>
            <a:off x="4649530" y="5218423"/>
            <a:ext cx="340832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dirty="0" smtClean="0">
                <a:latin typeface="Nikosh" pitchFamily="2" charset="0"/>
                <a:cs typeface="Nikosh" pitchFamily="2" charset="0"/>
              </a:rPr>
              <a:t>ঘ. সময়মত কাজ না করা </a:t>
            </a:r>
            <a:endParaRPr lang="en-US" dirty="0">
              <a:latin typeface="Nikosh" pitchFamily="2" charset="0"/>
              <a:cs typeface="Nikosh" pitchFamily="2" charset="0"/>
            </a:endParaRPr>
          </a:p>
        </p:txBody>
      </p:sp>
      <p:pic>
        <p:nvPicPr>
          <p:cNvPr id="5" name="Pictur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348641" y="370023"/>
            <a:ext cx="1903544" cy="1117618"/>
          </a:xfrm>
          <a:prstGeom prst="ellipse">
            <a:avLst/>
          </a:prstGeom>
          <a:ln>
            <a:noFill/>
          </a:ln>
          <a:effectLst>
            <a:softEdge rad="112500"/>
          </a:effectLst>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181600" y="369455"/>
            <a:ext cx="1981200" cy="1320800"/>
          </a:xfrm>
          <a:prstGeom prst="ellipse">
            <a:avLst/>
          </a:prstGeom>
          <a:ln>
            <a:noFill/>
          </a:ln>
          <a:effectLst>
            <a:softEdge rad="112500"/>
          </a:effectLst>
        </p:spPr>
      </p:pic>
    </p:spTree>
    <p:extLst>
      <p:ext uri="{BB962C8B-B14F-4D97-AF65-F5344CB8AC3E}">
        <p14:creationId xmlns="" xmlns:p14="http://schemas.microsoft.com/office/powerpoint/2010/main" val="177186031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 calcmode="lin" valueType="num">
                                      <p:cBhvr>
                                        <p:cTn id="9"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heel(1)">
                                      <p:cBhvr>
                                        <p:cTn id="2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152400" y="2087880"/>
            <a:ext cx="883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14766" y="792480"/>
            <a:ext cx="2943434" cy="830997"/>
          </a:xfrm>
          <a:prstGeom prst="rect">
            <a:avLst/>
          </a:prstGeom>
          <a:solidFill>
            <a:srgbClr val="00B05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kern="11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বাড়ির কাজ</a:t>
            </a:r>
            <a:endParaRPr lang="en-US" sz="4800" b="1" dirty="0">
              <a:ln w="31550" cmpd="sng">
                <a:solidFill>
                  <a:srgbClr val="002060"/>
                </a:solidFill>
                <a:prstDash val="solid"/>
              </a:ln>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4" name="Group 3"/>
          <p:cNvGrpSpPr/>
          <p:nvPr/>
        </p:nvGrpSpPr>
        <p:grpSpPr>
          <a:xfrm>
            <a:off x="2514600" y="411480"/>
            <a:ext cx="2819400" cy="2407920"/>
            <a:chOff x="3352800" y="762000"/>
            <a:chExt cx="3581400" cy="3017520"/>
          </a:xfrm>
        </p:grpSpPr>
        <p:pic>
          <p:nvPicPr>
            <p:cNvPr id="5" name="Picture 4" descr="home-icon.jpg"/>
            <p:cNvPicPr>
              <a:picLocks noChangeAspect="1"/>
            </p:cNvPicPr>
            <p:nvPr/>
          </p:nvPicPr>
          <p:blipFill>
            <a:blip r:embed="rId3" cstate="print">
              <a:duotone>
                <a:prstClr val="black"/>
                <a:schemeClr val="accent1">
                  <a:tint val="45000"/>
                  <a:satMod val="400000"/>
                </a:schemeClr>
              </a:duotone>
              <a:extLst>
                <a:ext uri="{BEBA8EAE-BF5A-486C-A8C5-ECC9F3942E4B}">
                  <a14:imgProps xmlns="" xmlns:a14="http://schemas.microsoft.com/office/drawing/2010/main">
                    <a14:imgLayer r:embed="rId4">
                      <a14:imgEffect>
                        <a14:sharpenSoften amount="5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2" name="Oval 1"/>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99575" y="3048000"/>
            <a:ext cx="7144905" cy="1569660"/>
          </a:xfrm>
          <a:prstGeom prst="rect">
            <a:avLst/>
          </a:prstGeom>
        </p:spPr>
        <p:txBody>
          <a:bodyPr wrap="none">
            <a:spAutoFit/>
          </a:bodyPr>
          <a:lstStyle/>
          <a:p>
            <a:pPr algn="ctr"/>
            <a:r>
              <a:rPr lang="en-US" sz="48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a:t>
            </a:r>
            <a:r>
              <a:rPr lang="bn-BD"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আত্নবিশ্বাসী মানুষের বৈশিষ্ট্য কি? </a:t>
            </a:r>
          </a:p>
          <a:p>
            <a:pPr algn="ctr"/>
            <a:r>
              <a:rPr lang="bn-BD"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তা লিখে আনবে ।</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17" name="Group 16"/>
          <p:cNvGrpSpPr/>
          <p:nvPr/>
        </p:nvGrpSpPr>
        <p:grpSpPr>
          <a:xfrm>
            <a:off x="152400" y="5963490"/>
            <a:ext cx="8839200" cy="534322"/>
            <a:chOff x="0" y="6330288"/>
            <a:chExt cx="9144000" cy="478012"/>
          </a:xfrm>
        </p:grpSpPr>
        <p:cxnSp>
          <p:nvCxnSpPr>
            <p:cNvPr id="18" name="Straight Connector 17"/>
            <p:cNvCxnSpPr/>
            <p:nvPr/>
          </p:nvCxnSpPr>
          <p:spPr>
            <a:xfrm>
              <a:off x="0" y="6330288"/>
              <a:ext cx="91440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74627" y="6438968"/>
              <a:ext cx="7375235" cy="369332"/>
            </a:xfrm>
            <a:prstGeom prst="rect">
              <a:avLst/>
            </a:prstGeom>
            <a:noFill/>
          </p:spPr>
          <p:txBody>
            <a:bodyPr wrap="square" rtlCol="0">
              <a:spAutoFit/>
            </a:bodyPr>
            <a:lstStyle/>
            <a:p>
              <a:r>
                <a:rPr lang="bn-BD" sz="2000" dirty="0">
                  <a:ln w="1905"/>
                  <a:solidFill>
                    <a:srgbClr val="00B050"/>
                  </a:solidFill>
                  <a:effectLst>
                    <a:innerShdw blurRad="69850" dist="43180" dir="5400000">
                      <a:srgbClr val="000000">
                        <a:alpha val="65000"/>
                      </a:srgbClr>
                    </a:innerShdw>
                  </a:effectLst>
                  <a:latin typeface="NikoshBAN" pitchFamily="2" charset="0"/>
                  <a:cs typeface="NikoshBAN" pitchFamily="2" charset="0"/>
                </a:rPr>
                <a:t>মোঃরফিকুল ইসলাম , প্রধান শিক্ষক, </a:t>
              </a:r>
              <a:r>
                <a:rPr lang="bn-BD" dirty="0">
                  <a:latin typeface="NikoshBAN" pitchFamily="2" charset="0"/>
                  <a:cs typeface="NikoshBAN" pitchFamily="2" charset="0"/>
                </a:rPr>
                <a:t> তাহের মাধ্যমিক বিদ্যালয়, ভেড়ামারা, কুষ্টিয়া।</a:t>
              </a:r>
              <a:endParaRPr lang="en-US" dirty="0">
                <a:latin typeface="NikoshBAN" pitchFamily="2" charset="0"/>
                <a:cs typeface="NikoshBAN" pitchFamily="2" charset="0"/>
              </a:endParaRPr>
            </a:p>
          </p:txBody>
        </p:sp>
      </p:grpSp>
    </p:spTree>
    <p:extLst>
      <p:ext uri="{BB962C8B-B14F-4D97-AF65-F5344CB8AC3E}">
        <p14:creationId xmlns="" xmlns:p14="http://schemas.microsoft.com/office/powerpoint/2010/main" val="232321904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6929" y="51954"/>
            <a:ext cx="9150929" cy="6830291"/>
            <a:chOff x="-6929" y="51954"/>
            <a:chExt cx="9150929" cy="6830291"/>
          </a:xfrm>
        </p:grpSpPr>
        <p:pic>
          <p:nvPicPr>
            <p:cNvPr id="3" name="Picture 2" descr="flowerruler.gif"/>
            <p:cNvPicPr>
              <a:picLocks noChangeAspect="1"/>
            </p:cNvPicPr>
            <p:nvPr/>
          </p:nvPicPr>
          <p:blipFill>
            <a:blip r:embed="rId2"/>
            <a:stretch>
              <a:fillRect/>
            </a:stretch>
          </p:blipFill>
          <p:spPr>
            <a:xfrm>
              <a:off x="-6928" y="51954"/>
              <a:ext cx="9150928" cy="557645"/>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4" name="Picture 3" descr="flowerruler.gif"/>
            <p:cNvPicPr>
              <a:picLocks noChangeAspect="1"/>
            </p:cNvPicPr>
            <p:nvPr/>
          </p:nvPicPr>
          <p:blipFill>
            <a:blip r:embed="rId2"/>
            <a:stretch>
              <a:fillRect/>
            </a:stretch>
          </p:blipFill>
          <p:spPr>
            <a:xfrm rot="16200000">
              <a:off x="-2946689" y="3277465"/>
              <a:ext cx="6451024" cy="557645"/>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5" name="Picture 4" descr="flowerruler.gif"/>
            <p:cNvPicPr>
              <a:picLocks noChangeAspect="1"/>
            </p:cNvPicPr>
            <p:nvPr/>
          </p:nvPicPr>
          <p:blipFill>
            <a:blip r:embed="rId2"/>
            <a:stretch>
              <a:fillRect/>
            </a:stretch>
          </p:blipFill>
          <p:spPr>
            <a:xfrm>
              <a:off x="-6929" y="6324600"/>
              <a:ext cx="8998527" cy="557645"/>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6" name="Picture 5" descr="flowerruler.gif"/>
            <p:cNvPicPr>
              <a:picLocks noChangeAspect="1"/>
            </p:cNvPicPr>
            <p:nvPr/>
          </p:nvPicPr>
          <p:blipFill>
            <a:blip r:embed="rId2"/>
            <a:stretch>
              <a:fillRect/>
            </a:stretch>
          </p:blipFill>
          <p:spPr>
            <a:xfrm rot="16200000">
              <a:off x="5639665" y="3325956"/>
              <a:ext cx="6451024" cy="557645"/>
            </a:xfrm>
            <a:prstGeom prst="rect">
              <a:avLst/>
            </a:prstGeom>
          </p:spPr>
          <p:style>
            <a:lnRef idx="2">
              <a:schemeClr val="accent2">
                <a:shade val="50000"/>
              </a:schemeClr>
            </a:lnRef>
            <a:fillRef idx="1">
              <a:schemeClr val="accent2"/>
            </a:fillRef>
            <a:effectRef idx="0">
              <a:schemeClr val="accent2"/>
            </a:effectRef>
            <a:fontRef idx="minor">
              <a:schemeClr val="lt1"/>
            </a:fontRef>
          </p:style>
        </p:pic>
      </p:grpSp>
      <p:grpSp>
        <p:nvGrpSpPr>
          <p:cNvPr id="7" name="Group 6"/>
          <p:cNvGrpSpPr/>
          <p:nvPr/>
        </p:nvGrpSpPr>
        <p:grpSpPr>
          <a:xfrm>
            <a:off x="422692" y="432563"/>
            <a:ext cx="8092148" cy="6051028"/>
            <a:chOff x="422692" y="432563"/>
            <a:chExt cx="8092148" cy="6051028"/>
          </a:xfrm>
        </p:grpSpPr>
        <p:grpSp>
          <p:nvGrpSpPr>
            <p:cNvPr id="8" name="Group 7"/>
            <p:cNvGrpSpPr/>
            <p:nvPr/>
          </p:nvGrpSpPr>
          <p:grpSpPr>
            <a:xfrm>
              <a:off x="422692" y="4618474"/>
              <a:ext cx="1300367" cy="1723220"/>
              <a:chOff x="-158285" y="5292604"/>
              <a:chExt cx="1300367" cy="1723220"/>
            </a:xfrm>
          </p:grpSpPr>
          <p:grpSp>
            <p:nvGrpSpPr>
              <p:cNvPr id="30" name="Group 29"/>
              <p:cNvGrpSpPr/>
              <p:nvPr/>
            </p:nvGrpSpPr>
            <p:grpSpPr>
              <a:xfrm>
                <a:off x="0" y="5305425"/>
                <a:ext cx="1142082" cy="1681939"/>
                <a:chOff x="0" y="5305425"/>
                <a:chExt cx="1142082" cy="1681939"/>
              </a:xfrm>
            </p:grpSpPr>
            <p:pic>
              <p:nvPicPr>
                <p:cNvPr id="34" name="Picture 33" descr="38.gif"/>
                <p:cNvPicPr>
                  <a:picLocks noChangeAspect="1"/>
                </p:cNvPicPr>
                <p:nvPr/>
              </p:nvPicPr>
              <p:blipFill>
                <a:blip r:embed="rId3"/>
                <a:stretch>
                  <a:fillRect/>
                </a:stretch>
              </p:blipFill>
              <p:spPr>
                <a:xfrm>
                  <a:off x="0" y="5305425"/>
                  <a:ext cx="866775" cy="1552575"/>
                </a:xfrm>
                <a:prstGeom prst="rect">
                  <a:avLst/>
                </a:prstGeom>
              </p:spPr>
            </p:pic>
            <p:pic>
              <p:nvPicPr>
                <p:cNvPr id="35" name="Picture 34"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31" name="Group 30"/>
              <p:cNvGrpSpPr/>
              <p:nvPr/>
            </p:nvGrpSpPr>
            <p:grpSpPr>
              <a:xfrm>
                <a:off x="-158285" y="5292604"/>
                <a:ext cx="1230969" cy="1723220"/>
                <a:chOff x="7913031" y="5305425"/>
                <a:chExt cx="1230969" cy="1723220"/>
              </a:xfrm>
            </p:grpSpPr>
            <p:pic>
              <p:nvPicPr>
                <p:cNvPr id="32" name="Picture 31" descr="38.gif"/>
                <p:cNvPicPr>
                  <a:picLocks noChangeAspect="1"/>
                </p:cNvPicPr>
                <p:nvPr/>
              </p:nvPicPr>
              <p:blipFill>
                <a:blip r:embed="rId3"/>
                <a:stretch>
                  <a:fillRect/>
                </a:stretch>
              </p:blipFill>
              <p:spPr>
                <a:xfrm>
                  <a:off x="8277225" y="5305425"/>
                  <a:ext cx="866775" cy="1552575"/>
                </a:xfrm>
                <a:prstGeom prst="rect">
                  <a:avLst/>
                </a:prstGeom>
              </p:spPr>
            </p:pic>
            <p:pic>
              <p:nvPicPr>
                <p:cNvPr id="33" name="Picture 32" descr="4.gif"/>
                <p:cNvPicPr>
                  <a:picLocks noChangeAspect="1"/>
                </p:cNvPicPr>
                <p:nvPr/>
              </p:nvPicPr>
              <p:blipFill>
                <a:blip r:embed="rId4"/>
                <a:stretch>
                  <a:fillRect/>
                </a:stretch>
              </p:blipFill>
              <p:spPr>
                <a:xfrm rot="20741264">
                  <a:off x="7913031" y="5362345"/>
                  <a:ext cx="866775" cy="1666300"/>
                </a:xfrm>
                <a:prstGeom prst="rect">
                  <a:avLst/>
                </a:prstGeom>
              </p:spPr>
            </p:pic>
          </p:grpSp>
        </p:grpSp>
        <p:grpSp>
          <p:nvGrpSpPr>
            <p:cNvPr id="9" name="Group 8"/>
            <p:cNvGrpSpPr/>
            <p:nvPr/>
          </p:nvGrpSpPr>
          <p:grpSpPr>
            <a:xfrm>
              <a:off x="7086600" y="4760371"/>
              <a:ext cx="1300367" cy="1723220"/>
              <a:chOff x="-158285" y="5292604"/>
              <a:chExt cx="1300367" cy="1723220"/>
            </a:xfrm>
          </p:grpSpPr>
          <p:grpSp>
            <p:nvGrpSpPr>
              <p:cNvPr id="24" name="Group 23"/>
              <p:cNvGrpSpPr/>
              <p:nvPr/>
            </p:nvGrpSpPr>
            <p:grpSpPr>
              <a:xfrm>
                <a:off x="0" y="5305425"/>
                <a:ext cx="1142082" cy="1681939"/>
                <a:chOff x="0" y="5305425"/>
                <a:chExt cx="1142082" cy="1681939"/>
              </a:xfrm>
            </p:grpSpPr>
            <p:pic>
              <p:nvPicPr>
                <p:cNvPr id="28" name="Picture 27" descr="38.gif"/>
                <p:cNvPicPr>
                  <a:picLocks noChangeAspect="1"/>
                </p:cNvPicPr>
                <p:nvPr/>
              </p:nvPicPr>
              <p:blipFill>
                <a:blip r:embed="rId3"/>
                <a:stretch>
                  <a:fillRect/>
                </a:stretch>
              </p:blipFill>
              <p:spPr>
                <a:xfrm>
                  <a:off x="0" y="5305425"/>
                  <a:ext cx="866775" cy="1552575"/>
                </a:xfrm>
                <a:prstGeom prst="rect">
                  <a:avLst/>
                </a:prstGeom>
              </p:spPr>
            </p:pic>
            <p:pic>
              <p:nvPicPr>
                <p:cNvPr id="29" name="Picture 28"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25" name="Group 24"/>
              <p:cNvGrpSpPr/>
              <p:nvPr/>
            </p:nvGrpSpPr>
            <p:grpSpPr>
              <a:xfrm>
                <a:off x="-158285" y="5292604"/>
                <a:ext cx="1230969" cy="1723220"/>
                <a:chOff x="7913031" y="5305425"/>
                <a:chExt cx="1230969" cy="1723220"/>
              </a:xfrm>
            </p:grpSpPr>
            <p:pic>
              <p:nvPicPr>
                <p:cNvPr id="26" name="Picture 25" descr="38.gif"/>
                <p:cNvPicPr>
                  <a:picLocks noChangeAspect="1"/>
                </p:cNvPicPr>
                <p:nvPr/>
              </p:nvPicPr>
              <p:blipFill>
                <a:blip r:embed="rId3"/>
                <a:stretch>
                  <a:fillRect/>
                </a:stretch>
              </p:blipFill>
              <p:spPr>
                <a:xfrm>
                  <a:off x="8277225" y="5305425"/>
                  <a:ext cx="866775" cy="1552575"/>
                </a:xfrm>
                <a:prstGeom prst="rect">
                  <a:avLst/>
                </a:prstGeom>
              </p:spPr>
            </p:pic>
            <p:pic>
              <p:nvPicPr>
                <p:cNvPr id="27" name="Picture 26" descr="4.gif"/>
                <p:cNvPicPr>
                  <a:picLocks noChangeAspect="1"/>
                </p:cNvPicPr>
                <p:nvPr/>
              </p:nvPicPr>
              <p:blipFill>
                <a:blip r:embed="rId4"/>
                <a:stretch>
                  <a:fillRect/>
                </a:stretch>
              </p:blipFill>
              <p:spPr>
                <a:xfrm rot="20741264">
                  <a:off x="7913031" y="5362345"/>
                  <a:ext cx="866775" cy="1666300"/>
                </a:xfrm>
                <a:prstGeom prst="rect">
                  <a:avLst/>
                </a:prstGeom>
              </p:spPr>
            </p:pic>
          </p:grpSp>
        </p:grpSp>
        <p:grpSp>
          <p:nvGrpSpPr>
            <p:cNvPr id="10" name="Group 9"/>
            <p:cNvGrpSpPr/>
            <p:nvPr/>
          </p:nvGrpSpPr>
          <p:grpSpPr>
            <a:xfrm>
              <a:off x="505694" y="432563"/>
              <a:ext cx="1300367" cy="1723220"/>
              <a:chOff x="-158285" y="5292604"/>
              <a:chExt cx="1300367" cy="1723220"/>
            </a:xfrm>
          </p:grpSpPr>
          <p:grpSp>
            <p:nvGrpSpPr>
              <p:cNvPr id="18" name="Group 17"/>
              <p:cNvGrpSpPr/>
              <p:nvPr/>
            </p:nvGrpSpPr>
            <p:grpSpPr>
              <a:xfrm>
                <a:off x="0" y="5305425"/>
                <a:ext cx="1142082" cy="1681939"/>
                <a:chOff x="0" y="5305425"/>
                <a:chExt cx="1142082" cy="1681939"/>
              </a:xfrm>
            </p:grpSpPr>
            <p:pic>
              <p:nvPicPr>
                <p:cNvPr id="22" name="Picture 21" descr="38.gif"/>
                <p:cNvPicPr>
                  <a:picLocks noChangeAspect="1"/>
                </p:cNvPicPr>
                <p:nvPr/>
              </p:nvPicPr>
              <p:blipFill>
                <a:blip r:embed="rId3"/>
                <a:stretch>
                  <a:fillRect/>
                </a:stretch>
              </p:blipFill>
              <p:spPr>
                <a:xfrm>
                  <a:off x="0" y="5305425"/>
                  <a:ext cx="866775" cy="1552575"/>
                </a:xfrm>
                <a:prstGeom prst="rect">
                  <a:avLst/>
                </a:prstGeom>
              </p:spPr>
            </p:pic>
            <p:pic>
              <p:nvPicPr>
                <p:cNvPr id="23" name="Picture 22"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19" name="Group 18"/>
              <p:cNvGrpSpPr/>
              <p:nvPr/>
            </p:nvGrpSpPr>
            <p:grpSpPr>
              <a:xfrm>
                <a:off x="-158285" y="5292604"/>
                <a:ext cx="1230969" cy="1723220"/>
                <a:chOff x="7913031" y="5305425"/>
                <a:chExt cx="1230969" cy="1723220"/>
              </a:xfrm>
            </p:grpSpPr>
            <p:pic>
              <p:nvPicPr>
                <p:cNvPr id="20" name="Picture 19" descr="38.gif"/>
                <p:cNvPicPr>
                  <a:picLocks noChangeAspect="1"/>
                </p:cNvPicPr>
                <p:nvPr/>
              </p:nvPicPr>
              <p:blipFill>
                <a:blip r:embed="rId3"/>
                <a:stretch>
                  <a:fillRect/>
                </a:stretch>
              </p:blipFill>
              <p:spPr>
                <a:xfrm>
                  <a:off x="8277225" y="5305425"/>
                  <a:ext cx="866775" cy="1552575"/>
                </a:xfrm>
                <a:prstGeom prst="rect">
                  <a:avLst/>
                </a:prstGeom>
              </p:spPr>
            </p:pic>
            <p:pic>
              <p:nvPicPr>
                <p:cNvPr id="21" name="Picture 20" descr="4.gif"/>
                <p:cNvPicPr>
                  <a:picLocks noChangeAspect="1"/>
                </p:cNvPicPr>
                <p:nvPr/>
              </p:nvPicPr>
              <p:blipFill>
                <a:blip r:embed="rId4"/>
                <a:stretch>
                  <a:fillRect/>
                </a:stretch>
              </p:blipFill>
              <p:spPr>
                <a:xfrm rot="20741264">
                  <a:off x="7913031" y="5362345"/>
                  <a:ext cx="866775" cy="1666300"/>
                </a:xfrm>
                <a:prstGeom prst="rect">
                  <a:avLst/>
                </a:prstGeom>
              </p:spPr>
            </p:pic>
          </p:grpSp>
        </p:grpSp>
        <p:grpSp>
          <p:nvGrpSpPr>
            <p:cNvPr id="11" name="Group 10"/>
            <p:cNvGrpSpPr/>
            <p:nvPr/>
          </p:nvGrpSpPr>
          <p:grpSpPr>
            <a:xfrm>
              <a:off x="7214473" y="609599"/>
              <a:ext cx="1300367" cy="1723220"/>
              <a:chOff x="-158285" y="5292604"/>
              <a:chExt cx="1300367" cy="1723220"/>
            </a:xfrm>
          </p:grpSpPr>
          <p:grpSp>
            <p:nvGrpSpPr>
              <p:cNvPr id="12" name="Group 11"/>
              <p:cNvGrpSpPr/>
              <p:nvPr/>
            </p:nvGrpSpPr>
            <p:grpSpPr>
              <a:xfrm>
                <a:off x="0" y="5305425"/>
                <a:ext cx="1142082" cy="1681939"/>
                <a:chOff x="0" y="5305425"/>
                <a:chExt cx="1142082" cy="1681939"/>
              </a:xfrm>
            </p:grpSpPr>
            <p:pic>
              <p:nvPicPr>
                <p:cNvPr id="16" name="Picture 15" descr="38.gif"/>
                <p:cNvPicPr>
                  <a:picLocks noChangeAspect="1"/>
                </p:cNvPicPr>
                <p:nvPr/>
              </p:nvPicPr>
              <p:blipFill>
                <a:blip r:embed="rId3"/>
                <a:stretch>
                  <a:fillRect/>
                </a:stretch>
              </p:blipFill>
              <p:spPr>
                <a:xfrm>
                  <a:off x="0" y="5305425"/>
                  <a:ext cx="866775" cy="1552575"/>
                </a:xfrm>
                <a:prstGeom prst="rect">
                  <a:avLst/>
                </a:prstGeom>
              </p:spPr>
            </p:pic>
            <p:pic>
              <p:nvPicPr>
                <p:cNvPr id="17" name="Picture 16" descr="4.gif"/>
                <p:cNvPicPr>
                  <a:picLocks noChangeAspect="1"/>
                </p:cNvPicPr>
                <p:nvPr/>
              </p:nvPicPr>
              <p:blipFill>
                <a:blip r:embed="rId4"/>
                <a:stretch>
                  <a:fillRect/>
                </a:stretch>
              </p:blipFill>
              <p:spPr>
                <a:xfrm rot="1465479">
                  <a:off x="275307" y="5321064"/>
                  <a:ext cx="866775" cy="1666300"/>
                </a:xfrm>
                <a:prstGeom prst="rect">
                  <a:avLst/>
                </a:prstGeom>
              </p:spPr>
            </p:pic>
          </p:grpSp>
          <p:grpSp>
            <p:nvGrpSpPr>
              <p:cNvPr id="13" name="Group 12"/>
              <p:cNvGrpSpPr/>
              <p:nvPr/>
            </p:nvGrpSpPr>
            <p:grpSpPr>
              <a:xfrm>
                <a:off x="-158285" y="5292604"/>
                <a:ext cx="1230969" cy="1723220"/>
                <a:chOff x="7913031" y="5305425"/>
                <a:chExt cx="1230969" cy="1723220"/>
              </a:xfrm>
            </p:grpSpPr>
            <p:pic>
              <p:nvPicPr>
                <p:cNvPr id="14" name="Picture 13" descr="38.gif"/>
                <p:cNvPicPr>
                  <a:picLocks noChangeAspect="1"/>
                </p:cNvPicPr>
                <p:nvPr/>
              </p:nvPicPr>
              <p:blipFill>
                <a:blip r:embed="rId3"/>
                <a:stretch>
                  <a:fillRect/>
                </a:stretch>
              </p:blipFill>
              <p:spPr>
                <a:xfrm>
                  <a:off x="8277225" y="5305425"/>
                  <a:ext cx="866775" cy="1552575"/>
                </a:xfrm>
                <a:prstGeom prst="rect">
                  <a:avLst/>
                </a:prstGeom>
              </p:spPr>
            </p:pic>
            <p:pic>
              <p:nvPicPr>
                <p:cNvPr id="15" name="Picture 14" descr="4.gif"/>
                <p:cNvPicPr>
                  <a:picLocks noChangeAspect="1"/>
                </p:cNvPicPr>
                <p:nvPr/>
              </p:nvPicPr>
              <p:blipFill>
                <a:blip r:embed="rId4"/>
                <a:stretch>
                  <a:fillRect/>
                </a:stretch>
              </p:blipFill>
              <p:spPr>
                <a:xfrm rot="20741264">
                  <a:off x="7913031" y="5362345"/>
                  <a:ext cx="866775" cy="1666300"/>
                </a:xfrm>
                <a:prstGeom prst="rect">
                  <a:avLst/>
                </a:prstGeom>
              </p:spPr>
            </p:pic>
          </p:grpSp>
        </p:grpSp>
      </p:grpSp>
      <p:sp>
        <p:nvSpPr>
          <p:cNvPr id="46" name="Rectangle 4"/>
          <p:cNvSpPr txBox="1">
            <a:spLocks noChangeArrowheads="1"/>
          </p:cNvSpPr>
          <p:nvPr/>
        </p:nvSpPr>
        <p:spPr>
          <a:xfrm>
            <a:off x="440065" y="3524512"/>
            <a:ext cx="8005377" cy="80939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n-BD"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দেশকে </a:t>
            </a:r>
            <a:r>
              <a:rPr lang="bn-B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ভালবাসি, প্রতিদিন অন্তত একটি ভাল কাজ করি এবং মাতৃভাষাকে </a:t>
            </a:r>
            <a:r>
              <a:rPr lang="bn-BD"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শ্রদ্ধা 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194" name="Picture 2" descr="F:\104MSDCF\13.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876426" y="1060910"/>
            <a:ext cx="2906604" cy="270637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0" name="Rectangle 4"/>
          <p:cNvSpPr txBox="1">
            <a:spLocks noChangeArrowheads="1"/>
          </p:cNvSpPr>
          <p:nvPr/>
        </p:nvSpPr>
        <p:spPr>
          <a:xfrm>
            <a:off x="1736663" y="716795"/>
            <a:ext cx="5508222" cy="80939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n-B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সবাইকে ধন্যবাদ</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98714251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p:cTn id="7" dur="1000" fill="hold"/>
                                        <p:tgtEl>
                                          <p:spTgt spid="4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6">
                                            <p:txEl>
                                              <p:pRg st="0" end="0"/>
                                            </p:txEl>
                                          </p:spTgt>
                                        </p:tgtEl>
                                      </p:cBhvr>
                                    </p:animEffect>
                                  </p:childTnLst>
                                </p:cTn>
                              </p:par>
                              <p:par>
                                <p:cTn id="12" presetID="41" presetClass="entr" presetSubtype="0" repeatCount="indefinite" fill="hold" nodeType="withEffect">
                                  <p:stCondLst>
                                    <p:cond delay="0"/>
                                  </p:stCondLst>
                                  <p:iterate type="lt">
                                    <p:tmPct val="10000"/>
                                  </p:iterate>
                                  <p:childTnLst>
                                    <p:set>
                                      <p:cBhvr>
                                        <p:cTn id="13" dur="1" fill="hold">
                                          <p:stCondLst>
                                            <p:cond delay="0"/>
                                          </p:stCondLst>
                                        </p:cTn>
                                        <p:tgtEl>
                                          <p:spTgt spid="40">
                                            <p:txEl>
                                              <p:pRg st="0" end="0"/>
                                            </p:txEl>
                                          </p:spTgt>
                                        </p:tgtEl>
                                        <p:attrNameLst>
                                          <p:attrName>style.visibility</p:attrName>
                                        </p:attrNameLst>
                                      </p:cBhvr>
                                      <p:to>
                                        <p:strVal val="visible"/>
                                      </p:to>
                                    </p:set>
                                    <p:anim calcmode="lin" valueType="num">
                                      <p:cBhvr>
                                        <p:cTn id="14" dur="1000" fill="hold"/>
                                        <p:tgtEl>
                                          <p:spTgt spid="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40">
                                            <p:txEl>
                                              <p:pRg st="0" end="0"/>
                                            </p:txEl>
                                          </p:spTgt>
                                        </p:tgtEl>
                                        <p:attrNameLst>
                                          <p:attrName>ppt_y</p:attrName>
                                        </p:attrNameLst>
                                      </p:cBhvr>
                                      <p:tavLst>
                                        <p:tav tm="0">
                                          <p:val>
                                            <p:strVal val="#ppt_y"/>
                                          </p:val>
                                        </p:tav>
                                        <p:tav tm="100000">
                                          <p:val>
                                            <p:strVal val="#ppt_y"/>
                                          </p:val>
                                        </p:tav>
                                      </p:tavLst>
                                    </p:anim>
                                    <p:anim calcmode="lin" valueType="num">
                                      <p:cBhvr>
                                        <p:cTn id="16" dur="1000" fill="hold"/>
                                        <p:tgtEl>
                                          <p:spTgt spid="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9"/>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7" name="Content Placeholder 10"/>
          <p:cNvSpPr txBox="1">
            <a:spLocks/>
          </p:cNvSpPr>
          <p:nvPr/>
        </p:nvSpPr>
        <p:spPr>
          <a:xfrm>
            <a:off x="1371830" y="1828800"/>
            <a:ext cx="3227882" cy="3997644"/>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bn-BD" i="1" u="sng" dirty="0" smtClean="0">
                <a:solidFill>
                  <a:srgbClr val="002060"/>
                </a:solidFill>
                <a:latin typeface="SolaimanLipi" pitchFamily="65" charset="0"/>
                <a:cs typeface="SolaimanLipi" pitchFamily="65" charset="0"/>
              </a:rPr>
              <a:t>শিক্ষক পরিচিতি</a:t>
            </a:r>
            <a:endParaRPr lang="en-US" i="1" u="sng" dirty="0">
              <a:solidFill>
                <a:srgbClr val="002060"/>
              </a:solidFill>
              <a:latin typeface="SolaimanLipi" pitchFamily="65" charset="0"/>
              <a:cs typeface="SolaimanLipi" pitchFamily="65" charset="0"/>
            </a:endParaRPr>
          </a:p>
        </p:txBody>
      </p:sp>
      <p:sp>
        <p:nvSpPr>
          <p:cNvPr id="28" name="Content Placeholder 12"/>
          <p:cNvSpPr txBox="1">
            <a:spLocks/>
          </p:cNvSpPr>
          <p:nvPr/>
        </p:nvSpPr>
        <p:spPr>
          <a:xfrm>
            <a:off x="4836280" y="1848340"/>
            <a:ext cx="3070552" cy="3978103"/>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3200" b="0" i="1" u="sng" strike="noStrike" kern="1200" cap="none" spc="0" normalizeH="0" baseline="0" noProof="0" dirty="0" smtClean="0">
                <a:ln>
                  <a:noFill/>
                </a:ln>
                <a:solidFill>
                  <a:srgbClr val="005200"/>
                </a:solidFill>
                <a:effectLst>
                  <a:outerShdw blurRad="38100" dist="38100" dir="2700000" algn="tl">
                    <a:srgbClr val="000000">
                      <a:alpha val="43137"/>
                    </a:srgbClr>
                  </a:outerShdw>
                </a:effectLst>
                <a:uLnTx/>
                <a:uFillTx/>
                <a:latin typeface="SolaimanLipi" pitchFamily="65" charset="0"/>
                <a:cs typeface="SolaimanLipi" pitchFamily="65" charset="0"/>
              </a:rPr>
              <a:t>পাঠ পরিচিতি</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bn-BD" sz="2800" b="1" dirty="0" smtClean="0">
                <a:ln/>
                <a:solidFill>
                  <a:srgbClr val="4F032E"/>
                </a:solidFill>
                <a:latin typeface="SolaimanLipi" pitchFamily="65" charset="0"/>
                <a:cs typeface="SolaimanLipi" pitchFamily="65" charset="0"/>
              </a:rPr>
              <a:t>        অষ্টম শ্রেণি</a:t>
            </a:r>
            <a:endParaRPr kumimoji="0" lang="bn-BD" sz="2800" b="1" i="0" u="none" strike="noStrike" kern="1200" cap="none" spc="0" normalizeH="0" baseline="0" noProof="0" dirty="0" smtClean="0">
              <a:ln/>
              <a:solidFill>
                <a:srgbClr val="4F032E"/>
              </a:solidFill>
              <a:effectLst/>
              <a:uLnTx/>
              <a:uFillTx/>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BD" sz="2400" b="1" i="0" u="none" strike="noStrike" kern="1200" cap="none" spc="0" normalizeH="0" baseline="0" noProof="0" dirty="0" smtClean="0">
              <a:ln/>
              <a:solidFill>
                <a:srgbClr val="4F032E"/>
              </a:solidFill>
              <a:effectLst/>
              <a:uLnTx/>
              <a:uFillTx/>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bn-BD" sz="2400" b="1" dirty="0">
              <a:ln/>
              <a:solidFill>
                <a:srgbClr val="4F032E"/>
              </a:solidFill>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BD" sz="2400" b="1" i="0" u="none" strike="noStrike" kern="1200" cap="none" spc="0" normalizeH="0" baseline="0" noProof="0" dirty="0" smtClean="0">
              <a:ln/>
              <a:solidFill>
                <a:srgbClr val="4F032E"/>
              </a:solidFill>
              <a:effectLst/>
              <a:uLnTx/>
              <a:uFillTx/>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bn-BD" sz="2400" b="1" dirty="0" smtClean="0">
              <a:ln/>
              <a:solidFill>
                <a:srgbClr val="4F032E"/>
              </a:solidFill>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bn-BD" sz="2400" b="1" dirty="0">
              <a:ln/>
              <a:solidFill>
                <a:srgbClr val="4F032E"/>
              </a:solidFill>
              <a:latin typeface="SolaimanLipi" pitchFamily="65" charset="0"/>
              <a:cs typeface="SolaimanLipi" pitchFamily="65"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2000" b="1" i="0" u="none" strike="noStrike" kern="1200" cap="none" spc="0" normalizeH="0" baseline="0" noProof="0" dirty="0" smtClean="0">
                <a:ln/>
                <a:solidFill>
                  <a:srgbClr val="4F032E"/>
                </a:solidFill>
                <a:effectLst/>
                <a:uLnTx/>
                <a:uFillTx/>
                <a:latin typeface="SolaimanLipi" pitchFamily="65" charset="0"/>
                <a:cs typeface="SolaimanLipi" pitchFamily="65"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2000" b="1" i="0" u="none" strike="noStrike" kern="1200" cap="none" spc="0" normalizeH="0" baseline="0" noProof="0" dirty="0" smtClean="0">
                <a:ln/>
                <a:solidFill>
                  <a:srgbClr val="4F032E"/>
                </a:solidFill>
                <a:effectLst/>
                <a:uLnTx/>
                <a:uFillTx/>
                <a:latin typeface="SolaimanLipi" pitchFamily="65" charset="0"/>
                <a:cs typeface="SolaimanLipi" pitchFamily="65" charset="0"/>
              </a:rPr>
              <a:t>বিষয়ঃ </a:t>
            </a:r>
            <a:r>
              <a:rPr lang="bn-BD" sz="2000" b="1" dirty="0" smtClean="0">
                <a:ln/>
                <a:solidFill>
                  <a:srgbClr val="4F032E"/>
                </a:solidFill>
                <a:latin typeface="SolaimanLipi" pitchFamily="65" charset="0"/>
                <a:cs typeface="SolaimanLipi" pitchFamily="65" charset="0"/>
              </a:rPr>
              <a:t>কর্ম ও জীবনমুখী শিক্ষা</a:t>
            </a:r>
            <a:endParaRPr kumimoji="0" lang="bn-BD" sz="2000" b="1" i="0" u="none" strike="noStrike" kern="1200" cap="none" spc="0" normalizeH="0" baseline="0" noProof="0" dirty="0" smtClean="0">
              <a:ln/>
              <a:solidFill>
                <a:srgbClr val="4F032E"/>
              </a:solidFill>
              <a:effectLst/>
              <a:uLnTx/>
              <a:uFillTx/>
              <a:latin typeface="SolaimanLipi" pitchFamily="65" charset="0"/>
              <a:cs typeface="SolaimanLipi" pitchFamily="65"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SolaimanLipi" pitchFamily="65" charset="0"/>
              <a:cs typeface="SolaimanLipi" pitchFamily="65"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SolaimanLipi" pitchFamily="65" charset="0"/>
              <a:cs typeface="SolaimanLipi" pitchFamily="65"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100" b="1" u="sng" dirty="0" smtClean="0">
              <a:ln/>
              <a:solidFill>
                <a:srgbClr val="4F032E"/>
              </a:solidFill>
              <a:latin typeface="SolaimanLipi" pitchFamily="65" charset="0"/>
              <a:cs typeface="SolaimanLipi" pitchFamily="65" charset="0"/>
            </a:endParaRPr>
          </a:p>
        </p:txBody>
      </p:sp>
      <p:sp>
        <p:nvSpPr>
          <p:cNvPr id="30" name="TextBox 29"/>
          <p:cNvSpPr txBox="1"/>
          <p:nvPr/>
        </p:nvSpPr>
        <p:spPr>
          <a:xfrm>
            <a:off x="1018312" y="4330005"/>
            <a:ext cx="3934688" cy="1446550"/>
          </a:xfrm>
          <a:prstGeom prst="rect">
            <a:avLst/>
          </a:prstGeom>
          <a:noFill/>
        </p:spPr>
        <p:txBody>
          <a:bodyPr wrap="square" rtlCol="0">
            <a:spAutoFit/>
          </a:bodyPr>
          <a:lstStyle/>
          <a:p>
            <a:pPr algn="ctr">
              <a:defRPr/>
            </a:pPr>
            <a:r>
              <a:rPr lang="bn-BD" sz="2400" dirty="0">
                <a:ln w="1905"/>
                <a:effectLst>
                  <a:innerShdw blurRad="69850" dist="43180" dir="5400000">
                    <a:srgbClr val="000000">
                      <a:alpha val="65000"/>
                    </a:srgbClr>
                  </a:innerShdw>
                </a:effectLst>
                <a:latin typeface="NikoshBAN" pitchFamily="2" charset="0"/>
                <a:cs typeface="NikoshBAN" pitchFamily="2" charset="0"/>
              </a:rPr>
              <a:t>মো:- </a:t>
            </a:r>
            <a:r>
              <a:rPr lang="bn-BD" sz="2400" dirty="0" smtClean="0">
                <a:ln w="1905"/>
                <a:effectLst>
                  <a:innerShdw blurRad="69850" dist="43180" dir="5400000">
                    <a:srgbClr val="000000">
                      <a:alpha val="65000"/>
                    </a:srgbClr>
                  </a:innerShdw>
                </a:effectLst>
                <a:latin typeface="NikoshBAN" pitchFamily="2" charset="0"/>
                <a:cs typeface="NikoshBAN" pitchFamily="2" charset="0"/>
              </a:rPr>
              <a:t>রফিকুল ইসলাম</a:t>
            </a:r>
            <a:endParaRPr lang="bn-BD" sz="2400" dirty="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bn-BD" sz="2400" dirty="0" smtClean="0">
                <a:ln w="1905"/>
                <a:effectLst>
                  <a:innerShdw blurRad="69850" dist="43180" dir="5400000">
                    <a:srgbClr val="000000">
                      <a:alpha val="65000"/>
                    </a:srgbClr>
                  </a:innerShdw>
                </a:effectLst>
                <a:latin typeface="NikoshBAN" pitchFamily="2" charset="0"/>
                <a:cs typeface="NikoshBAN" pitchFamily="2" charset="0"/>
              </a:rPr>
              <a:t>তাহেরমাধ্যমিক </a:t>
            </a:r>
            <a:r>
              <a:rPr lang="bn-BD" sz="2400" dirty="0">
                <a:ln w="1905"/>
                <a:effectLst>
                  <a:innerShdw blurRad="69850" dist="43180" dir="5400000">
                    <a:srgbClr val="000000">
                      <a:alpha val="65000"/>
                    </a:srgbClr>
                  </a:innerShdw>
                </a:effectLst>
                <a:latin typeface="NikoshBAN" pitchFamily="2" charset="0"/>
                <a:cs typeface="NikoshBAN" pitchFamily="2" charset="0"/>
              </a:rPr>
              <a:t>বিদ্যালয়</a:t>
            </a:r>
            <a:r>
              <a:rPr lang="bn-IN" sz="2400" dirty="0">
                <a:ln w="1905"/>
                <a:effectLst>
                  <a:innerShdw blurRad="69850" dist="43180" dir="5400000">
                    <a:srgbClr val="000000">
                      <a:alpha val="65000"/>
                    </a:srgbClr>
                  </a:innerShdw>
                </a:effectLst>
                <a:latin typeface="NikoshBAN" pitchFamily="2" charset="0"/>
                <a:cs typeface="NikoshBAN" pitchFamily="2" charset="0"/>
              </a:rPr>
              <a:t> </a:t>
            </a:r>
            <a:endParaRPr lang="en-US" sz="2400" dirty="0" smtClean="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bn-BD" sz="2400" dirty="0" smtClean="0">
                <a:ln w="1905"/>
                <a:effectLst>
                  <a:innerShdw blurRad="69850" dist="43180" dir="5400000">
                    <a:srgbClr val="000000">
                      <a:alpha val="65000"/>
                    </a:srgbClr>
                  </a:innerShdw>
                </a:effectLst>
                <a:latin typeface="NikoshBAN" pitchFamily="2" charset="0"/>
                <a:cs typeface="NikoshBAN" pitchFamily="2" charset="0"/>
              </a:rPr>
              <a:t>ভেড়ামারা</a:t>
            </a:r>
            <a:r>
              <a:rPr lang="bn-IN" sz="2400" dirty="0" smtClean="0">
                <a:ln w="1905"/>
                <a:effectLst>
                  <a:innerShdw blurRad="69850" dist="43180" dir="5400000">
                    <a:srgbClr val="000000">
                      <a:alpha val="65000"/>
                    </a:srgbClr>
                  </a:innerShdw>
                </a:effectLst>
                <a:latin typeface="NikoshBAN" pitchFamily="2" charset="0"/>
                <a:cs typeface="NikoshBAN" pitchFamily="2" charset="0"/>
              </a:rPr>
              <a:t>,</a:t>
            </a:r>
            <a:r>
              <a:rPr lang="en-US" sz="2400" dirty="0" smtClean="0">
                <a:ln w="1905"/>
                <a:effectLst>
                  <a:innerShdw blurRad="69850" dist="43180" dir="5400000">
                    <a:srgbClr val="000000">
                      <a:alpha val="65000"/>
                    </a:srgbClr>
                  </a:innerShdw>
                </a:effectLst>
                <a:latin typeface="NikoshBAN" pitchFamily="2" charset="0"/>
                <a:cs typeface="NikoshBAN" pitchFamily="2" charset="0"/>
              </a:rPr>
              <a:t> </a:t>
            </a:r>
            <a:r>
              <a:rPr lang="bn-IN" sz="2400" dirty="0">
                <a:ln w="1905"/>
                <a:effectLst>
                  <a:innerShdw blurRad="69850" dist="43180" dir="5400000">
                    <a:srgbClr val="000000">
                      <a:alpha val="65000"/>
                    </a:srgbClr>
                  </a:innerShdw>
                </a:effectLst>
                <a:latin typeface="NikoshBAN" pitchFamily="2" charset="0"/>
                <a:cs typeface="NikoshBAN" pitchFamily="2" charset="0"/>
              </a:rPr>
              <a:t>কুষ্টিয়া।</a:t>
            </a:r>
            <a:r>
              <a:rPr lang="bn-BD" sz="2400" dirty="0">
                <a:ln w="1905"/>
                <a:effectLst>
                  <a:innerShdw blurRad="69850" dist="43180" dir="5400000">
                    <a:srgbClr val="000000">
                      <a:alpha val="65000"/>
                    </a:srgbClr>
                  </a:innerShdw>
                </a:effectLst>
                <a:latin typeface="NikoshBAN" pitchFamily="2" charset="0"/>
                <a:cs typeface="NikoshBAN" pitchFamily="2" charset="0"/>
              </a:rPr>
              <a:t> </a:t>
            </a:r>
            <a:endParaRPr lang="en-US" sz="2400" dirty="0" smtClean="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en-US" sz="1600" dirty="0" smtClean="0">
                <a:ln w="1905"/>
                <a:effectLst>
                  <a:innerShdw blurRad="69850" dist="43180" dir="5400000">
                    <a:srgbClr val="000000">
                      <a:alpha val="65000"/>
                    </a:srgbClr>
                  </a:innerShdw>
                </a:effectLst>
                <a:latin typeface="NikoshBAN" pitchFamily="2" charset="0"/>
                <a:cs typeface="NikoshBAN" pitchFamily="2" charset="0"/>
              </a:rPr>
              <a:t>rafiqul990@gmail.com</a:t>
            </a:r>
            <a:endParaRPr lang="en-US" sz="1600" dirty="0">
              <a:ln w="1905"/>
              <a:effectLst>
                <a:innerShdw blurRad="69850" dist="43180" dir="5400000">
                  <a:srgbClr val="000000">
                    <a:alpha val="65000"/>
                  </a:srgbClr>
                </a:innerShdw>
              </a:effectLst>
              <a:latin typeface="NikoshBAN" pitchFamily="2" charset="0"/>
              <a:cs typeface="NikoshBAN" pitchFamily="2" charset="0"/>
            </a:endParaRPr>
          </a:p>
        </p:txBody>
      </p:sp>
      <p:sp>
        <p:nvSpPr>
          <p:cNvPr id="31" name="Rectangle 30"/>
          <p:cNvSpPr/>
          <p:nvPr/>
        </p:nvSpPr>
        <p:spPr>
          <a:xfrm>
            <a:off x="3614164" y="309725"/>
            <a:ext cx="2092239" cy="923330"/>
          </a:xfrm>
          <a:prstGeom prst="rect">
            <a:avLst/>
          </a:prstGeom>
        </p:spPr>
        <p:txBody>
          <a:bodyPr wrap="none">
            <a:spAutoFit/>
          </a:bodyPr>
          <a:lstStyle/>
          <a:p>
            <a:r>
              <a:rPr lang="bn-BD" sz="5400" b="1" u="sng" spc="150" dirty="0" smtClean="0">
                <a:ln w="11430"/>
                <a:solidFill>
                  <a:srgbClr val="002060"/>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পরিচিতি</a:t>
            </a:r>
            <a:endParaRPr lang="en-US" sz="5400" u="sng" dirty="0">
              <a:solidFill>
                <a:srgbClr val="002060"/>
              </a:solidFill>
            </a:endParaRPr>
          </a:p>
        </p:txBody>
      </p:sp>
      <p:grpSp>
        <p:nvGrpSpPr>
          <p:cNvPr id="32" name="Group 31"/>
          <p:cNvGrpSpPr/>
          <p:nvPr/>
        </p:nvGrpSpPr>
        <p:grpSpPr>
          <a:xfrm>
            <a:off x="667832" y="1193881"/>
            <a:ext cx="7942768" cy="5130719"/>
            <a:chOff x="-6929" y="51954"/>
            <a:chExt cx="9150929" cy="6830291"/>
          </a:xfrm>
        </p:grpSpPr>
        <p:pic>
          <p:nvPicPr>
            <p:cNvPr id="44" name="Picture 43" descr="flowerruler.gif"/>
            <p:cNvPicPr>
              <a:picLocks noChangeAspect="1"/>
            </p:cNvPicPr>
            <p:nvPr/>
          </p:nvPicPr>
          <p:blipFill>
            <a:blip r:embed="rId2"/>
            <a:stretch>
              <a:fillRect/>
            </a:stretch>
          </p:blipFill>
          <p:spPr>
            <a:xfrm>
              <a:off x="-6928" y="51954"/>
              <a:ext cx="9150928" cy="557645"/>
            </a:xfrm>
            <a:prstGeom prst="rect">
              <a:avLst/>
            </a:prstGeom>
          </p:spPr>
          <p:style>
            <a:lnRef idx="3">
              <a:schemeClr val="lt1"/>
            </a:lnRef>
            <a:fillRef idx="1">
              <a:schemeClr val="accent1"/>
            </a:fillRef>
            <a:effectRef idx="1">
              <a:schemeClr val="accent1"/>
            </a:effectRef>
            <a:fontRef idx="minor">
              <a:schemeClr val="lt1"/>
            </a:fontRef>
          </p:style>
        </p:pic>
        <p:pic>
          <p:nvPicPr>
            <p:cNvPr id="45" name="Picture 44" descr="flowerruler.gif"/>
            <p:cNvPicPr>
              <a:picLocks noChangeAspect="1"/>
            </p:cNvPicPr>
            <p:nvPr/>
          </p:nvPicPr>
          <p:blipFill>
            <a:blip r:embed="rId2"/>
            <a:stretch>
              <a:fillRect/>
            </a:stretch>
          </p:blipFill>
          <p:spPr>
            <a:xfrm rot="16200000">
              <a:off x="-2946689" y="3277465"/>
              <a:ext cx="6451024" cy="557645"/>
            </a:xfrm>
            <a:prstGeom prst="rect">
              <a:avLst/>
            </a:prstGeom>
          </p:spPr>
          <p:style>
            <a:lnRef idx="3">
              <a:schemeClr val="lt1"/>
            </a:lnRef>
            <a:fillRef idx="1">
              <a:schemeClr val="accent1"/>
            </a:fillRef>
            <a:effectRef idx="1">
              <a:schemeClr val="accent1"/>
            </a:effectRef>
            <a:fontRef idx="minor">
              <a:schemeClr val="lt1"/>
            </a:fontRef>
          </p:style>
        </p:pic>
        <p:pic>
          <p:nvPicPr>
            <p:cNvPr id="46" name="Picture 45" descr="flowerruler.gif"/>
            <p:cNvPicPr>
              <a:picLocks noChangeAspect="1"/>
            </p:cNvPicPr>
            <p:nvPr/>
          </p:nvPicPr>
          <p:blipFill>
            <a:blip r:embed="rId2"/>
            <a:stretch>
              <a:fillRect/>
            </a:stretch>
          </p:blipFill>
          <p:spPr>
            <a:xfrm>
              <a:off x="-6929" y="6324600"/>
              <a:ext cx="8998527" cy="557645"/>
            </a:xfrm>
            <a:prstGeom prst="rect">
              <a:avLst/>
            </a:prstGeom>
          </p:spPr>
          <p:style>
            <a:lnRef idx="3">
              <a:schemeClr val="lt1"/>
            </a:lnRef>
            <a:fillRef idx="1">
              <a:schemeClr val="accent1"/>
            </a:fillRef>
            <a:effectRef idx="1">
              <a:schemeClr val="accent1"/>
            </a:effectRef>
            <a:fontRef idx="minor">
              <a:schemeClr val="lt1"/>
            </a:fontRef>
          </p:style>
        </p:pic>
        <p:pic>
          <p:nvPicPr>
            <p:cNvPr id="47" name="Picture 46" descr="flowerruler.gif"/>
            <p:cNvPicPr>
              <a:picLocks noChangeAspect="1"/>
            </p:cNvPicPr>
            <p:nvPr/>
          </p:nvPicPr>
          <p:blipFill>
            <a:blip r:embed="rId2"/>
            <a:stretch>
              <a:fillRect/>
            </a:stretch>
          </p:blipFill>
          <p:spPr>
            <a:xfrm rot="16200000">
              <a:off x="5639665" y="3325956"/>
              <a:ext cx="6451024" cy="557645"/>
            </a:xfrm>
            <a:prstGeom prst="rect">
              <a:avLst/>
            </a:prstGeom>
          </p:spPr>
          <p:style>
            <a:lnRef idx="3">
              <a:schemeClr val="lt1"/>
            </a:lnRef>
            <a:fillRef idx="1">
              <a:schemeClr val="accent1"/>
            </a:fillRef>
            <a:effectRef idx="1">
              <a:schemeClr val="accent1"/>
            </a:effectRef>
            <a:fontRef idx="minor">
              <a:schemeClr val="lt1"/>
            </a:fontRef>
          </p:style>
        </p:pic>
      </p:grpSp>
      <p:pic>
        <p:nvPicPr>
          <p:cNvPr id="3074" name="Picture 2" descr="C:\Users\MICROSOFT COMPUTER\Desktop\IMG_00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80709" y="2962430"/>
            <a:ext cx="3004850" cy="224108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2050" name="Picture 2" descr="G:\weab site\teachar\IM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46325" y="2617091"/>
            <a:ext cx="1692276" cy="1712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58068788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401782" y="5867400"/>
            <a:ext cx="8382000"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bn-BD" sz="36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r>
              <a:rPr lang="bn-BD" sz="3600"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চিন্তা করে </a:t>
            </a:r>
            <a:r>
              <a:rPr lang="bn-BD" sz="3600"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বল </a:t>
            </a:r>
            <a:r>
              <a:rPr lang="en-US" sz="3600" spc="50" dirty="0" err="1"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উ</a:t>
            </a:r>
            <a:r>
              <a:rPr lang="en-US" sz="3600" spc="50" dirty="0" err="1" smtClean="0">
                <a:ln w="11430"/>
                <a:solidFill>
                  <a:srgbClr val="FFFF00"/>
                </a:solidFill>
                <a:latin typeface="NikoshBAN" pitchFamily="2" charset="0"/>
                <a:cs typeface="NikoshBAN" pitchFamily="2" charset="0"/>
              </a:rPr>
              <a:t>পরের</a:t>
            </a:r>
            <a:r>
              <a:rPr lang="en-US" sz="3600" spc="50" dirty="0" smtClean="0">
                <a:ln w="11430"/>
                <a:solidFill>
                  <a:srgbClr val="FFFF00"/>
                </a:solidFill>
                <a:latin typeface="NikoshBAN" pitchFamily="2" charset="0"/>
                <a:cs typeface="NikoshBAN" pitchFamily="2" charset="0"/>
              </a:rPr>
              <a:t> </a:t>
            </a:r>
            <a:r>
              <a:rPr lang="bn-BD" sz="3600"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ছবিগুলো  দিয়ে কি বুঝানো হয়েছে</a:t>
            </a:r>
            <a:endParaRPr lang="en-US" sz="36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Rectangle 6"/>
          <p:cNvSpPr/>
          <p:nvPr/>
        </p:nvSpPr>
        <p:spPr>
          <a:xfrm>
            <a:off x="533400" y="457200"/>
            <a:ext cx="8077200"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4000" spc="50" dirty="0" smtClean="0">
                <a:ln w="11430"/>
                <a:solidFill>
                  <a:srgbClr val="FF0000"/>
                </a:solidFill>
                <a:latin typeface="Nikosh" pitchFamily="2" charset="0"/>
                <a:cs typeface="Nikosh" pitchFamily="2" charset="0"/>
              </a:rPr>
              <a:t>এসো আমরা কিছু ছবি দেখি </a:t>
            </a:r>
            <a:r>
              <a:rPr lang="en-US" sz="4000" spc="50" dirty="0" smtClean="0">
                <a:ln w="11430"/>
                <a:solidFill>
                  <a:srgbClr val="FF0000"/>
                </a:solidFill>
                <a:latin typeface="Nikosh" pitchFamily="2" charset="0"/>
                <a:cs typeface="Nikosh" pitchFamily="2" charset="0"/>
              </a:rPr>
              <a:t>                  </a:t>
            </a:r>
            <a:endParaRPr lang="en-US" sz="4000" spc="50" dirty="0">
              <a:ln w="11430"/>
              <a:solidFill>
                <a:srgbClr val="FF0000"/>
              </a:solidFill>
              <a:latin typeface="Nikosh" pitchFamily="2" charset="0"/>
              <a:cs typeface="Nikosh" pitchFamily="2" charset="0"/>
            </a:endParaRPr>
          </a:p>
        </p:txBody>
      </p:sp>
      <p:pic>
        <p:nvPicPr>
          <p:cNvPr id="4098" name="Picture 2" descr="C:\Users\MICROSOFT COMPUTER\Desktop\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199722"/>
            <a:ext cx="2341418" cy="2717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descr="C:\Users\MICROSOFT COMPUTER\Desktop\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0909" y="1206648"/>
            <a:ext cx="3048000" cy="27110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C:\Users\MICROSOFT COMPUTER\Desktop\12.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19800" y="1220503"/>
            <a:ext cx="2590800" cy="2768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533400" y="4585853"/>
            <a:ext cx="2237509" cy="8382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bn-BD" dirty="0" smtClean="0"/>
              <a:t>মেধা ও কায়িক শ্রম</a:t>
            </a:r>
            <a:endParaRPr lang="en-US" dirty="0"/>
          </a:p>
        </p:txBody>
      </p:sp>
      <p:sp>
        <p:nvSpPr>
          <p:cNvPr id="9" name="Rectangle 8"/>
          <p:cNvSpPr/>
          <p:nvPr/>
        </p:nvSpPr>
        <p:spPr>
          <a:xfrm>
            <a:off x="3176154" y="4648200"/>
            <a:ext cx="2237509" cy="82434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BD" dirty="0" smtClean="0">
                <a:solidFill>
                  <a:srgbClr val="002060"/>
                </a:solidFill>
              </a:rPr>
              <a:t>মেধা ও কায়িক শ্রম</a:t>
            </a:r>
            <a:endParaRPr lang="en-US" dirty="0">
              <a:solidFill>
                <a:srgbClr val="002060"/>
              </a:solidFill>
            </a:endParaRPr>
          </a:p>
        </p:txBody>
      </p:sp>
      <p:sp>
        <p:nvSpPr>
          <p:cNvPr id="10" name="Rectangle 9"/>
          <p:cNvSpPr/>
          <p:nvPr/>
        </p:nvSpPr>
        <p:spPr>
          <a:xfrm>
            <a:off x="6047509" y="4571999"/>
            <a:ext cx="2237509" cy="8451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dirty="0" smtClean="0"/>
              <a:t>মেধা ও কায়িক শ্রম</a:t>
            </a:r>
            <a:endParaRPr lang="en-US" dirty="0"/>
          </a:p>
        </p:txBody>
      </p:sp>
      <p:sp>
        <p:nvSpPr>
          <p:cNvPr id="3" name="Rectangle 2"/>
          <p:cNvSpPr/>
          <p:nvPr/>
        </p:nvSpPr>
        <p:spPr>
          <a:xfrm>
            <a:off x="533400" y="4620492"/>
            <a:ext cx="2237509" cy="8520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ectangle 11"/>
          <p:cNvSpPr/>
          <p:nvPr/>
        </p:nvSpPr>
        <p:spPr>
          <a:xfrm>
            <a:off x="6019800" y="4589316"/>
            <a:ext cx="2237509" cy="8520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3176154" y="4648200"/>
            <a:ext cx="2237509" cy="8520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4606491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ICROSOFT COMPUTER\Desktop\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81000"/>
            <a:ext cx="3886200" cy="24384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72000" y="381000"/>
            <a:ext cx="3954592" cy="2447924"/>
          </a:xfrm>
          <a:prstGeom prst="rect">
            <a:avLst/>
          </a:prstGeom>
          <a:ln>
            <a:noFill/>
          </a:ln>
          <a:effectLst>
            <a:softEdge rad="112500"/>
          </a:effectLst>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 y="3733800"/>
            <a:ext cx="3886200" cy="2133600"/>
          </a:xfrm>
          <a:prstGeom prst="rect">
            <a:avLst/>
          </a:prstGeom>
          <a:ln>
            <a:noFill/>
          </a:ln>
          <a:effectLst>
            <a:softEdge rad="112500"/>
          </a:effectLst>
        </p:spPr>
      </p:pic>
      <p:sp>
        <p:nvSpPr>
          <p:cNvPr id="5" name="Rounded Rectangle 4"/>
          <p:cNvSpPr/>
          <p:nvPr/>
        </p:nvSpPr>
        <p:spPr>
          <a:xfrm>
            <a:off x="685800" y="2981324"/>
            <a:ext cx="3429000" cy="523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dirty="0"/>
              <a:t>মেধা ও কায়িক শ্রম</a:t>
            </a:r>
            <a:endParaRPr lang="en-US" dirty="0"/>
          </a:p>
        </p:txBody>
      </p:sp>
      <p:sp>
        <p:nvSpPr>
          <p:cNvPr id="8" name="Rounded Rectangle 7"/>
          <p:cNvSpPr/>
          <p:nvPr/>
        </p:nvSpPr>
        <p:spPr>
          <a:xfrm>
            <a:off x="4910996" y="3010331"/>
            <a:ext cx="3276600" cy="523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dirty="0"/>
              <a:t>আত্নঅনুসন্ধান</a:t>
            </a:r>
            <a:endParaRPr lang="en-US" dirty="0"/>
          </a:p>
        </p:txBody>
      </p:sp>
      <p:sp>
        <p:nvSpPr>
          <p:cNvPr id="9" name="Rounded Rectangle 8"/>
          <p:cNvSpPr/>
          <p:nvPr/>
        </p:nvSpPr>
        <p:spPr>
          <a:xfrm>
            <a:off x="4962213" y="6017635"/>
            <a:ext cx="3276600" cy="523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dirty="0" smtClean="0"/>
              <a:t>আত্নঅনুসন্ধান</a:t>
            </a:r>
            <a:endParaRPr lang="en-US" dirty="0"/>
          </a:p>
        </p:txBody>
      </p:sp>
      <p:sp>
        <p:nvSpPr>
          <p:cNvPr id="10" name="Rounded Rectangle 9"/>
          <p:cNvSpPr/>
          <p:nvPr/>
        </p:nvSpPr>
        <p:spPr>
          <a:xfrm>
            <a:off x="838200" y="6017635"/>
            <a:ext cx="3276600" cy="4593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dirty="0"/>
              <a:t>মেধা ও কায়িক শ্রম</a:t>
            </a:r>
            <a:endParaRPr lang="en-US" dirty="0"/>
          </a:p>
        </p:txBody>
      </p:sp>
      <p:pic>
        <p:nvPicPr>
          <p:cNvPr id="5124" name="Picture 4" descr="C:\Users\MICROSOFT COMPUTER\Desktop\মা সমাবেশ\uno\15.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00600" y="3826860"/>
            <a:ext cx="3725992" cy="1947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ounded Rectangle 5"/>
          <p:cNvSpPr/>
          <p:nvPr/>
        </p:nvSpPr>
        <p:spPr>
          <a:xfrm>
            <a:off x="685800" y="2981324"/>
            <a:ext cx="3429000" cy="55288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Rounded Rectangle 12"/>
          <p:cNvSpPr/>
          <p:nvPr/>
        </p:nvSpPr>
        <p:spPr>
          <a:xfrm>
            <a:off x="4813277" y="5988628"/>
            <a:ext cx="3429000" cy="55288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Rounded Rectangle 13"/>
          <p:cNvSpPr/>
          <p:nvPr/>
        </p:nvSpPr>
        <p:spPr>
          <a:xfrm>
            <a:off x="665018" y="5924118"/>
            <a:ext cx="3429000" cy="5528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4817478" y="3010331"/>
            <a:ext cx="3429000" cy="55288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823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pSp>
        <p:nvGrpSpPr>
          <p:cNvPr id="50" name="Group 49"/>
          <p:cNvGrpSpPr/>
          <p:nvPr/>
        </p:nvGrpSpPr>
        <p:grpSpPr>
          <a:xfrm>
            <a:off x="-6929" y="51954"/>
            <a:ext cx="9150929" cy="6830291"/>
            <a:chOff x="-6929" y="51954"/>
            <a:chExt cx="9150929" cy="6830291"/>
          </a:xfrm>
        </p:grpSpPr>
        <p:pic>
          <p:nvPicPr>
            <p:cNvPr id="51" name="Picture 50" descr="flowerruler.gif"/>
            <p:cNvPicPr>
              <a:picLocks noChangeAspect="1"/>
            </p:cNvPicPr>
            <p:nvPr/>
          </p:nvPicPr>
          <p:blipFill>
            <a:blip r:embed="rId2"/>
            <a:stretch>
              <a:fillRect/>
            </a:stretch>
          </p:blipFill>
          <p:spPr>
            <a:xfrm>
              <a:off x="-6928" y="51954"/>
              <a:ext cx="9150928" cy="557645"/>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52" name="Picture 51" descr="flowerruler.gif"/>
            <p:cNvPicPr>
              <a:picLocks noChangeAspect="1"/>
            </p:cNvPicPr>
            <p:nvPr/>
          </p:nvPicPr>
          <p:blipFill>
            <a:blip r:embed="rId2"/>
            <a:stretch>
              <a:fillRect/>
            </a:stretch>
          </p:blipFill>
          <p:spPr>
            <a:xfrm rot="16200000">
              <a:off x="-2946689" y="3277465"/>
              <a:ext cx="6451024" cy="557645"/>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53" name="Picture 52" descr="flowerruler.gif"/>
            <p:cNvPicPr>
              <a:picLocks noChangeAspect="1"/>
            </p:cNvPicPr>
            <p:nvPr/>
          </p:nvPicPr>
          <p:blipFill>
            <a:blip r:embed="rId2"/>
            <a:stretch>
              <a:fillRect/>
            </a:stretch>
          </p:blipFill>
          <p:spPr>
            <a:xfrm>
              <a:off x="-6929" y="6324600"/>
              <a:ext cx="8998527" cy="557645"/>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54" name="Picture 53" descr="flowerruler.gif"/>
            <p:cNvPicPr>
              <a:picLocks noChangeAspect="1"/>
            </p:cNvPicPr>
            <p:nvPr/>
          </p:nvPicPr>
          <p:blipFill>
            <a:blip r:embed="rId2"/>
            <a:stretch>
              <a:fillRect/>
            </a:stretch>
          </p:blipFill>
          <p:spPr>
            <a:xfrm rot="16200000">
              <a:off x="5639665" y="3325956"/>
              <a:ext cx="6451024" cy="557645"/>
            </a:xfrm>
            <a:prstGeom prst="rect">
              <a:avLst/>
            </a:prstGeom>
          </p:spPr>
          <p:style>
            <a:lnRef idx="2">
              <a:schemeClr val="accent1">
                <a:shade val="50000"/>
              </a:schemeClr>
            </a:lnRef>
            <a:fillRef idx="1">
              <a:schemeClr val="accent1"/>
            </a:fillRef>
            <a:effectRef idx="0">
              <a:schemeClr val="accent1"/>
            </a:effectRef>
            <a:fontRef idx="minor">
              <a:schemeClr val="lt1"/>
            </a:fontRef>
          </p:style>
        </p:pic>
      </p:grpSp>
      <p:sp>
        <p:nvSpPr>
          <p:cNvPr id="56" name="Rectangle 55"/>
          <p:cNvSpPr/>
          <p:nvPr/>
        </p:nvSpPr>
        <p:spPr>
          <a:xfrm>
            <a:off x="2112818" y="403648"/>
            <a:ext cx="5266185" cy="1200329"/>
          </a:xfrm>
          <a:prstGeom prst="rect">
            <a:avLst/>
          </a:prstGeom>
          <a:noFill/>
          <a:effectLst>
            <a:glow rad="228600">
              <a:schemeClr val="accent4">
                <a:satMod val="175000"/>
                <a:alpha val="40000"/>
              </a:schemeClr>
            </a:glow>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bn-BD" sz="7200" b="1" u="sng" spc="150" dirty="0" smtClean="0">
                <a:ln w="11430"/>
                <a:solidFill>
                  <a:srgbClr val="C00000"/>
                </a:solidFill>
                <a:effectLst>
                  <a:glow rad="101600">
                    <a:srgbClr val="FFFF00">
                      <a:alpha val="60000"/>
                    </a:srgbClr>
                  </a:glow>
                  <a:outerShdw blurRad="25400" algn="tl" rotWithShape="0">
                    <a:srgbClr val="000000">
                      <a:alpha val="43000"/>
                    </a:srgbClr>
                  </a:outerShdw>
                </a:effectLst>
                <a:latin typeface="Nyala" pitchFamily="2" charset="0"/>
                <a:cs typeface="NikoshBAN" pitchFamily="2" charset="0"/>
              </a:rPr>
              <a:t>আ</a:t>
            </a:r>
            <a:r>
              <a:rPr lang="bn-BD" sz="5400" b="1" u="sng" spc="150" dirty="0" smtClean="0">
                <a:ln w="11430"/>
                <a:solidFill>
                  <a:srgbClr val="C00000"/>
                </a:solidFill>
                <a:effectLst>
                  <a:glow rad="101600">
                    <a:srgbClr val="FFFF00">
                      <a:alpha val="60000"/>
                    </a:srgbClr>
                  </a:glow>
                  <a:outerShdw blurRad="25400" algn="tl" rotWithShape="0">
                    <a:srgbClr val="000000">
                      <a:alpha val="43000"/>
                    </a:srgbClr>
                  </a:outerShdw>
                </a:effectLst>
                <a:latin typeface="Nyala" pitchFamily="2" charset="0"/>
                <a:cs typeface="NikoshBAN" pitchFamily="2" charset="0"/>
              </a:rPr>
              <a:t>জকের পাঠের বিষয়</a:t>
            </a:r>
            <a:endParaRPr lang="en-US" sz="5400" b="1" u="sng" spc="150" dirty="0" smtClean="0">
              <a:ln w="11430"/>
              <a:solidFill>
                <a:srgbClr val="C00000"/>
              </a:solidFill>
              <a:effectLst>
                <a:glow rad="101600">
                  <a:srgbClr val="FFFF00">
                    <a:alpha val="60000"/>
                  </a:srgbClr>
                </a:glow>
                <a:outerShdw blurRad="25400" algn="tl" rotWithShape="0">
                  <a:srgbClr val="000000">
                    <a:alpha val="43000"/>
                  </a:srgbClr>
                </a:outerShdw>
              </a:effectLst>
              <a:latin typeface="Nyala" pitchFamily="2" charset="0"/>
              <a:cs typeface="NikoshBAN" pitchFamily="2" charset="0"/>
            </a:endParaRPr>
          </a:p>
        </p:txBody>
      </p:sp>
      <p:sp>
        <p:nvSpPr>
          <p:cNvPr id="10" name="Rectangle 9"/>
          <p:cNvSpPr/>
          <p:nvPr/>
        </p:nvSpPr>
        <p:spPr>
          <a:xfrm>
            <a:off x="1038748" y="5504839"/>
            <a:ext cx="8125942" cy="830997"/>
          </a:xfrm>
          <a:prstGeom prst="rect">
            <a:avLst/>
          </a:prstGeom>
        </p:spPr>
        <p:style>
          <a:lnRef idx="3">
            <a:schemeClr val="lt1"/>
          </a:lnRef>
          <a:fillRef idx="1">
            <a:schemeClr val="dk1"/>
          </a:fillRef>
          <a:effectRef idx="1">
            <a:schemeClr val="dk1"/>
          </a:effectRef>
          <a:fontRef idx="minor">
            <a:schemeClr val="lt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48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আমাদের কাজঃ যেগুলো অন্যেরা করে</a:t>
            </a:r>
            <a:r>
              <a:rPr lang="bn-BD"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F:\ছবি\New folder\2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42292" y="1603977"/>
            <a:ext cx="4183716" cy="380622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7" name="Picture 3" descr="F:\পাওয়ার পয়েন্ট\9\DCIM\103PHOTO\1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6948" y="1683796"/>
            <a:ext cx="3796126" cy="36465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4472144"/>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grpSp>
        <p:nvGrpSpPr>
          <p:cNvPr id="2" name="Group 1"/>
          <p:cNvGrpSpPr/>
          <p:nvPr/>
        </p:nvGrpSpPr>
        <p:grpSpPr>
          <a:xfrm>
            <a:off x="-6929" y="51954"/>
            <a:ext cx="9150929" cy="6830291"/>
            <a:chOff x="-6929" y="51954"/>
            <a:chExt cx="9150929" cy="6830291"/>
          </a:xfrm>
        </p:grpSpPr>
        <p:pic>
          <p:nvPicPr>
            <p:cNvPr id="3" name="Picture 2" descr="flowerruler.gif"/>
            <p:cNvPicPr>
              <a:picLocks noChangeAspect="1"/>
            </p:cNvPicPr>
            <p:nvPr/>
          </p:nvPicPr>
          <p:blipFill>
            <a:blip r:embed="rId2"/>
            <a:stretch>
              <a:fillRect/>
            </a:stretch>
          </p:blipFill>
          <p:spPr>
            <a:xfrm>
              <a:off x="-6928" y="51954"/>
              <a:ext cx="9150928" cy="557645"/>
            </a:xfrm>
            <a:prstGeom prst="rect">
              <a:avLst/>
            </a:prstGeom>
          </p:spPr>
        </p:pic>
        <p:pic>
          <p:nvPicPr>
            <p:cNvPr id="4" name="Picture 3" descr="flowerruler.gif"/>
            <p:cNvPicPr>
              <a:picLocks noChangeAspect="1"/>
            </p:cNvPicPr>
            <p:nvPr/>
          </p:nvPicPr>
          <p:blipFill>
            <a:blip r:embed="rId2"/>
            <a:stretch>
              <a:fillRect/>
            </a:stretch>
          </p:blipFill>
          <p:spPr>
            <a:xfrm rot="16200000">
              <a:off x="-2946689" y="3277465"/>
              <a:ext cx="6451024" cy="557645"/>
            </a:xfrm>
            <a:prstGeom prst="rect">
              <a:avLst/>
            </a:prstGeom>
          </p:spPr>
        </p:pic>
        <p:pic>
          <p:nvPicPr>
            <p:cNvPr id="5" name="Picture 4" descr="flowerruler.gif"/>
            <p:cNvPicPr>
              <a:picLocks noChangeAspect="1"/>
            </p:cNvPicPr>
            <p:nvPr/>
          </p:nvPicPr>
          <p:blipFill>
            <a:blip r:embed="rId2"/>
            <a:stretch>
              <a:fillRect/>
            </a:stretch>
          </p:blipFill>
          <p:spPr>
            <a:xfrm>
              <a:off x="-6929" y="6324600"/>
              <a:ext cx="8998527" cy="557645"/>
            </a:xfrm>
            <a:prstGeom prst="rect">
              <a:avLst/>
            </a:prstGeom>
          </p:spPr>
        </p:pic>
        <p:pic>
          <p:nvPicPr>
            <p:cNvPr id="6" name="Picture 5" descr="flowerruler.gif"/>
            <p:cNvPicPr>
              <a:picLocks noChangeAspect="1"/>
            </p:cNvPicPr>
            <p:nvPr/>
          </p:nvPicPr>
          <p:blipFill>
            <a:blip r:embed="rId2"/>
            <a:stretch>
              <a:fillRect/>
            </a:stretch>
          </p:blipFill>
          <p:spPr>
            <a:xfrm rot="16200000">
              <a:off x="5639665" y="3325956"/>
              <a:ext cx="6451024" cy="557645"/>
            </a:xfrm>
            <a:prstGeom prst="rect">
              <a:avLst/>
            </a:prstGeom>
          </p:spPr>
        </p:pic>
      </p:grpSp>
      <p:sp>
        <p:nvSpPr>
          <p:cNvPr id="7" name="Rectangle 6"/>
          <p:cNvSpPr/>
          <p:nvPr/>
        </p:nvSpPr>
        <p:spPr>
          <a:xfrm>
            <a:off x="3200400" y="457200"/>
            <a:ext cx="2125903" cy="1015663"/>
          </a:xfrm>
          <a:prstGeom prst="rect">
            <a:avLst/>
          </a:prstGeom>
        </p:spPr>
        <p:txBody>
          <a:bodyPr wrap="none">
            <a:spAutoFit/>
          </a:bodyPr>
          <a:lstStyle/>
          <a:p>
            <a:r>
              <a:rPr lang="bn-BD" sz="6000" u="sng" spc="150" dirty="0" smtClean="0">
                <a:ln w="11430"/>
                <a:solidFill>
                  <a:schemeClr val="tx2">
                    <a:lumMod val="10000"/>
                  </a:schemeClr>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শি</a:t>
            </a:r>
            <a:r>
              <a:rPr lang="bn-BD" sz="4800" u="sng" spc="150" dirty="0" smtClean="0">
                <a:ln w="11430"/>
                <a:solidFill>
                  <a:schemeClr val="tx2">
                    <a:lumMod val="10000"/>
                  </a:schemeClr>
                </a:solidFill>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খনফল</a:t>
            </a:r>
            <a:endParaRPr lang="en-US" sz="4800" u="sng" dirty="0">
              <a:solidFill>
                <a:schemeClr val="tx2">
                  <a:lumMod val="10000"/>
                </a:schemeClr>
              </a:solidFill>
            </a:endParaRPr>
          </a:p>
        </p:txBody>
      </p:sp>
      <p:sp>
        <p:nvSpPr>
          <p:cNvPr id="11" name="TextBox 10"/>
          <p:cNvSpPr txBox="1"/>
          <p:nvPr/>
        </p:nvSpPr>
        <p:spPr>
          <a:xfrm>
            <a:off x="465858" y="2438400"/>
            <a:ext cx="8205355" cy="3662541"/>
          </a:xfrm>
          <a:prstGeom prst="rect">
            <a:avLst/>
          </a:prstGeom>
          <a:noFill/>
        </p:spPr>
        <p:txBody>
          <a:bodyPr wrap="square" rtlCol="0">
            <a:spAutoFit/>
          </a:bodyPr>
          <a:lstStyle/>
          <a:p>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bn-BD" sz="3200"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প্রাত্যহিক জীবনের প্রয়োজনীয় ব্যক্তিগত কাজ নিজে করার সুবিধাগুলো বিশ্লেষণ করতে পারবে ।</a:t>
            </a:r>
          </a:p>
          <a:p>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 পরিবারের অন্যদের কাজে সহায়তা প্রদান করব।</a:t>
            </a:r>
          </a:p>
          <a:p>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 বিদ্যালয়ের অভ্যন্তরীণ কায়িক কাজ কি তা জানতে পারবে ।</a:t>
            </a:r>
          </a:p>
          <a:p>
            <a:r>
              <a:rPr lang="bn-BD" sz="3200" dirty="0" smtClean="0">
                <a:solidFill>
                  <a:srgbClr val="002060"/>
                </a:solidFill>
                <a:latin typeface="NikoshBAN" pitchFamily="2" charset="0"/>
                <a:cs typeface="NikoshBAN" pitchFamily="2" charset="0"/>
              </a:rPr>
              <a:t>  </a:t>
            </a:r>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বাস্তব পরিস্থিতিতে কায়িক কাজ করতে পারবে । </a:t>
            </a:r>
          </a:p>
          <a:p>
            <a:r>
              <a:rPr lang="bn-BD" sz="3200" kern="11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a:rPr>
              <a:t> </a:t>
            </a:r>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a:rPr>
              <a:t> </a:t>
            </a:r>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কাজের প্রতি ইতিবাচক মনোভাব প্রকাশ করতে পারবে । </a:t>
            </a:r>
          </a:p>
          <a:p>
            <a:r>
              <a:rPr lang="bn-BD" sz="3200" kern="11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a:rPr>
              <a:t> </a:t>
            </a:r>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a:rPr>
              <a:t> </a:t>
            </a:r>
            <a:r>
              <a:rPr lang="bn-BD" sz="3200" kern="1100" dirty="0" smtClean="0">
                <a:solidFill>
                  <a:srgbClr val="00206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প্রাত্যহিক জীবনের প্রয়োজনীয় কাজসমুহ করতে আগ্রহী হবে </a:t>
            </a:r>
            <a:endParaRPr lang="en-US" sz="3200" dirty="0">
              <a:solidFill>
                <a:srgbClr val="002060"/>
              </a:solidFill>
              <a:latin typeface="NikoshBAN" pitchFamily="2" charset="0"/>
              <a:cs typeface="NikoshBAN" pitchFamily="2" charset="0"/>
            </a:endParaRPr>
          </a:p>
        </p:txBody>
      </p:sp>
      <p:sp>
        <p:nvSpPr>
          <p:cNvPr id="8" name="Rectangle 7"/>
          <p:cNvSpPr/>
          <p:nvPr/>
        </p:nvSpPr>
        <p:spPr>
          <a:xfrm>
            <a:off x="1970812" y="1362089"/>
            <a:ext cx="5801588" cy="92333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5400" u="sng" spc="50" dirty="0" smtClean="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এই পাঠ শেষে </a:t>
            </a:r>
            <a:r>
              <a:rPr lang="bn-BD" sz="5400" u="sng"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শিক্ষাথীরা- </a:t>
            </a:r>
            <a:endParaRPr lang="en-US" sz="5400" u="sng"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1469873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ROSOFT COMPUTER\Desktop\মা সমাবেশ\105MSDCF\DSC0075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295400"/>
            <a:ext cx="8229600" cy="5105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447800" y="457200"/>
            <a:ext cx="6553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err="1">
                <a:ln w="11430"/>
                <a:effectLst>
                  <a:outerShdw blurRad="50800" dist="39000" dir="5460000" algn="tl">
                    <a:srgbClr val="000000">
                      <a:alpha val="38000"/>
                    </a:srgbClr>
                  </a:outerShdw>
                </a:effectLst>
                <a:latin typeface="NikoshLightBAN" pitchFamily="2" charset="0"/>
                <a:cs typeface="NikoshLightBAN" pitchFamily="2" charset="0"/>
              </a:rPr>
              <a:t>এসো</a:t>
            </a:r>
            <a:r>
              <a:rPr lang="en-US" sz="4000" b="1" dirty="0">
                <a:ln w="11430"/>
                <a:effectLst>
                  <a:outerShdw blurRad="50800" dist="39000" dir="5460000" algn="tl">
                    <a:srgbClr val="000000">
                      <a:alpha val="38000"/>
                    </a:srgbClr>
                  </a:outerShdw>
                </a:effectLst>
                <a:latin typeface="NikoshLightBAN" pitchFamily="2" charset="0"/>
                <a:cs typeface="NikoshLightBAN" pitchFamily="2" charset="0"/>
              </a:rPr>
              <a:t> </a:t>
            </a:r>
            <a:r>
              <a:rPr lang="en-US" sz="4000" b="1" dirty="0" err="1">
                <a:ln w="11430"/>
                <a:effectLst>
                  <a:outerShdw blurRad="50800" dist="39000" dir="5460000" algn="tl">
                    <a:srgbClr val="000000">
                      <a:alpha val="38000"/>
                    </a:srgbClr>
                  </a:outerShdw>
                </a:effectLst>
                <a:latin typeface="NikoshLightBAN" pitchFamily="2" charset="0"/>
                <a:cs typeface="NikoshLightBAN" pitchFamily="2" charset="0"/>
              </a:rPr>
              <a:t>আমরা</a:t>
            </a:r>
            <a:r>
              <a:rPr lang="en-US" sz="4000" b="1" dirty="0">
                <a:ln w="11430"/>
                <a:effectLst>
                  <a:outerShdw blurRad="50800" dist="39000" dir="5460000" algn="tl">
                    <a:srgbClr val="000000">
                      <a:alpha val="38000"/>
                    </a:srgbClr>
                  </a:outerShdw>
                </a:effectLst>
                <a:latin typeface="NikoshLightBAN" pitchFamily="2" charset="0"/>
                <a:cs typeface="NikoshLightBAN" pitchFamily="2" charset="0"/>
              </a:rPr>
              <a:t> </a:t>
            </a:r>
            <a:r>
              <a:rPr lang="bn-BD" sz="4000" b="1" dirty="0">
                <a:ln w="11430"/>
                <a:effectLst>
                  <a:outerShdw blurRad="50800" dist="39000" dir="5460000" algn="tl">
                    <a:srgbClr val="000000">
                      <a:alpha val="38000"/>
                    </a:srgbClr>
                  </a:outerShdw>
                </a:effectLst>
                <a:latin typeface="NikoshLightBAN" pitchFamily="2" charset="0"/>
                <a:cs typeface="NikoshLightBAN" pitchFamily="2" charset="0"/>
              </a:rPr>
              <a:t>একটি </a:t>
            </a:r>
            <a:r>
              <a:rPr lang="en-US" sz="4000" b="1" dirty="0">
                <a:ln w="11430"/>
                <a:effectLst>
                  <a:outerShdw blurRad="50800" dist="39000" dir="5460000" algn="tl">
                    <a:srgbClr val="000000">
                      <a:alpha val="38000"/>
                    </a:srgbClr>
                  </a:outerShdw>
                </a:effectLst>
                <a:latin typeface="NikoshLightBAN" pitchFamily="2" charset="0"/>
                <a:cs typeface="NikoshLightBAN" pitchFamily="2" charset="0"/>
              </a:rPr>
              <a:t> </a:t>
            </a:r>
            <a:r>
              <a:rPr lang="en-US" sz="4000" b="1" dirty="0" err="1">
                <a:ln w="11430"/>
                <a:effectLst>
                  <a:outerShdw blurRad="50800" dist="39000" dir="5460000" algn="tl">
                    <a:srgbClr val="000000">
                      <a:alpha val="38000"/>
                    </a:srgbClr>
                  </a:outerShdw>
                </a:effectLst>
                <a:latin typeface="NikoshLightBAN" pitchFamily="2" charset="0"/>
                <a:cs typeface="NikoshLightBAN" pitchFamily="2" charset="0"/>
              </a:rPr>
              <a:t>ভিডিও</a:t>
            </a:r>
            <a:r>
              <a:rPr lang="en-US" sz="4000" b="1" dirty="0">
                <a:ln w="11430"/>
                <a:effectLst>
                  <a:outerShdw blurRad="50800" dist="39000" dir="5460000" algn="tl">
                    <a:srgbClr val="000000">
                      <a:alpha val="38000"/>
                    </a:srgbClr>
                  </a:outerShdw>
                </a:effectLst>
                <a:latin typeface="NikoshLightBAN" pitchFamily="2" charset="0"/>
                <a:cs typeface="NikoshLightBAN" pitchFamily="2" charset="0"/>
              </a:rPr>
              <a:t> </a:t>
            </a:r>
            <a:r>
              <a:rPr lang="en-US" sz="4000" b="1" dirty="0" err="1">
                <a:ln w="11430"/>
                <a:effectLst>
                  <a:outerShdw blurRad="50800" dist="39000" dir="5460000" algn="tl">
                    <a:srgbClr val="000000">
                      <a:alpha val="38000"/>
                    </a:srgbClr>
                  </a:outerShdw>
                </a:effectLst>
                <a:latin typeface="NikoshLightBAN" pitchFamily="2" charset="0"/>
                <a:cs typeface="NikoshLightBAN" pitchFamily="2" charset="0"/>
              </a:rPr>
              <a:t>চিত্র</a:t>
            </a:r>
            <a:r>
              <a:rPr lang="bn-BD" sz="4000" b="1" dirty="0">
                <a:ln w="11430"/>
                <a:effectLst>
                  <a:outerShdw blurRad="50800" dist="39000" dir="5460000" algn="tl">
                    <a:srgbClr val="000000">
                      <a:alpha val="38000"/>
                    </a:srgbClr>
                  </a:outerShdw>
                </a:effectLst>
                <a:latin typeface="NikoshLightBAN" pitchFamily="2" charset="0"/>
                <a:cs typeface="NikoshLightBAN" pitchFamily="2" charset="0"/>
              </a:rPr>
              <a:t>টি</a:t>
            </a:r>
            <a:r>
              <a:rPr lang="en-US" sz="4000" b="1" dirty="0">
                <a:ln w="11430"/>
                <a:effectLst>
                  <a:outerShdw blurRad="50800" dist="39000" dir="5460000" algn="tl">
                    <a:srgbClr val="000000">
                      <a:alpha val="38000"/>
                    </a:srgbClr>
                  </a:outerShdw>
                </a:effectLst>
                <a:latin typeface="NikoshLightBAN" pitchFamily="2" charset="0"/>
                <a:cs typeface="NikoshLightBAN" pitchFamily="2" charset="0"/>
              </a:rPr>
              <a:t> </a:t>
            </a:r>
            <a:r>
              <a:rPr lang="en-US" sz="4000" b="1" dirty="0" err="1">
                <a:ln w="11430"/>
                <a:effectLst>
                  <a:outerShdw blurRad="50800" dist="39000" dir="5460000" algn="tl">
                    <a:srgbClr val="000000">
                      <a:alpha val="38000"/>
                    </a:srgbClr>
                  </a:outerShdw>
                </a:effectLst>
                <a:latin typeface="NikoshLightBAN" pitchFamily="2" charset="0"/>
                <a:cs typeface="NikoshLightBAN" pitchFamily="2" charset="0"/>
              </a:rPr>
              <a:t>দেখি</a:t>
            </a:r>
            <a:r>
              <a:rPr lang="en-US" sz="4000" b="1" dirty="0">
                <a:ln w="11430"/>
                <a:effectLst>
                  <a:outerShdw blurRad="50800" dist="39000" dir="5460000" algn="tl">
                    <a:srgbClr val="000000">
                      <a:alpha val="38000"/>
                    </a:srgbClr>
                  </a:outerShdw>
                </a:effectLst>
                <a:latin typeface="NikoshLightBAN" pitchFamily="2" charset="0"/>
                <a:cs typeface="NikoshLightBAN" pitchFamily="2" charset="0"/>
              </a:rPr>
              <a:t>।</a:t>
            </a:r>
          </a:p>
        </p:txBody>
      </p:sp>
    </p:spTree>
    <p:extLst>
      <p:ext uri="{BB962C8B-B14F-4D97-AF65-F5344CB8AC3E}">
        <p14:creationId xmlns="" xmlns:p14="http://schemas.microsoft.com/office/powerpoint/2010/main" val="382431064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ROSOFT COMPUTER\Desktop\1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600" y="685800"/>
            <a:ext cx="3276600" cy="21336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MICROSOFT COMPUTER\Desktop\12.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0" y="685800"/>
            <a:ext cx="3708710"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MICROSOFT COMPUTER\Desktop\13.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1" y="3650456"/>
            <a:ext cx="3609542" cy="23860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MICROSOFT COMPUTER\Desktop\মা সমাবেশ\saskirthi\12.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724400" y="3650455"/>
            <a:ext cx="3644510" cy="23860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922924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ashUpDiag">
          <a:fgClr>
            <a:schemeClr val="accent1"/>
          </a:fgClr>
          <a:bgClr>
            <a:schemeClr val="bg1"/>
          </a:bgClr>
        </a:pattFill>
        <a:effectLst/>
      </p:bgPr>
    </p:bg>
    <p:spTree>
      <p:nvGrpSpPr>
        <p:cNvPr id="1" name=""/>
        <p:cNvGrpSpPr/>
        <p:nvPr/>
      </p:nvGrpSpPr>
      <p:grpSpPr>
        <a:xfrm>
          <a:off x="0" y="0"/>
          <a:ext cx="0" cy="0"/>
          <a:chOff x="0" y="0"/>
          <a:chExt cx="0" cy="0"/>
        </a:xfrm>
      </p:grpSpPr>
      <p:pic>
        <p:nvPicPr>
          <p:cNvPr id="2050" name="Picture 2" descr="F:\104MSDCF\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457200"/>
            <a:ext cx="3101976" cy="2346210"/>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F:\104MSDCF\DSC002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457200"/>
            <a:ext cx="2789236" cy="2360064"/>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C:\Users\MICROSOFT COMPUTER\Desktop\7.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82976" y="457200"/>
            <a:ext cx="2460624" cy="234621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C:\Users\MICROSOFT COMPUTER\Desktop\3.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6029" y="3581400"/>
            <a:ext cx="2476500" cy="259079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C:\Users\MICROSOFT COMPUTER\Desktop\5.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455267" y="3581400"/>
            <a:ext cx="2876550" cy="259079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5" descr="C:\Users\MICROSOFT COMPUTER\Desktop\6.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542086" y="3616037"/>
            <a:ext cx="2190750" cy="2556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224276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2081</TotalTime>
  <Words>607</Words>
  <Application>Microsoft Office PowerPoint</Application>
  <PresentationFormat>On-screen Show (4:3)</PresentationFormat>
  <Paragraphs>117</Paragraphs>
  <Slides>19</Slides>
  <Notes>3</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CSL-KB(BI)</cp:lastModifiedBy>
  <cp:revision>361</cp:revision>
  <dcterms:created xsi:type="dcterms:W3CDTF">2013-10-05T05:47:15Z</dcterms:created>
  <dcterms:modified xsi:type="dcterms:W3CDTF">2020-07-05T09:55:32Z</dcterms:modified>
</cp:coreProperties>
</file>