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9" r:id="rId8"/>
    <p:sldId id="262" r:id="rId9"/>
    <p:sldId id="260" r:id="rId10"/>
    <p:sldId id="264" r:id="rId11"/>
    <p:sldId id="263" r:id="rId12"/>
    <p:sldId id="276" r:id="rId13"/>
    <p:sldId id="275" r:id="rId14"/>
    <p:sldId id="277" r:id="rId15"/>
    <p:sldId id="27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1B0AE-7245-4CB7-8680-6DBB0F73561A}"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1B0AE-7245-4CB7-8680-6DBB0F73561A}"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1B0AE-7245-4CB7-8680-6DBB0F73561A}"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1B0AE-7245-4CB7-8680-6DBB0F73561A}"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1B0AE-7245-4CB7-8680-6DBB0F73561A}" type="datetimeFigureOut">
              <a:rPr lang="en-US" smtClean="0"/>
              <a:pPr/>
              <a:t>7/2/2020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1B0AE-7245-4CB7-8680-6DBB0F73561A}"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1B0AE-7245-4CB7-8680-6DBB0F73561A}" type="datetimeFigureOut">
              <a:rPr lang="en-US" smtClean="0"/>
              <a:pPr/>
              <a:t>7/2/2020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1B0AE-7245-4CB7-8680-6DBB0F73561A}" type="datetimeFigureOut">
              <a:rPr lang="en-US" smtClean="0"/>
              <a:pPr/>
              <a:t>7/2/2020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1B0AE-7245-4CB7-8680-6DBB0F73561A}" type="datetimeFigureOut">
              <a:rPr lang="en-US" smtClean="0"/>
              <a:pPr/>
              <a:t>7/2/2020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1B0AE-7245-4CB7-8680-6DBB0F73561A}"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1B0AE-7245-4CB7-8680-6DBB0F73561A}" type="datetimeFigureOut">
              <a:rPr lang="en-US" smtClean="0"/>
              <a:pPr/>
              <a:t>7/2/2020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EA2824-F75A-45BC-8D30-4658A0A72B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l="-1000" t="9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1B0AE-7245-4CB7-8680-6DBB0F73561A}" type="datetimeFigureOut">
              <a:rPr lang="en-US" smtClean="0"/>
              <a:pPr/>
              <a:t>7/2/2020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EA2824-F75A-45BC-8D30-4658A0A72B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7356147_1765043386881624_9112924441601254231_o.jpg"/>
          <p:cNvPicPr>
            <a:picLocks noChangeAspect="1"/>
          </p:cNvPicPr>
          <p:nvPr/>
        </p:nvPicPr>
        <p:blipFill>
          <a:blip r:embed="rId2"/>
          <a:stretch>
            <a:fillRect/>
          </a:stretch>
        </p:blipFill>
        <p:spPr>
          <a:xfrm>
            <a:off x="0" y="0"/>
            <a:ext cx="9144000" cy="6553200"/>
          </a:xfrm>
          <a:prstGeom prst="rect">
            <a:avLst/>
          </a:prstGeom>
        </p:spPr>
      </p:pic>
      <p:sp>
        <p:nvSpPr>
          <p:cNvPr id="3" name="Rectangle 2"/>
          <p:cNvSpPr/>
          <p:nvPr/>
        </p:nvSpPr>
        <p:spPr>
          <a:xfrm>
            <a:off x="5257800" y="1524000"/>
            <a:ext cx="3710430" cy="1569660"/>
          </a:xfrm>
          <a:prstGeom prst="rect">
            <a:avLst/>
          </a:prstGeom>
        </p:spPr>
        <p:txBody>
          <a:bodyPr wrap="square">
            <a:spAutoFit/>
          </a:bodyPr>
          <a:lstStyle/>
          <a:p>
            <a:pPr algn="ctr"/>
            <a:r>
              <a:rPr lang="bn-BD" sz="9600" dirty="0" smtClean="0">
                <a:solidFill>
                  <a:srgbClr val="FF0000"/>
                </a:solidFill>
                <a:latin typeface="Nikosh" pitchFamily="2" charset="0"/>
                <a:cs typeface="Nikosh" pitchFamily="2" charset="0"/>
              </a:rPr>
              <a:t>স্বাগতম</a:t>
            </a:r>
            <a:endParaRPr lang="en-US" sz="96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অর্থনীতিতে সমবায়ের ভূমিকা"/>
          <p:cNvPicPr>
            <a:picLocks noChangeAspect="1" noChangeArrowheads="1"/>
          </p:cNvPicPr>
          <p:nvPr/>
        </p:nvPicPr>
        <p:blipFill>
          <a:blip r:embed="rId2">
            <a:lum bright="41000" contrast="-57000"/>
          </a:blip>
          <a:srcRect/>
          <a:stretch>
            <a:fillRect/>
          </a:stretch>
        </p:blipFill>
        <p:spPr bwMode="auto">
          <a:xfrm>
            <a:off x="457200" y="1295400"/>
            <a:ext cx="8229600" cy="5209821"/>
          </a:xfrm>
          <a:prstGeom prst="rect">
            <a:avLst/>
          </a:prstGeom>
          <a:noFill/>
        </p:spPr>
      </p:pic>
      <p:sp>
        <p:nvSpPr>
          <p:cNvPr id="3" name="Content Placeholder 2"/>
          <p:cNvSpPr>
            <a:spLocks noGrp="1"/>
          </p:cNvSpPr>
          <p:nvPr>
            <p:ph idx="1"/>
          </p:nvPr>
        </p:nvSpPr>
        <p:spPr>
          <a:xfrm>
            <a:off x="3048000" y="1371600"/>
            <a:ext cx="3505200" cy="4525963"/>
          </a:xfrm>
        </p:spPr>
        <p:txBody>
          <a:bodyPr>
            <a:normAutofit fontScale="85000" lnSpcReduction="20000"/>
          </a:bodyPr>
          <a:lstStyle/>
          <a:p>
            <a:r>
              <a:rPr lang="bn-BD" dirty="0" smtClean="0">
                <a:latin typeface="Nikosh" pitchFamily="2" charset="0"/>
                <a:cs typeface="Nikosh" pitchFamily="2" charset="0"/>
              </a:rPr>
              <a:t>গঠন</a:t>
            </a:r>
          </a:p>
          <a:p>
            <a:r>
              <a:rPr lang="bn-BD" dirty="0" smtClean="0">
                <a:latin typeface="Nikosh" pitchFamily="2" charset="0"/>
                <a:cs typeface="Nikosh" pitchFamily="2" charset="0"/>
              </a:rPr>
              <a:t>মূলধন</a:t>
            </a:r>
          </a:p>
          <a:p>
            <a:r>
              <a:rPr lang="bn-BD" dirty="0" smtClean="0">
                <a:latin typeface="Nikosh" pitchFamily="2" charset="0"/>
                <a:cs typeface="Nikosh" pitchFamily="2" charset="0"/>
              </a:rPr>
              <a:t>শেয়ার হস্তান্তরযোগ্যতা</a:t>
            </a:r>
          </a:p>
          <a:p>
            <a:r>
              <a:rPr lang="bn-BD" dirty="0" smtClean="0">
                <a:latin typeface="Nikosh" pitchFamily="2" charset="0"/>
                <a:cs typeface="Nikosh" pitchFamily="2" charset="0"/>
              </a:rPr>
              <a:t>সমিতির উদ্দেশ্য</a:t>
            </a:r>
          </a:p>
          <a:p>
            <a:r>
              <a:rPr lang="bn-BD" dirty="0" smtClean="0">
                <a:latin typeface="Nikosh" pitchFamily="2" charset="0"/>
                <a:cs typeface="Nikosh" pitchFamily="2" charset="0"/>
              </a:rPr>
              <a:t>আদর্শসমূহ</a:t>
            </a:r>
          </a:p>
          <a:p>
            <a:r>
              <a:rPr lang="bn-BD" dirty="0" smtClean="0">
                <a:latin typeface="Nikosh" pitchFamily="2" charset="0"/>
                <a:cs typeface="Nikosh" pitchFamily="2" charset="0"/>
              </a:rPr>
              <a:t>আইনগত সত্ত্বা</a:t>
            </a:r>
          </a:p>
          <a:p>
            <a:r>
              <a:rPr lang="bn-BD" dirty="0" smtClean="0">
                <a:latin typeface="Nikosh" pitchFamily="2" charset="0"/>
                <a:cs typeface="Nikosh" pitchFamily="2" charset="0"/>
              </a:rPr>
              <a:t> নিবন্ধন</a:t>
            </a:r>
          </a:p>
          <a:p>
            <a:r>
              <a:rPr lang="bn-BD" dirty="0" smtClean="0">
                <a:latin typeface="Nikosh" pitchFamily="2" charset="0"/>
                <a:cs typeface="Nikosh" pitchFamily="2" charset="0"/>
              </a:rPr>
              <a:t>মৌলিক নীতিমালা</a:t>
            </a:r>
          </a:p>
          <a:p>
            <a:r>
              <a:rPr lang="bn-BD" dirty="0" smtClean="0">
                <a:latin typeface="Nikosh" pitchFamily="2" charset="0"/>
                <a:cs typeface="Nikosh" pitchFamily="2" charset="0"/>
              </a:rPr>
              <a:t> চিরন্তন অস্তিত্ব</a:t>
            </a:r>
          </a:p>
          <a:p>
            <a:r>
              <a:rPr lang="bn-BD" dirty="0" smtClean="0">
                <a:latin typeface="Nikosh" pitchFamily="2" charset="0"/>
                <a:cs typeface="Nikosh" pitchFamily="2" charset="0"/>
              </a:rPr>
              <a:t>গনতন্ত্রের নীতি</a:t>
            </a:r>
          </a:p>
          <a:p>
            <a:endParaRPr lang="en-US" dirty="0">
              <a:latin typeface="Nikosh" pitchFamily="2" charset="0"/>
              <a:cs typeface="Nikosh" pitchFamily="2" charset="0"/>
            </a:endParaRPr>
          </a:p>
        </p:txBody>
      </p:sp>
      <p:sp>
        <p:nvSpPr>
          <p:cNvPr id="4" name="Title 3"/>
          <p:cNvSpPr txBox="1">
            <a:spLocks noGrp="1"/>
          </p:cNvSpPr>
          <p:nvPr>
            <p:ph type="title"/>
          </p:nvPr>
        </p:nvSpPr>
        <p:spPr>
          <a:xfrm>
            <a:off x="457200" y="274638"/>
            <a:ext cx="8229600" cy="954107"/>
          </a:xfrm>
          <a:prstGeom prst="rect">
            <a:avLst/>
          </a:prstGeom>
          <a:solidFill>
            <a:schemeClr val="accent2">
              <a:lumMod val="60000"/>
              <a:lumOff val="40000"/>
            </a:schemeClr>
          </a:solidFill>
        </p:spPr>
        <p:txBody>
          <a:bodyPr wrap="square" rtlCol="0">
            <a:spAutoFit/>
          </a:bodyPr>
          <a:lstStyle/>
          <a:p>
            <a:pPr algn="ctr"/>
            <a:r>
              <a:rPr lang="bn-BD" sz="3200" dirty="0" smtClean="0">
                <a:latin typeface="Nikosh" pitchFamily="2" charset="0"/>
                <a:cs typeface="Nikosh" pitchFamily="2" charset="0"/>
              </a:rPr>
              <a:t>সমবায়ের বৈশিষ্ট্য</a:t>
            </a:r>
            <a:endParaRPr lang="en-US" sz="3200" dirty="0" smtClean="0">
              <a:latin typeface="Nikosh" pitchFamily="2" charset="0"/>
              <a:cs typeface="Nikosh" pitchFamily="2" charset="0"/>
            </a:endParaRPr>
          </a:p>
          <a:p>
            <a:pPr algn="ctr"/>
            <a:r>
              <a:rPr lang="bn-BD" sz="2400" dirty="0" smtClean="0">
                <a:latin typeface="Nikosh" pitchFamily="2" charset="0"/>
                <a:cs typeface="Nikosh" pitchFamily="2" charset="0"/>
              </a:rPr>
              <a:t>(</a:t>
            </a:r>
            <a:r>
              <a:rPr lang="en-US" sz="2400" dirty="0" smtClean="0">
                <a:latin typeface="Nikosh" pitchFamily="2" charset="0"/>
                <a:cs typeface="Nikosh" pitchFamily="2" charset="0"/>
              </a:rPr>
              <a:t>Characteristics of Co-operative)</a:t>
            </a:r>
            <a:endParaRPr lang="en-US" sz="3200" dirty="0">
              <a:latin typeface="Nikosh" pitchFamily="2" charset="0"/>
              <a:cs typeface="Nikosh"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arn(inHorizont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6"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barn(inHorizont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barn(inHorizontal)">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barn(inHorizontal)">
                                      <p:cBhvr>
                                        <p:cTn id="54" dur="500"/>
                                        <p:tgtEl>
                                          <p:spTgt spid="3">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6"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barn(inHorizontal)">
                                      <p:cBhvr>
                                        <p:cTn id="59" dur="500"/>
                                        <p:tgtEl>
                                          <p:spTgt spid="3">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6" fill="hold" grpId="0" nodeType="clickEffect">
                                  <p:stCondLst>
                                    <p:cond delay="0"/>
                                  </p:stCondLst>
                                  <p:childTnLst>
                                    <p:set>
                                      <p:cBhvr>
                                        <p:cTn id="63" dur="1" fill="hold">
                                          <p:stCondLst>
                                            <p:cond delay="0"/>
                                          </p:stCondLst>
                                        </p:cTn>
                                        <p:tgtEl>
                                          <p:spTgt spid="3">
                                            <p:txEl>
                                              <p:pRg st="9" end="9"/>
                                            </p:txEl>
                                          </p:spTgt>
                                        </p:tgtEl>
                                        <p:attrNameLst>
                                          <p:attrName>style.visibility</p:attrName>
                                        </p:attrNameLst>
                                      </p:cBhvr>
                                      <p:to>
                                        <p:strVal val="visible"/>
                                      </p:to>
                                    </p:set>
                                    <p:animEffect transition="in" filter="barn(inHorizontal)">
                                      <p:cBhvr>
                                        <p:cTn id="6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04800"/>
            <a:ext cx="7620000" cy="954107"/>
          </a:xfrm>
          <a:prstGeom prst="rect">
            <a:avLst/>
          </a:prstGeom>
          <a:solidFill>
            <a:schemeClr val="accent2">
              <a:lumMod val="60000"/>
              <a:lumOff val="40000"/>
            </a:schemeClr>
          </a:solidFill>
        </p:spPr>
        <p:txBody>
          <a:bodyPr wrap="square" rtlCol="0">
            <a:spAutoFit/>
          </a:bodyPr>
          <a:lstStyle/>
          <a:p>
            <a:pPr algn="ctr"/>
            <a:r>
              <a:rPr lang="bn-BD" sz="3200" dirty="0" smtClean="0">
                <a:latin typeface="Nikosh" pitchFamily="2" charset="0"/>
                <a:cs typeface="Nikosh" pitchFamily="2" charset="0"/>
              </a:rPr>
              <a:t>কৃষি সমবায়ের প্রকারভেদ </a:t>
            </a:r>
            <a:endParaRPr lang="en-US" sz="3200" dirty="0" smtClean="0">
              <a:latin typeface="Nikosh" pitchFamily="2" charset="0"/>
              <a:cs typeface="Nikosh" pitchFamily="2" charset="0"/>
            </a:endParaRPr>
          </a:p>
          <a:p>
            <a:pPr algn="ctr"/>
            <a:r>
              <a:rPr lang="bn-BD" sz="2400" dirty="0" smtClean="0">
                <a:latin typeface="Nikosh" pitchFamily="2" charset="0"/>
                <a:cs typeface="Nikosh" pitchFamily="2" charset="0"/>
              </a:rPr>
              <a:t>(</a:t>
            </a:r>
            <a:r>
              <a:rPr lang="en-US" sz="2400" dirty="0" smtClean="0">
                <a:latin typeface="Nikosh" pitchFamily="2" charset="0"/>
                <a:cs typeface="Nikosh" pitchFamily="2" charset="0"/>
              </a:rPr>
              <a:t>Types of Agricultural Co-operative)</a:t>
            </a:r>
            <a:endParaRPr lang="en-US" sz="3200" dirty="0">
              <a:latin typeface="Nikosh" pitchFamily="2" charset="0"/>
              <a:cs typeface="Nikosh" pitchFamily="2" charset="0"/>
            </a:endParaRPr>
          </a:p>
        </p:txBody>
      </p:sp>
      <p:sp>
        <p:nvSpPr>
          <p:cNvPr id="9" name="TextBox 8"/>
          <p:cNvSpPr txBox="1"/>
          <p:nvPr/>
        </p:nvSpPr>
        <p:spPr>
          <a:xfrm>
            <a:off x="609600" y="1447800"/>
            <a:ext cx="1752600" cy="3693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rtlCol="0">
            <a:spAutoFit/>
          </a:bodyPr>
          <a:lstStyle/>
          <a:p>
            <a:pPr lvl="0"/>
            <a:r>
              <a:rPr lang="bn-BD" dirty="0" smtClean="0">
                <a:latin typeface="Nikosh" pitchFamily="2" charset="0"/>
                <a:cs typeface="Nikosh" pitchFamily="2" charset="0"/>
              </a:rPr>
              <a:t>ক) উদ্দেশের ভিত্তিতেঃ </a:t>
            </a:r>
            <a:endParaRPr lang="en-US" dirty="0">
              <a:latin typeface="Nikosh" pitchFamily="2" charset="0"/>
              <a:cs typeface="Nikosh" pitchFamily="2" charset="0"/>
            </a:endParaRPr>
          </a:p>
        </p:txBody>
      </p:sp>
      <p:sp>
        <p:nvSpPr>
          <p:cNvPr id="10" name="TextBox 9"/>
          <p:cNvSpPr txBox="1"/>
          <p:nvPr/>
        </p:nvSpPr>
        <p:spPr>
          <a:xfrm>
            <a:off x="609600" y="3276600"/>
            <a:ext cx="1828800"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p:spPr>
        <p:txBody>
          <a:bodyPr wrap="square" rtlCol="0">
            <a:spAutoFit/>
          </a:bodyPr>
          <a:lstStyle/>
          <a:p>
            <a:pPr lvl="0"/>
            <a:r>
              <a:rPr lang="bn-BD" dirty="0" smtClean="0">
                <a:latin typeface="Nikosh" pitchFamily="2" charset="0"/>
                <a:cs typeface="Nikosh" pitchFamily="2" charset="0"/>
              </a:rPr>
              <a:t>খ) পেশাগত ভিত্তিতেঃ</a:t>
            </a:r>
            <a:endParaRPr lang="en-US" dirty="0">
              <a:latin typeface="Nikosh" pitchFamily="2" charset="0"/>
              <a:cs typeface="Nikosh" pitchFamily="2" charset="0"/>
            </a:endParaRPr>
          </a:p>
        </p:txBody>
      </p:sp>
      <p:sp>
        <p:nvSpPr>
          <p:cNvPr id="11" name="TextBox 10"/>
          <p:cNvSpPr txBox="1"/>
          <p:nvPr/>
        </p:nvSpPr>
        <p:spPr>
          <a:xfrm>
            <a:off x="609600" y="5486400"/>
            <a:ext cx="1905000" cy="369332"/>
          </a:xfrm>
          <a:prstGeom prst="rect">
            <a:avLst/>
          </a:prstGeo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lin ang="0" scaled="1"/>
            <a:tileRect/>
          </a:gradFill>
        </p:spPr>
        <p:txBody>
          <a:bodyPr wrap="square" rtlCol="0">
            <a:spAutoFit/>
          </a:bodyPr>
          <a:lstStyle/>
          <a:p>
            <a:pPr lvl="0"/>
            <a:r>
              <a:rPr lang="bn-BD" dirty="0" smtClean="0">
                <a:latin typeface="Nikosh" pitchFamily="2" charset="0"/>
                <a:cs typeface="Nikosh" pitchFamily="2" charset="0"/>
              </a:rPr>
              <a:t>গ) নিবন্ধন অনুসারেঃ</a:t>
            </a:r>
            <a:endParaRPr lang="en-US" dirty="0">
              <a:latin typeface="Nikosh" pitchFamily="2" charset="0"/>
              <a:cs typeface="Nikosh" pitchFamily="2" charset="0"/>
            </a:endParaRPr>
          </a:p>
        </p:txBody>
      </p:sp>
      <p:sp>
        <p:nvSpPr>
          <p:cNvPr id="12" name="TextBox 11"/>
          <p:cNvSpPr txBox="1"/>
          <p:nvPr/>
        </p:nvSpPr>
        <p:spPr>
          <a:xfrm>
            <a:off x="2514600" y="1524000"/>
            <a:ext cx="3429000" cy="1752600"/>
          </a:xfrm>
          <a:prstGeom prst="rect">
            <a:avLst/>
          </a:prstGeom>
          <a:solidFill>
            <a:schemeClr val="accent3">
              <a:lumMod val="40000"/>
              <a:lumOff val="60000"/>
            </a:schemeClr>
          </a:solidFill>
        </p:spPr>
        <p:txBody>
          <a:bodyPr wrap="square" rtlCol="0">
            <a:spAutoFit/>
          </a:bodyPr>
          <a:lstStyle/>
          <a:p>
            <a:r>
              <a:rPr lang="bn-BD" dirty="0" smtClean="0">
                <a:latin typeface="Nikosh" pitchFamily="2" charset="0"/>
                <a:cs typeface="Nikosh" pitchFamily="2" charset="0"/>
              </a:rPr>
              <a:t>১। কৃষি মূলধন বা সঞ্চয় সমবায় সমিতি</a:t>
            </a:r>
          </a:p>
          <a:p>
            <a:r>
              <a:rPr lang="bn-BD" dirty="0" smtClean="0">
                <a:latin typeface="Nikosh" pitchFamily="2" charset="0"/>
                <a:cs typeface="Nikosh" pitchFamily="2" charset="0"/>
              </a:rPr>
              <a:t>২। কৃষি উপকরণ সমবায় সমিতি</a:t>
            </a:r>
          </a:p>
          <a:p>
            <a:r>
              <a:rPr lang="bn-BD" dirty="0" smtClean="0">
                <a:latin typeface="Nikosh" pitchFamily="2" charset="0"/>
                <a:cs typeface="Nikosh" pitchFamily="2" charset="0"/>
              </a:rPr>
              <a:t>৩। সেচ সমবায় সমিতি</a:t>
            </a:r>
          </a:p>
          <a:p>
            <a:r>
              <a:rPr lang="bn-BD" dirty="0" smtClean="0">
                <a:latin typeface="Nikosh" pitchFamily="2" charset="0"/>
                <a:cs typeface="Nikosh" pitchFamily="2" charset="0"/>
              </a:rPr>
              <a:t>৪। কৃষি উৎপাদন ও প্রশিক্ষণ সমবায় সমিতি</a:t>
            </a:r>
          </a:p>
          <a:p>
            <a:r>
              <a:rPr lang="bn-BD" dirty="0" smtClean="0">
                <a:latin typeface="Nikosh" pitchFamily="2" charset="0"/>
                <a:cs typeface="Nikosh" pitchFamily="2" charset="0"/>
              </a:rPr>
              <a:t>৫। কৃষিপণ্য বাজারজাতকরণ সমবায় সমিতি</a:t>
            </a:r>
          </a:p>
          <a:p>
            <a:r>
              <a:rPr lang="bn-BD" dirty="0" smtClean="0">
                <a:latin typeface="Nikosh" pitchFamily="2" charset="0"/>
                <a:cs typeface="Nikosh" pitchFamily="2" charset="0"/>
              </a:rPr>
              <a:t>৬। কৃষিপণ্য সংরক্ষণ সমবায় সমিতি </a:t>
            </a:r>
            <a:endParaRPr lang="en-US" dirty="0">
              <a:latin typeface="Nikosh" pitchFamily="2" charset="0"/>
              <a:cs typeface="Nikosh" pitchFamily="2" charset="0"/>
            </a:endParaRPr>
          </a:p>
        </p:txBody>
      </p:sp>
      <p:sp>
        <p:nvSpPr>
          <p:cNvPr id="13" name="TextBox 12"/>
          <p:cNvSpPr txBox="1"/>
          <p:nvPr/>
        </p:nvSpPr>
        <p:spPr>
          <a:xfrm>
            <a:off x="2514600" y="3352800"/>
            <a:ext cx="3429000" cy="2031325"/>
          </a:xfrm>
          <a:prstGeom prst="rect">
            <a:avLst/>
          </a:prstGeom>
          <a:solidFill>
            <a:schemeClr val="accent1">
              <a:lumMod val="40000"/>
              <a:lumOff val="60000"/>
            </a:schemeClr>
          </a:solidFill>
        </p:spPr>
        <p:txBody>
          <a:bodyPr wrap="square" rtlCol="0">
            <a:spAutoFit/>
          </a:bodyPr>
          <a:lstStyle/>
          <a:p>
            <a:r>
              <a:rPr lang="bn-BD" dirty="0" smtClean="0">
                <a:latin typeface="Nikosh" pitchFamily="2" charset="0"/>
                <a:cs typeface="Nikosh" pitchFamily="2" charset="0"/>
              </a:rPr>
              <a:t>১। কৃষি বা কৃষক সমবায় সমিতি </a:t>
            </a:r>
          </a:p>
          <a:p>
            <a:r>
              <a:rPr lang="bn-BD" dirty="0" smtClean="0">
                <a:latin typeface="Nikosh" pitchFamily="2" charset="0"/>
                <a:cs typeface="Nikosh" pitchFamily="2" charset="0"/>
              </a:rPr>
              <a:t>২। মৎস্যজীবী বা মৎস্যচাষি সমবায় সমিতি</a:t>
            </a:r>
          </a:p>
          <a:p>
            <a:r>
              <a:rPr lang="bn-BD" dirty="0" smtClean="0">
                <a:latin typeface="Nikosh" pitchFamily="2" charset="0"/>
                <a:cs typeface="Nikosh" pitchFamily="2" charset="0"/>
              </a:rPr>
              <a:t>৩। দুগ্ধ উৎপাদন সমবায় সমিতি</a:t>
            </a:r>
          </a:p>
          <a:p>
            <a:r>
              <a:rPr lang="bn-BD" dirty="0" smtClean="0">
                <a:latin typeface="Nikosh" pitchFamily="2" charset="0"/>
                <a:cs typeface="Nikosh" pitchFamily="2" charset="0"/>
              </a:rPr>
              <a:t>৪। পোল্ট্রি মালিক সমবায় সমিতি </a:t>
            </a:r>
          </a:p>
          <a:p>
            <a:r>
              <a:rPr lang="bn-BD" dirty="0" smtClean="0">
                <a:latin typeface="Nikosh" pitchFamily="2" charset="0"/>
                <a:cs typeface="Nikosh" pitchFamily="2" charset="0"/>
              </a:rPr>
              <a:t>৫। নার্সারি মালিক সমবায় সমিতি </a:t>
            </a:r>
          </a:p>
          <a:p>
            <a:r>
              <a:rPr lang="bn-BD" dirty="0" smtClean="0">
                <a:latin typeface="Nikosh" pitchFamily="2" charset="0"/>
                <a:cs typeface="Nikosh" pitchFamily="2" charset="0"/>
              </a:rPr>
              <a:t>৬। ফুল চাষি সমবায় সমিতি </a:t>
            </a:r>
          </a:p>
          <a:p>
            <a:r>
              <a:rPr lang="bn-BD" dirty="0" smtClean="0">
                <a:latin typeface="Nikosh" pitchFamily="2" charset="0"/>
                <a:cs typeface="Nikosh" pitchFamily="2" charset="0"/>
              </a:rPr>
              <a:t>৭। ফল চাষি সমবায় সমিতি </a:t>
            </a:r>
            <a:endParaRPr lang="en-US" dirty="0">
              <a:latin typeface="Nikosh" pitchFamily="2" charset="0"/>
              <a:cs typeface="Nikosh" pitchFamily="2" charset="0"/>
            </a:endParaRPr>
          </a:p>
        </p:txBody>
      </p:sp>
      <p:sp>
        <p:nvSpPr>
          <p:cNvPr id="14" name="TextBox 13"/>
          <p:cNvSpPr txBox="1"/>
          <p:nvPr/>
        </p:nvSpPr>
        <p:spPr>
          <a:xfrm>
            <a:off x="2590800" y="5562600"/>
            <a:ext cx="3429000" cy="923330"/>
          </a:xfrm>
          <a:prstGeom prst="rect">
            <a:avLst/>
          </a:prstGeom>
          <a:solidFill>
            <a:schemeClr val="accent6">
              <a:lumMod val="60000"/>
              <a:lumOff val="40000"/>
            </a:schemeClr>
          </a:solidFill>
        </p:spPr>
        <p:txBody>
          <a:bodyPr wrap="square" rtlCol="0">
            <a:spAutoFit/>
          </a:bodyPr>
          <a:lstStyle/>
          <a:p>
            <a:r>
              <a:rPr lang="bn-BD" dirty="0" smtClean="0">
                <a:latin typeface="Nikosh" pitchFamily="2" charset="0"/>
                <a:cs typeface="Nikosh" pitchFamily="2" charset="0"/>
              </a:rPr>
              <a:t>১। প্রাথমিক সমবায় সমিতি</a:t>
            </a:r>
          </a:p>
          <a:p>
            <a:r>
              <a:rPr lang="bn-BD" dirty="0" smtClean="0">
                <a:latin typeface="Nikosh" pitchFamily="2" charset="0"/>
                <a:cs typeface="Nikosh" pitchFamily="2" charset="0"/>
              </a:rPr>
              <a:t>২। কেন্দ্রীয় সমবায় সমিতি</a:t>
            </a:r>
          </a:p>
          <a:p>
            <a:r>
              <a:rPr lang="bn-BD" dirty="0" smtClean="0">
                <a:latin typeface="Nikosh" pitchFamily="2" charset="0"/>
                <a:cs typeface="Nikosh" pitchFamily="2" charset="0"/>
              </a:rPr>
              <a:t>৩। জাতীয় সমবায় সমিতি </a:t>
            </a:r>
            <a:endParaRPr lang="en-US" dirty="0">
              <a:latin typeface="Nikosh" pitchFamily="2" charset="0"/>
              <a:cs typeface="Nikosh" pitchFamily="2" charset="0"/>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0-#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0-#ppt_w/2"/>
                                          </p:val>
                                        </p:tav>
                                        <p:tav tm="100000">
                                          <p:val>
                                            <p:strVal val="#ppt_x"/>
                                          </p:val>
                                        </p:tav>
                                      </p:tavLst>
                                    </p:anim>
                                    <p:anim calcmode="lin" valueType="num">
                                      <p:cBhvr additive="base">
                                        <p:cTn id="27"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1+#ppt_w/2"/>
                                          </p:val>
                                        </p:tav>
                                        <p:tav tm="100000">
                                          <p:val>
                                            <p:strVal val="#ppt_x"/>
                                          </p:val>
                                        </p:tav>
                                      </p:tavLst>
                                    </p:anim>
                                    <p:anim calcmode="lin" valueType="num">
                                      <p:cBhvr additive="base">
                                        <p:cTn id="4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7-Point Star 3"/>
          <p:cNvSpPr/>
          <p:nvPr/>
        </p:nvSpPr>
        <p:spPr>
          <a:xfrm>
            <a:off x="2438400" y="0"/>
            <a:ext cx="4038600" cy="1524000"/>
          </a:xfrm>
          <a:prstGeom prst="star7">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chemeClr val="tx1"/>
                </a:solidFill>
                <a:latin typeface="Nikosh" pitchFamily="2" charset="0"/>
                <a:cs typeface="Nikosh" pitchFamily="2" charset="0"/>
              </a:rPr>
              <a:t>দলীয় কাজ</a:t>
            </a:r>
            <a:endParaRPr lang="en-US" sz="4000" dirty="0">
              <a:solidFill>
                <a:schemeClr val="tx1"/>
              </a:solidFill>
            </a:endParaRPr>
          </a:p>
        </p:txBody>
      </p:sp>
      <p:pic>
        <p:nvPicPr>
          <p:cNvPr id="5" name="Picture 4" descr="imagesvbdf.jpg"/>
          <p:cNvPicPr>
            <a:picLocks noChangeAspect="1"/>
          </p:cNvPicPr>
          <p:nvPr/>
        </p:nvPicPr>
        <p:blipFill>
          <a:blip r:embed="rId2"/>
          <a:stretch>
            <a:fillRect/>
          </a:stretch>
        </p:blipFill>
        <p:spPr>
          <a:xfrm>
            <a:off x="3200400" y="1752599"/>
            <a:ext cx="3124199" cy="3054847"/>
          </a:xfrm>
          <a:prstGeom prst="rect">
            <a:avLst/>
          </a:prstGeom>
        </p:spPr>
      </p:pic>
      <p:sp>
        <p:nvSpPr>
          <p:cNvPr id="6" name="TextBox 5"/>
          <p:cNvSpPr txBox="1"/>
          <p:nvPr/>
        </p:nvSpPr>
        <p:spPr>
          <a:xfrm>
            <a:off x="990600" y="4267200"/>
            <a:ext cx="6553200" cy="1015663"/>
          </a:xfrm>
          <a:prstGeom prst="rect">
            <a:avLst/>
          </a:prstGeom>
          <a:solidFill>
            <a:schemeClr val="accent2">
              <a:lumMod val="60000"/>
              <a:lumOff val="40000"/>
            </a:schemeClr>
          </a:solidFill>
        </p:spPr>
        <p:txBody>
          <a:bodyPr wrap="square" rtlCol="0">
            <a:spAutoFit/>
          </a:bodyPr>
          <a:lstStyle/>
          <a:p>
            <a:r>
              <a:rPr lang="bn-BD" sz="2000" dirty="0" smtClean="0">
                <a:latin typeface="Nikosh" pitchFamily="2" charset="0"/>
                <a:cs typeface="Nikosh" pitchFamily="2" charset="0"/>
              </a:rPr>
              <a:t>‘ক’ দল- কৃষি সমবায়ের উদ্দেশ্য </a:t>
            </a:r>
          </a:p>
          <a:p>
            <a:r>
              <a:rPr lang="bn-BD" sz="2000" dirty="0" smtClean="0">
                <a:latin typeface="Nikosh" pitchFamily="2" charset="0"/>
                <a:cs typeface="Nikosh" pitchFamily="2" charset="0"/>
              </a:rPr>
              <a:t>‘খ’ দল- কৃষি সমবায়ের নীতিমালা </a:t>
            </a:r>
          </a:p>
          <a:p>
            <a:r>
              <a:rPr lang="bn-BD" sz="2000" dirty="0" smtClean="0">
                <a:latin typeface="Nikosh" pitchFamily="2" charset="0"/>
                <a:cs typeface="Nikosh" pitchFamily="2" charset="0"/>
              </a:rPr>
              <a:t>‘গ’ দল- কৃষি সমবায়ের বৈশিষ্ট্য </a:t>
            </a:r>
            <a:endParaRPr lang="en-US" sz="2000" dirty="0">
              <a:latin typeface="Nikosh" pitchFamily="2" charset="0"/>
              <a:cs typeface="Nikosh" pitchFamily="2" charset="0"/>
            </a:endParaRPr>
          </a:p>
        </p:txBody>
      </p:sp>
      <p:sp>
        <p:nvSpPr>
          <p:cNvPr id="7" name="TextBox 6"/>
          <p:cNvSpPr txBox="1"/>
          <p:nvPr/>
        </p:nvSpPr>
        <p:spPr>
          <a:xfrm>
            <a:off x="990600" y="3733800"/>
            <a:ext cx="2514600" cy="461665"/>
          </a:xfrm>
          <a:prstGeom prst="rect">
            <a:avLst/>
          </a:prstGeom>
          <a:solidFill>
            <a:schemeClr val="accent6">
              <a:lumMod val="40000"/>
              <a:lumOff val="60000"/>
            </a:schemeClr>
          </a:solidFill>
        </p:spPr>
        <p:txBody>
          <a:bodyPr wrap="square" rtlCol="0">
            <a:spAutoFit/>
          </a:bodyPr>
          <a:lstStyle/>
          <a:p>
            <a:r>
              <a:rPr lang="bn-BD" sz="2400" dirty="0" smtClean="0">
                <a:latin typeface="Nikosh" pitchFamily="2" charset="0"/>
                <a:cs typeface="Nikosh" pitchFamily="2" charset="0"/>
              </a:rPr>
              <a:t>পোস্টার তৈরি করো- </a:t>
            </a:r>
            <a:endParaRPr lang="en-US" sz="2400" dirty="0">
              <a:latin typeface="Nikosh" pitchFamily="2" charset="0"/>
              <a:cs typeface="Nikosh" pitchFamily="2"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90600" y="3200400"/>
            <a:ext cx="6858000" cy="2246769"/>
          </a:xfrm>
          <a:prstGeom prst="rect">
            <a:avLst/>
          </a:prstGeom>
          <a:solidFill>
            <a:schemeClr val="accent3">
              <a:lumMod val="60000"/>
              <a:lumOff val="40000"/>
            </a:schemeClr>
          </a:solidFill>
        </p:spPr>
        <p:txBody>
          <a:bodyPr wrap="square" rtlCol="0">
            <a:spAutoFit/>
          </a:bodyPr>
          <a:lstStyle/>
          <a:p>
            <a:pPr>
              <a:buFont typeface="Arial" pitchFamily="34" charset="0"/>
              <a:buChar char="•"/>
            </a:pPr>
            <a:r>
              <a:rPr lang="bn-BD" sz="2800" dirty="0" smtClean="0">
                <a:latin typeface="Nikosh" pitchFamily="2" charset="0"/>
                <a:cs typeface="Nikosh" pitchFamily="2" charset="0"/>
              </a:rPr>
              <a:t>১। </a:t>
            </a:r>
            <a:r>
              <a:rPr lang="bn-BD" sz="2800" dirty="0" smtClean="0">
                <a:latin typeface="Nikosh" pitchFamily="2" charset="0"/>
                <a:cs typeface="Nikosh" pitchFamily="2" charset="0"/>
              </a:rPr>
              <a:t>কৃষি সমবায় </a:t>
            </a:r>
            <a:r>
              <a:rPr lang="bn-BD" sz="2800" dirty="0" smtClean="0">
                <a:latin typeface="Nikosh" pitchFamily="2" charset="0"/>
                <a:cs typeface="Nikosh" pitchFamily="2" charset="0"/>
              </a:rPr>
              <a:t>বলতে কি বুঝ</a:t>
            </a:r>
            <a:r>
              <a:rPr lang="bn-BD" sz="2800" dirty="0" smtClean="0">
                <a:latin typeface="Nikosh" pitchFamily="2" charset="0"/>
                <a:cs typeface="Nikosh" pitchFamily="2" charset="0"/>
              </a:rPr>
              <a:t>? </a:t>
            </a:r>
            <a:endParaRPr lang="bn-BD" sz="2800" dirty="0" smtClean="0">
              <a:latin typeface="Nikosh" pitchFamily="2" charset="0"/>
              <a:cs typeface="Nikosh" pitchFamily="2" charset="0"/>
            </a:endParaRPr>
          </a:p>
          <a:p>
            <a:pPr>
              <a:buFont typeface="Arial" pitchFamily="34" charset="0"/>
              <a:buChar char="•"/>
            </a:pPr>
            <a:r>
              <a:rPr lang="bn-BD" sz="2800" dirty="0" smtClean="0">
                <a:latin typeface="Nikosh" pitchFamily="2" charset="0"/>
                <a:cs typeface="Nikosh" pitchFamily="2" charset="0"/>
              </a:rPr>
              <a:t>২। </a:t>
            </a:r>
            <a:r>
              <a:rPr lang="bn-BD" sz="2800" dirty="0" smtClean="0">
                <a:latin typeface="Nikosh" pitchFamily="2" charset="0"/>
                <a:cs typeface="Nikosh" pitchFamily="2" charset="0"/>
              </a:rPr>
              <a:t>সমবায়ের মূলমন্ত্র কী? </a:t>
            </a:r>
            <a:endParaRPr lang="bn-BD" sz="2800" dirty="0" smtClean="0">
              <a:latin typeface="Nikosh" pitchFamily="2" charset="0"/>
              <a:cs typeface="Nikosh" pitchFamily="2" charset="0"/>
            </a:endParaRPr>
          </a:p>
          <a:p>
            <a:pPr>
              <a:buFont typeface="Arial" pitchFamily="34" charset="0"/>
              <a:buChar char="•"/>
            </a:pPr>
            <a:r>
              <a:rPr lang="bn-BD" sz="2800" dirty="0" smtClean="0">
                <a:latin typeface="Nikosh" pitchFamily="2" charset="0"/>
                <a:cs typeface="Nikosh" pitchFamily="2" charset="0"/>
              </a:rPr>
              <a:t>৩। </a:t>
            </a:r>
            <a:r>
              <a:rPr lang="bn-BD" sz="2800" dirty="0" smtClean="0">
                <a:latin typeface="Nikosh" pitchFamily="2" charset="0"/>
                <a:cs typeface="Nikosh" pitchFamily="2" charset="0"/>
              </a:rPr>
              <a:t>সমবায়কে কয়টি ভিত্তিতে ভাগ করা যায়?</a:t>
            </a:r>
            <a:endParaRPr lang="bn-BD" sz="2800" dirty="0" smtClean="0">
              <a:latin typeface="Nikosh" pitchFamily="2" charset="0"/>
              <a:cs typeface="Nikosh" pitchFamily="2" charset="0"/>
            </a:endParaRPr>
          </a:p>
          <a:p>
            <a:pPr>
              <a:buFont typeface="Arial" pitchFamily="34" charset="0"/>
              <a:buChar char="•"/>
            </a:pPr>
            <a:r>
              <a:rPr lang="bn-BD" sz="2800" dirty="0" smtClean="0">
                <a:latin typeface="Nikosh" pitchFamily="2" charset="0"/>
                <a:cs typeface="Nikosh" pitchFamily="2" charset="0"/>
              </a:rPr>
              <a:t>৪। কৃষি </a:t>
            </a:r>
            <a:r>
              <a:rPr lang="bn-BD" sz="2800" dirty="0" smtClean="0">
                <a:latin typeface="Nikosh" pitchFamily="2" charset="0"/>
                <a:cs typeface="Nikosh" pitchFamily="2" charset="0"/>
              </a:rPr>
              <a:t>সমবায়ের উদ্দেশ্য </a:t>
            </a:r>
            <a:r>
              <a:rPr lang="bn-BD" sz="2800" dirty="0" smtClean="0">
                <a:latin typeface="Nikosh" pitchFamily="2" charset="0"/>
                <a:cs typeface="Nikosh" pitchFamily="2" charset="0"/>
              </a:rPr>
              <a:t>কী ?</a:t>
            </a:r>
          </a:p>
          <a:p>
            <a:r>
              <a:rPr lang="bn-BD" sz="2800" dirty="0" smtClean="0">
                <a:latin typeface="Nikosh" pitchFamily="2" charset="0"/>
                <a:cs typeface="Nikosh" pitchFamily="2" charset="0"/>
              </a:rPr>
              <a:t>  </a:t>
            </a:r>
            <a:endParaRPr lang="en-US" sz="2800" dirty="0">
              <a:latin typeface="Nikosh" pitchFamily="2" charset="0"/>
              <a:cs typeface="Nikosh" pitchFamily="2" charset="0"/>
            </a:endParaRPr>
          </a:p>
        </p:txBody>
      </p:sp>
      <p:sp>
        <p:nvSpPr>
          <p:cNvPr id="3074" name="AutoShape 2"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6" name="AutoShape 4"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পারলে উত্তর দাও - Home | Faceboo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images.jpg"/>
          <p:cNvPicPr>
            <a:picLocks noChangeAspect="1"/>
          </p:cNvPicPr>
          <p:nvPr/>
        </p:nvPicPr>
        <p:blipFill>
          <a:blip r:embed="rId2"/>
          <a:stretch>
            <a:fillRect/>
          </a:stretch>
        </p:blipFill>
        <p:spPr>
          <a:xfrm>
            <a:off x="5943600" y="381000"/>
            <a:ext cx="2524125" cy="2667000"/>
          </a:xfrm>
          <a:prstGeom prst="rect">
            <a:avLst/>
          </a:prstGeom>
        </p:spPr>
      </p:pic>
      <p:sp>
        <p:nvSpPr>
          <p:cNvPr id="11" name="Cloud Callout 10"/>
          <p:cNvSpPr/>
          <p:nvPr/>
        </p:nvSpPr>
        <p:spPr>
          <a:xfrm>
            <a:off x="1981200" y="762000"/>
            <a:ext cx="3200400" cy="1676400"/>
          </a:xfrm>
          <a:prstGeom prst="cloudCallou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latin typeface="Nikosh" pitchFamily="2" charset="0"/>
                <a:cs typeface="Nikosh" pitchFamily="2" charset="0"/>
              </a:rPr>
              <a:t>মূল্যায়ন</a:t>
            </a:r>
            <a:endParaRPr lang="en-US" sz="40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900" decel="100000" fill="hold"/>
                                        <p:tgtEl>
                                          <p:spTgt spid="11"/>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5">
              <a:lumMod val="60000"/>
              <a:lumOff val="40000"/>
            </a:schemeClr>
          </a:solidFill>
          <a:ln>
            <a:solidFill>
              <a:schemeClr val="accent1"/>
            </a:solidFill>
          </a:ln>
        </p:spPr>
        <p:txBody>
          <a:bodyPr/>
          <a:lstStyle/>
          <a:p>
            <a:r>
              <a:rPr lang="bn-BD" dirty="0" smtClean="0"/>
              <a:t>বাড়ির কাজ</a:t>
            </a:r>
            <a:endParaRPr lang="en-US" dirty="0"/>
          </a:p>
        </p:txBody>
      </p:sp>
      <p:sp>
        <p:nvSpPr>
          <p:cNvPr id="5" name="TextBox 4"/>
          <p:cNvSpPr txBox="1"/>
          <p:nvPr/>
        </p:nvSpPr>
        <p:spPr>
          <a:xfrm>
            <a:off x="381000" y="4495800"/>
            <a:ext cx="8534400" cy="584775"/>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 pitchFamily="2" charset="0"/>
                <a:cs typeface="Nikosh" pitchFamily="2" charset="0"/>
              </a:rPr>
              <a:t>কৃষি উন্নয়নে সমবায়ের ভুমিকার </a:t>
            </a:r>
            <a:r>
              <a:rPr lang="bn-BD" sz="3200" dirty="0" smtClean="0">
                <a:latin typeface="Nikosh" pitchFamily="2" charset="0"/>
                <a:cs typeface="Nikosh" pitchFamily="2" charset="0"/>
              </a:rPr>
              <a:t>উপর একটি প্রতিবেদন তৈরি কর। </a:t>
            </a:r>
            <a:r>
              <a:rPr lang="bn-BD" sz="3200" dirty="0" smtClean="0">
                <a:latin typeface="Nikosh" pitchFamily="2" charset="0"/>
                <a:cs typeface="Nikosh" pitchFamily="2" charset="0"/>
              </a:rPr>
              <a:t> </a:t>
            </a:r>
            <a:endParaRPr lang="en-US" sz="3200" dirty="0">
              <a:latin typeface="Nikosh" pitchFamily="2" charset="0"/>
              <a:cs typeface="Nikosh" pitchFamily="2" charset="0"/>
            </a:endParaRPr>
          </a:p>
        </p:txBody>
      </p:sp>
      <p:pic>
        <p:nvPicPr>
          <p:cNvPr id="8" name="Picture 7" descr="29202747-a-vector-illustration-of-a-kid-studying-and-doing-his-homework-in-his-bedroom.jpg"/>
          <p:cNvPicPr>
            <a:picLocks noChangeAspect="1"/>
          </p:cNvPicPr>
          <p:nvPr/>
        </p:nvPicPr>
        <p:blipFill>
          <a:blip r:embed="rId2" cstate="print"/>
          <a:stretch>
            <a:fillRect/>
          </a:stretch>
        </p:blipFill>
        <p:spPr>
          <a:xfrm>
            <a:off x="2743200" y="1219200"/>
            <a:ext cx="2895600" cy="3091355"/>
          </a:xfrm>
          <a:prstGeom prst="rect">
            <a:avLst/>
          </a:prstGeom>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ppt_x</p:attrName>
                                        </p:attrNameLst>
                                      </p:cBhvr>
                                      <p:tavLst>
                                        <p:tav tm="0">
                                          <p:val>
                                            <p:strVal val="#ppt_x-.2"/>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799.png"/>
          <p:cNvPicPr>
            <a:picLocks noChangeAspect="1"/>
          </p:cNvPicPr>
          <p:nvPr/>
        </p:nvPicPr>
        <p:blipFill>
          <a:blip r:embed="rId2"/>
          <a:stretch>
            <a:fillRect/>
          </a:stretch>
        </p:blipFill>
        <p:spPr>
          <a:xfrm>
            <a:off x="304800" y="0"/>
            <a:ext cx="8534400" cy="6172200"/>
          </a:xfrm>
          <a:prstGeom prst="rect">
            <a:avLst/>
          </a:prstGeo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73390604_10158791922955820_2688258078403503498_n.jpg"/>
          <p:cNvPicPr>
            <a:picLocks noChangeAspect="1"/>
          </p:cNvPicPr>
          <p:nvPr/>
        </p:nvPicPr>
        <p:blipFill>
          <a:blip r:embed="rId2"/>
          <a:stretch>
            <a:fillRect/>
          </a:stretch>
        </p:blipFill>
        <p:spPr>
          <a:xfrm>
            <a:off x="0" y="-18182"/>
            <a:ext cx="9144000" cy="6571382"/>
          </a:xfrm>
          <a:prstGeom prst="rect">
            <a:avLst/>
          </a:prstGeom>
        </p:spPr>
      </p:pic>
      <p:sp>
        <p:nvSpPr>
          <p:cNvPr id="3" name="Content Placeholder 2"/>
          <p:cNvSpPr>
            <a:spLocks noGrp="1"/>
          </p:cNvSpPr>
          <p:nvPr>
            <p:ph idx="1"/>
          </p:nvPr>
        </p:nvSpPr>
        <p:spPr>
          <a:xfrm>
            <a:off x="4419600" y="4419600"/>
            <a:ext cx="4267200" cy="1600200"/>
          </a:xfrm>
        </p:spPr>
        <p:txBody>
          <a:bodyPr>
            <a:normAutofit fontScale="85000" lnSpcReduction="20000"/>
          </a:bodyPr>
          <a:lstStyle/>
          <a:p>
            <a:pPr algn="ctr">
              <a:buNone/>
            </a:pPr>
            <a:r>
              <a:rPr lang="en-US" sz="3000" dirty="0" err="1" smtClean="0">
                <a:latin typeface="Nikosh" pitchFamily="2" charset="0"/>
                <a:cs typeface="Nikosh" pitchFamily="2" charset="0"/>
              </a:rPr>
              <a:t>বিষয়ঃ</a:t>
            </a:r>
            <a:r>
              <a:rPr lang="en-US" sz="3000" dirty="0" smtClean="0">
                <a:latin typeface="Nikosh" pitchFamily="2" charset="0"/>
                <a:cs typeface="Nikosh" pitchFamily="2" charset="0"/>
              </a:rPr>
              <a:t>  </a:t>
            </a:r>
            <a:r>
              <a:rPr lang="bn-BD" sz="3000" dirty="0" smtClean="0">
                <a:latin typeface="Nikosh" pitchFamily="2" charset="0"/>
                <a:cs typeface="Nikosh" pitchFamily="2" charset="0"/>
              </a:rPr>
              <a:t>কৃষিশিক্ষা </a:t>
            </a:r>
          </a:p>
          <a:p>
            <a:pPr algn="ctr">
              <a:buNone/>
            </a:pPr>
            <a:r>
              <a:rPr lang="en-US" sz="3000" dirty="0" err="1" smtClean="0">
                <a:latin typeface="Nikosh" pitchFamily="2" charset="0"/>
                <a:cs typeface="Nikosh" pitchFamily="2" charset="0"/>
              </a:rPr>
              <a:t>শ্রেণিঃ</a:t>
            </a:r>
            <a:r>
              <a:rPr lang="en-US" sz="3000" dirty="0" smtClean="0">
                <a:latin typeface="Nikosh" pitchFamily="2" charset="0"/>
                <a:cs typeface="Nikosh" pitchFamily="2" charset="0"/>
              </a:rPr>
              <a:t>  </a:t>
            </a:r>
            <a:r>
              <a:rPr lang="en-US" sz="3000" dirty="0" err="1" smtClean="0">
                <a:latin typeface="Nikosh" pitchFamily="2" charset="0"/>
                <a:cs typeface="Nikosh" pitchFamily="2" charset="0"/>
              </a:rPr>
              <a:t>দ্বাদশ</a:t>
            </a:r>
            <a:r>
              <a:rPr lang="bn-BD" sz="3000" dirty="0" smtClean="0">
                <a:latin typeface="Nikosh" pitchFamily="2" charset="0"/>
                <a:cs typeface="Nikosh" pitchFamily="2" charset="0"/>
              </a:rPr>
              <a:t> </a:t>
            </a:r>
            <a:endParaRPr lang="en-US" sz="3000" dirty="0" smtClean="0">
              <a:latin typeface="Nikosh" pitchFamily="2" charset="0"/>
              <a:cs typeface="Nikosh" pitchFamily="2" charset="0"/>
            </a:endParaRPr>
          </a:p>
          <a:p>
            <a:pPr algn="ctr">
              <a:buNone/>
            </a:pPr>
            <a:r>
              <a:rPr lang="en-US" sz="3000" dirty="0" err="1" smtClean="0">
                <a:latin typeface="Nikosh" pitchFamily="2" charset="0"/>
                <a:cs typeface="Nikosh" pitchFamily="2" charset="0"/>
              </a:rPr>
              <a:t>অধ্যায়ঃ</a:t>
            </a:r>
            <a:r>
              <a:rPr lang="bn-BD" sz="3000" dirty="0" smtClean="0">
                <a:latin typeface="Nikosh" pitchFamily="2" charset="0"/>
                <a:cs typeface="Nikosh" pitchFamily="2" charset="0"/>
              </a:rPr>
              <a:t> পঞ্চম</a:t>
            </a:r>
          </a:p>
          <a:p>
            <a:pPr algn="ctr">
              <a:buNone/>
            </a:pPr>
            <a:r>
              <a:rPr lang="bn-BD" sz="3000" dirty="0" smtClean="0">
                <a:latin typeface="Nikosh" pitchFamily="2" charset="0"/>
                <a:cs typeface="Nikosh" pitchFamily="2" charset="0"/>
              </a:rPr>
              <a:t>কৃষি অর্থনীতি ও </a:t>
            </a:r>
            <a:r>
              <a:rPr lang="bn-BD" sz="3000" dirty="0" smtClean="0">
                <a:latin typeface="Nikosh" pitchFamily="2" charset="0"/>
                <a:cs typeface="Nikosh" pitchFamily="2" charset="0"/>
              </a:rPr>
              <a:t>সমবায় </a:t>
            </a:r>
            <a:r>
              <a:rPr lang="en-US" sz="2400" dirty="0" smtClean="0">
                <a:latin typeface="Nikosh" pitchFamily="2" charset="0"/>
                <a:cs typeface="Nikosh" pitchFamily="2" charset="0"/>
              </a:rPr>
              <a:t>L-4</a:t>
            </a:r>
            <a:r>
              <a:rPr lang="bn-BD" sz="3000" dirty="0" smtClean="0">
                <a:latin typeface="Nikosh" pitchFamily="2" charset="0"/>
                <a:cs typeface="Nikosh" pitchFamily="2" charset="0"/>
              </a:rPr>
              <a:t> </a:t>
            </a:r>
            <a:endParaRPr lang="en-US" sz="3000" dirty="0" smtClean="0">
              <a:latin typeface="Nikosh" pitchFamily="2" charset="0"/>
              <a:cs typeface="Nikosh" pitchFamily="2" charset="0"/>
            </a:endParaRPr>
          </a:p>
          <a:p>
            <a:pPr>
              <a:buNone/>
            </a:pPr>
            <a:endParaRPr lang="en-US" dirty="0"/>
          </a:p>
        </p:txBody>
      </p:sp>
      <p:sp>
        <p:nvSpPr>
          <p:cNvPr id="4" name="Text Placeholder 3"/>
          <p:cNvSpPr>
            <a:spLocks noGrp="1"/>
          </p:cNvSpPr>
          <p:nvPr>
            <p:ph type="body" sz="half" idx="2"/>
          </p:nvPr>
        </p:nvSpPr>
        <p:spPr>
          <a:xfrm>
            <a:off x="1219200" y="1676400"/>
            <a:ext cx="4572000" cy="2514600"/>
          </a:xfrm>
          <a:noFill/>
        </p:spPr>
        <p:txBody>
          <a:bodyPr/>
          <a:lstStyle/>
          <a:p>
            <a:pPr algn="ctr"/>
            <a:r>
              <a:rPr lang="bn-BD" sz="4000" dirty="0" smtClean="0">
                <a:latin typeface="Nikosh" pitchFamily="2" charset="0"/>
                <a:cs typeface="Nikosh" pitchFamily="2" charset="0"/>
              </a:rPr>
              <a:t>মাহমুদা নাছরিন  </a:t>
            </a:r>
            <a:endParaRPr lang="en-US" sz="4000" dirty="0" smtClean="0">
              <a:latin typeface="Nikosh" pitchFamily="2" charset="0"/>
              <a:cs typeface="Nikosh" pitchFamily="2" charset="0"/>
            </a:endParaRPr>
          </a:p>
          <a:p>
            <a:pPr algn="ctr"/>
            <a:r>
              <a:rPr lang="en-US" sz="1800" dirty="0" smtClean="0">
                <a:latin typeface="Nikosh" pitchFamily="2" charset="0"/>
                <a:cs typeface="Nikosh" pitchFamily="2" charset="0"/>
              </a:rPr>
              <a:t>   </a:t>
            </a:r>
            <a:r>
              <a:rPr lang="en-US" sz="2400" dirty="0" err="1" smtClean="0">
                <a:latin typeface="Nikosh" pitchFamily="2" charset="0"/>
                <a:cs typeface="Nikosh" pitchFamily="2" charset="0"/>
              </a:rPr>
              <a:t>প্রভাষক</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কৃষিশিক্ষা</a:t>
            </a:r>
            <a:r>
              <a:rPr lang="en-US" sz="2400" dirty="0" smtClean="0">
                <a:latin typeface="Nikosh" pitchFamily="2" charset="0"/>
                <a:cs typeface="Nikosh" pitchFamily="2" charset="0"/>
              </a:rPr>
              <a:t>)</a:t>
            </a:r>
          </a:p>
          <a:p>
            <a:pPr algn="ctr"/>
            <a:r>
              <a:rPr lang="en-US" sz="2400" dirty="0" smtClean="0">
                <a:latin typeface="Nikosh" pitchFamily="2" charset="0"/>
                <a:cs typeface="Nikosh" pitchFamily="2" charset="0"/>
              </a:rPr>
              <a:t>   </a:t>
            </a:r>
            <a:r>
              <a:rPr lang="bn-BD" sz="2400" dirty="0" smtClean="0">
                <a:latin typeface="Nikosh" pitchFamily="2" charset="0"/>
                <a:cs typeface="Nikosh" pitchFamily="2" charset="0"/>
              </a:rPr>
              <a:t>হাফেজ জিয়াউর রহমান</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ডিগ্রি</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কলেজ</a:t>
            </a:r>
            <a:r>
              <a:rPr lang="bn-BD" sz="2400" dirty="0" smtClean="0">
                <a:latin typeface="Nikosh" pitchFamily="2" charset="0"/>
                <a:cs typeface="Nikosh" pitchFamily="2" charset="0"/>
              </a:rPr>
              <a:t> </a:t>
            </a:r>
            <a:endParaRPr lang="en-US" sz="2400" dirty="0" smtClean="0">
              <a:latin typeface="Nikosh" pitchFamily="2" charset="0"/>
              <a:cs typeface="Nikosh" pitchFamily="2" charset="0"/>
            </a:endParaRPr>
          </a:p>
          <a:p>
            <a:pPr algn="ctr"/>
            <a:r>
              <a:rPr lang="en-US" sz="2400" dirty="0" smtClean="0">
                <a:latin typeface="Nikosh" pitchFamily="2" charset="0"/>
                <a:cs typeface="Nikosh" pitchFamily="2" charset="0"/>
              </a:rPr>
              <a:t>   </a:t>
            </a:r>
            <a:r>
              <a:rPr lang="bn-BD" sz="2400" dirty="0" smtClean="0">
                <a:latin typeface="Nikosh" pitchFamily="2" charset="0"/>
                <a:cs typeface="Nikosh" pitchFamily="2" charset="0"/>
              </a:rPr>
              <a:t>শ্যামগঞ্জ, পূর্বধলা, নেত্রকোনা</a:t>
            </a:r>
            <a:endParaRPr lang="en-US" sz="2400" dirty="0" smtClean="0">
              <a:latin typeface="Nikosh" pitchFamily="2" charset="0"/>
              <a:cs typeface="Nikosh" pitchFamily="2" charset="0"/>
            </a:endParaRPr>
          </a:p>
          <a:p>
            <a:endParaRPr lang="en-US" dirty="0"/>
          </a:p>
        </p:txBody>
      </p:sp>
      <p:pic>
        <p:nvPicPr>
          <p:cNvPr id="9" name="Picture 8" descr="00.jpg"/>
          <p:cNvPicPr>
            <a:picLocks noChangeAspect="1"/>
          </p:cNvPicPr>
          <p:nvPr/>
        </p:nvPicPr>
        <p:blipFill>
          <a:blip r:embed="rId3"/>
          <a:stretch>
            <a:fillRect/>
          </a:stretch>
        </p:blipFill>
        <p:spPr>
          <a:xfrm>
            <a:off x="6158063" y="0"/>
            <a:ext cx="2985937" cy="3734154"/>
          </a:xfrm>
          <a:prstGeom prst="rect">
            <a:avLst/>
          </a:prstGeom>
        </p:spPr>
      </p:pic>
      <p:sp>
        <p:nvSpPr>
          <p:cNvPr id="14" name="Flowchart: Sequential Access Storage 13"/>
          <p:cNvSpPr/>
          <p:nvPr/>
        </p:nvSpPr>
        <p:spPr>
          <a:xfrm>
            <a:off x="2438400" y="457200"/>
            <a:ext cx="2514600" cy="612648"/>
          </a:xfrm>
          <a:prstGeom prst="flowChartMagneticTap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solidFill>
                  <a:srgbClr val="FF0000"/>
                </a:solidFill>
                <a:latin typeface="Nikosh" pitchFamily="2" charset="0"/>
                <a:cs typeface="Nikosh" pitchFamily="2" charset="0"/>
              </a:rPr>
              <a:t>পরিচিতি</a:t>
            </a:r>
            <a:endParaRPr lang="en-US" sz="4000" dirty="0">
              <a:solidFill>
                <a:srgbClr val="FF0000"/>
              </a:solidFill>
              <a:latin typeface="Nikosh" pitchFamily="2" charset="0"/>
              <a:cs typeface="Nikosh" pitchFamily="2"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p:cTn id="28"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p:cTn id="3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p:cTn id="40"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barn(inHorizontal)">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6" fill="hold" grpId="0"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barn(inHorizontal)">
                                      <p:cBhvr>
                                        <p:cTn id="51" dur="500"/>
                                        <p:tgtEl>
                                          <p:spTgt spid="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6" fill="hold" grpId="0"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barn(inHorizontal)">
                                      <p:cBhvr>
                                        <p:cTn id="56" dur="500"/>
                                        <p:tgtEl>
                                          <p:spTgt spid="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6"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barn(inHorizontal)">
                                      <p:cBhvr>
                                        <p:cTn id="6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andscape Green wallpaper | 1920x1080 | #30731"/>
          <p:cNvPicPr>
            <a:picLocks noChangeAspect="1" noChangeArrowheads="1"/>
          </p:cNvPicPr>
          <p:nvPr/>
        </p:nvPicPr>
        <p:blipFill>
          <a:blip r:embed="rId2"/>
          <a:srcRect/>
          <a:stretch>
            <a:fillRect/>
          </a:stretch>
        </p:blipFill>
        <p:spPr bwMode="auto">
          <a:xfrm>
            <a:off x="0" y="0"/>
            <a:ext cx="9144000" cy="6553200"/>
          </a:xfrm>
          <a:prstGeom prst="rect">
            <a:avLst/>
          </a:prstGeom>
          <a:noFill/>
        </p:spPr>
      </p:pic>
      <p:sp>
        <p:nvSpPr>
          <p:cNvPr id="2" name="Title 1"/>
          <p:cNvSpPr>
            <a:spLocks noGrp="1"/>
          </p:cNvSpPr>
          <p:nvPr>
            <p:ph type="title"/>
          </p:nvPr>
        </p:nvSpPr>
        <p:spPr>
          <a:xfrm>
            <a:off x="2895600" y="228600"/>
            <a:ext cx="3886200" cy="792162"/>
          </a:xfrm>
          <a:solidFill>
            <a:schemeClr val="accent3"/>
          </a:solidFill>
          <a:ln w="38100">
            <a:solidFill>
              <a:schemeClr val="accent6">
                <a:lumMod val="75000"/>
              </a:schemeClr>
            </a:solidFill>
          </a:ln>
        </p:spPr>
        <p:txBody>
          <a:bodyPr/>
          <a:lstStyle/>
          <a:p>
            <a:r>
              <a:rPr lang="bn-BD" dirty="0" smtClean="0">
                <a:latin typeface="Nikosh" pitchFamily="2" charset="0"/>
                <a:cs typeface="Nikosh" pitchFamily="2" charset="0"/>
              </a:rPr>
              <a:t>আগে ছবি দেখি </a:t>
            </a:r>
            <a:endParaRPr lang="en-US" dirty="0">
              <a:latin typeface="Nikosh" pitchFamily="2" charset="0"/>
              <a:cs typeface="Nikosh" pitchFamily="2" charset="0"/>
            </a:endParaRPr>
          </a:p>
        </p:txBody>
      </p:sp>
      <p:pic>
        <p:nvPicPr>
          <p:cNvPr id="7" name="Picture 6" descr="LM1904-ME-henry1-e1553302788272.gif"/>
          <p:cNvPicPr>
            <a:picLocks noChangeAspect="1"/>
          </p:cNvPicPr>
          <p:nvPr/>
        </p:nvPicPr>
        <p:blipFill>
          <a:blip r:embed="rId3"/>
          <a:stretch>
            <a:fillRect/>
          </a:stretch>
        </p:blipFill>
        <p:spPr>
          <a:xfrm>
            <a:off x="762000" y="1143000"/>
            <a:ext cx="3623982" cy="2514600"/>
          </a:xfrm>
          <a:prstGeom prst="rect">
            <a:avLst/>
          </a:prstGeom>
        </p:spPr>
      </p:pic>
      <p:sp>
        <p:nvSpPr>
          <p:cNvPr id="13318" name="AutoShape 6"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320" name="AutoShape 8" descr="রূপালী সার্বিক গ্রাম উন্নয়ন সমবায়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indexdfh.jpg"/>
          <p:cNvPicPr>
            <a:picLocks noChangeAspect="1"/>
          </p:cNvPicPr>
          <p:nvPr/>
        </p:nvPicPr>
        <p:blipFill>
          <a:blip r:embed="rId4"/>
          <a:stretch>
            <a:fillRect/>
          </a:stretch>
        </p:blipFill>
        <p:spPr>
          <a:xfrm>
            <a:off x="5029200" y="4114800"/>
            <a:ext cx="3657600" cy="2286000"/>
          </a:xfrm>
          <a:prstGeom prst="rect">
            <a:avLst/>
          </a:prstGeom>
        </p:spPr>
      </p:pic>
      <p:pic>
        <p:nvPicPr>
          <p:cNvPr id="13324" name="Picture 12" descr="বগুড়ার শাজাহানপুরে জাতীয় সমবায় ..."/>
          <p:cNvPicPr>
            <a:picLocks noChangeAspect="1" noChangeArrowheads="1"/>
          </p:cNvPicPr>
          <p:nvPr/>
        </p:nvPicPr>
        <p:blipFill>
          <a:blip r:embed="rId5"/>
          <a:srcRect/>
          <a:stretch>
            <a:fillRect/>
          </a:stretch>
        </p:blipFill>
        <p:spPr bwMode="auto">
          <a:xfrm>
            <a:off x="5105400" y="1143000"/>
            <a:ext cx="3782979" cy="2514600"/>
          </a:xfrm>
          <a:prstGeom prst="rect">
            <a:avLst/>
          </a:prstGeom>
          <a:noFill/>
        </p:spPr>
      </p:pic>
      <p:pic>
        <p:nvPicPr>
          <p:cNvPr id="13326" name="Picture 14"/>
          <p:cNvPicPr>
            <a:picLocks noChangeAspect="1" noChangeArrowheads="1"/>
          </p:cNvPicPr>
          <p:nvPr/>
        </p:nvPicPr>
        <p:blipFill>
          <a:blip r:embed="rId6"/>
          <a:srcRect/>
          <a:stretch>
            <a:fillRect/>
          </a:stretch>
        </p:blipFill>
        <p:spPr bwMode="auto">
          <a:xfrm>
            <a:off x="914400" y="4191000"/>
            <a:ext cx="3581400" cy="2270177"/>
          </a:xfrm>
          <a:prstGeom prst="rect">
            <a:avLst/>
          </a:prstGeom>
          <a:noFill/>
          <a:ln w="9525">
            <a:noFill/>
            <a:miter lim="800000"/>
            <a:headEnd/>
            <a:tailEnd/>
          </a:ln>
          <a:effectLst/>
        </p:spPr>
      </p:pic>
      <p:sp>
        <p:nvSpPr>
          <p:cNvPr id="11" name="TextBox 10"/>
          <p:cNvSpPr txBox="1"/>
          <p:nvPr/>
        </p:nvSpPr>
        <p:spPr>
          <a:xfrm>
            <a:off x="3505200" y="3581400"/>
            <a:ext cx="2667000" cy="584775"/>
          </a:xfrm>
          <a:prstGeom prst="rect">
            <a:avLst/>
          </a:prstGeom>
          <a:solidFill>
            <a:schemeClr val="accent3">
              <a:lumMod val="40000"/>
              <a:lumOff val="60000"/>
            </a:schemeClr>
          </a:solidFill>
        </p:spPr>
        <p:txBody>
          <a:bodyPr wrap="square" rtlCol="0">
            <a:spAutoFit/>
          </a:bodyPr>
          <a:lstStyle/>
          <a:p>
            <a:pPr algn="ctr"/>
            <a:r>
              <a:rPr lang="bn-BD" sz="3200" dirty="0" smtClean="0">
                <a:latin typeface="Nikosh" pitchFamily="2" charset="0"/>
                <a:cs typeface="Nikosh" pitchFamily="2" charset="0"/>
              </a:rPr>
              <a:t>একতাই বল </a:t>
            </a:r>
            <a:endParaRPr lang="en-US" sz="3200"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326"/>
                                        </p:tgtEl>
                                        <p:attrNameLst>
                                          <p:attrName>style.visibility</p:attrName>
                                        </p:attrNameLst>
                                      </p:cBhvr>
                                      <p:to>
                                        <p:strVal val="visible"/>
                                      </p:to>
                                    </p:set>
                                    <p:animEffect transition="in" filter="circle(in)">
                                      <p:cBhvr>
                                        <p:cTn id="19" dur="2000"/>
                                        <p:tgtEl>
                                          <p:spTgt spid="1332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3324"/>
                                        </p:tgtEl>
                                        <p:attrNameLst>
                                          <p:attrName>style.visibility</p:attrName>
                                        </p:attrNameLst>
                                      </p:cBhvr>
                                      <p:to>
                                        <p:strVal val="visible"/>
                                      </p:to>
                                    </p:set>
                                    <p:animEffect transition="in" filter="circle(in)">
                                      <p:cBhvr>
                                        <p:cTn id="24" dur="2000"/>
                                        <p:tgtEl>
                                          <p:spTgt spid="1332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900" decel="100000" fill="hold"/>
                                        <p:tgtEl>
                                          <p:spTgt spid="1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00200" y="304800"/>
            <a:ext cx="5943600" cy="533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chemeClr val="tx1"/>
                </a:solidFill>
                <a:latin typeface="Nikosh" pitchFamily="2" charset="0"/>
                <a:cs typeface="Nikosh" pitchFamily="2" charset="0"/>
              </a:rPr>
              <a:t>আমাদের আজকের পাঠঃ </a:t>
            </a:r>
          </a:p>
        </p:txBody>
      </p:sp>
      <p:pic>
        <p:nvPicPr>
          <p:cNvPr id="4" name="Picture 3" descr="maxresdefault.jpg"/>
          <p:cNvPicPr>
            <a:picLocks noChangeAspect="1"/>
          </p:cNvPicPr>
          <p:nvPr/>
        </p:nvPicPr>
        <p:blipFill>
          <a:blip r:embed="rId2"/>
          <a:stretch>
            <a:fillRect/>
          </a:stretch>
        </p:blipFill>
        <p:spPr>
          <a:xfrm>
            <a:off x="152400" y="1143000"/>
            <a:ext cx="8839200" cy="5105400"/>
          </a:xfrm>
          <a:prstGeom prst="rect">
            <a:avLst/>
          </a:prstGeom>
        </p:spPr>
      </p:pic>
      <p:sp>
        <p:nvSpPr>
          <p:cNvPr id="5" name="TextBox 4"/>
          <p:cNvSpPr txBox="1"/>
          <p:nvPr/>
        </p:nvSpPr>
        <p:spPr>
          <a:xfrm>
            <a:off x="3429000" y="2209800"/>
            <a:ext cx="2286000" cy="1200329"/>
          </a:xfrm>
          <a:prstGeom prst="rect">
            <a:avLst/>
          </a:prstGeom>
          <a:noFill/>
        </p:spPr>
        <p:txBody>
          <a:bodyPr wrap="square" rtlCol="0">
            <a:spAutoFit/>
          </a:bodyPr>
          <a:lstStyle/>
          <a:p>
            <a:r>
              <a:rPr lang="bn-BD" sz="7200" dirty="0" smtClean="0">
                <a:latin typeface="Nikosh" pitchFamily="2" charset="0"/>
                <a:cs typeface="Nikosh" pitchFamily="2" charset="0"/>
              </a:rPr>
              <a:t>কৃষি </a:t>
            </a:r>
            <a:endParaRPr lang="en-US" sz="7200" dirty="0">
              <a:latin typeface="Nikosh" pitchFamily="2" charset="0"/>
              <a:cs typeface="Nikosh" pitchFamily="2" charset="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owing-investments1436588350785.jpggrowing-investments1436588350785.jpg"/>
          <p:cNvPicPr>
            <a:picLocks noChangeAspect="1"/>
          </p:cNvPicPr>
          <p:nvPr/>
        </p:nvPicPr>
        <p:blipFill>
          <a:blip r:embed="rId2"/>
          <a:stretch>
            <a:fillRect/>
          </a:stretch>
        </p:blipFill>
        <p:spPr>
          <a:xfrm>
            <a:off x="0" y="0"/>
            <a:ext cx="8991600" cy="6477000"/>
          </a:xfrm>
          <a:prstGeom prst="rect">
            <a:avLst/>
          </a:prstGeom>
        </p:spPr>
      </p:pic>
      <p:sp>
        <p:nvSpPr>
          <p:cNvPr id="3" name="Content Placeholder 2"/>
          <p:cNvSpPr>
            <a:spLocks noGrp="1"/>
          </p:cNvSpPr>
          <p:nvPr>
            <p:ph idx="1"/>
          </p:nvPr>
        </p:nvSpPr>
        <p:spPr>
          <a:xfrm>
            <a:off x="304800" y="1981200"/>
            <a:ext cx="6248400" cy="1905000"/>
          </a:xfrm>
          <a:noFill/>
          <a:ln w="38100">
            <a:noFill/>
          </a:ln>
        </p:spPr>
        <p:txBody>
          <a:bodyPr>
            <a:normAutofit fontScale="92500" lnSpcReduction="20000"/>
          </a:bodyPr>
          <a:lstStyle/>
          <a:p>
            <a:r>
              <a:rPr lang="bn-BD" dirty="0" smtClean="0">
                <a:latin typeface="Nikosh" pitchFamily="2" charset="0"/>
                <a:cs typeface="Nikosh" pitchFamily="2" charset="0"/>
              </a:rPr>
              <a:t>কৃষি সমবায়ের ধারণা ব্যাখ্যা করতে পারবে</a:t>
            </a:r>
            <a:r>
              <a:rPr lang="bn-BD" dirty="0" smtClean="0">
                <a:latin typeface="Nikosh" pitchFamily="2" charset="0"/>
                <a:cs typeface="Nikosh" pitchFamily="2" charset="0"/>
              </a:rPr>
              <a:t>।</a:t>
            </a:r>
          </a:p>
          <a:p>
            <a:r>
              <a:rPr lang="bn-BD" dirty="0" smtClean="0">
                <a:latin typeface="Nikosh" pitchFamily="2" charset="0"/>
                <a:cs typeface="Nikosh" pitchFamily="2" charset="0"/>
              </a:rPr>
              <a:t>কৃষি </a:t>
            </a:r>
            <a:r>
              <a:rPr lang="bn-BD" dirty="0" smtClean="0">
                <a:latin typeface="Nikosh" pitchFamily="2" charset="0"/>
                <a:cs typeface="Nikosh" pitchFamily="2" charset="0"/>
              </a:rPr>
              <a:t>সমবায়ের উদ্দেশ্য বর্ণনা করতে পারবে।</a:t>
            </a:r>
          </a:p>
          <a:p>
            <a:r>
              <a:rPr lang="bn-BD" dirty="0" smtClean="0">
                <a:latin typeface="Nikosh" pitchFamily="2" charset="0"/>
                <a:cs typeface="Nikosh" pitchFamily="2" charset="0"/>
              </a:rPr>
              <a:t>কৃষি </a:t>
            </a:r>
            <a:r>
              <a:rPr lang="bn-BD" dirty="0" smtClean="0">
                <a:latin typeface="Nikosh" pitchFamily="2" charset="0"/>
                <a:cs typeface="Nikosh" pitchFamily="2" charset="0"/>
              </a:rPr>
              <a:t>সমবায়ের মূলনীতি ব্যাখ্যা করে পারবে।</a:t>
            </a:r>
            <a:endParaRPr lang="bn-BD" dirty="0" smtClean="0">
              <a:latin typeface="Nikosh" pitchFamily="2" charset="0"/>
              <a:cs typeface="Nikosh" pitchFamily="2" charset="0"/>
            </a:endParaRPr>
          </a:p>
          <a:p>
            <a:r>
              <a:rPr lang="bn-BD" dirty="0" smtClean="0">
                <a:latin typeface="Nikosh" pitchFamily="2" charset="0"/>
                <a:cs typeface="Nikosh" pitchFamily="2" charset="0"/>
              </a:rPr>
              <a:t>কৃষি সমবায়ের প্রকারভেদ বর্ণনা করতে পারবে </a:t>
            </a:r>
            <a:r>
              <a:rPr lang="bn-BD" dirty="0" smtClean="0">
                <a:latin typeface="Nikosh" pitchFamily="2" charset="0"/>
                <a:cs typeface="Nikosh" pitchFamily="2" charset="0"/>
              </a:rPr>
              <a:t>।</a:t>
            </a:r>
            <a:endParaRPr lang="bn-BD" dirty="0" smtClean="0">
              <a:latin typeface="Nikosh" pitchFamily="2" charset="0"/>
              <a:cs typeface="Nikosh" pitchFamily="2" charset="0"/>
            </a:endParaRPr>
          </a:p>
        </p:txBody>
      </p:sp>
      <p:sp>
        <p:nvSpPr>
          <p:cNvPr id="4" name="Oval Callout 3"/>
          <p:cNvSpPr/>
          <p:nvPr/>
        </p:nvSpPr>
        <p:spPr>
          <a:xfrm>
            <a:off x="2362200" y="228600"/>
            <a:ext cx="4114800" cy="838200"/>
          </a:xfrm>
          <a:prstGeom prst="wedgeEllipse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chemeClr val="tx1"/>
                </a:solidFill>
                <a:latin typeface="Nikosh" pitchFamily="2" charset="0"/>
                <a:cs typeface="Nikosh" pitchFamily="2" charset="0"/>
              </a:rPr>
              <a:t>শিখন ফল</a:t>
            </a:r>
            <a:r>
              <a:rPr lang="en-US" sz="3600" b="1" dirty="0" smtClean="0">
                <a:solidFill>
                  <a:schemeClr val="tx1"/>
                </a:solidFill>
                <a:latin typeface="Nikosh" pitchFamily="2" charset="0"/>
                <a:cs typeface="Nikosh" pitchFamily="2" charset="0"/>
              </a:rPr>
              <a:t> </a:t>
            </a:r>
            <a:endParaRPr lang="en-US" sz="3600" b="1" dirty="0"/>
          </a:p>
        </p:txBody>
      </p:sp>
      <p:sp>
        <p:nvSpPr>
          <p:cNvPr id="6" name="TextBox 5"/>
          <p:cNvSpPr txBox="1"/>
          <p:nvPr/>
        </p:nvSpPr>
        <p:spPr>
          <a:xfrm>
            <a:off x="533400" y="1371600"/>
            <a:ext cx="2971800" cy="490904"/>
          </a:xfrm>
          <a:prstGeom prst="rect">
            <a:avLst/>
          </a:prstGeom>
          <a:solidFill>
            <a:schemeClr val="accent3"/>
          </a:solidFill>
        </p:spPr>
        <p:txBody>
          <a:bodyPr wrap="square" rtlCol="0">
            <a:spAutoFit/>
          </a:bodyPr>
          <a:lstStyle/>
          <a:p>
            <a:pPr>
              <a:lnSpc>
                <a:spcPct val="90000"/>
              </a:lnSpc>
            </a:pPr>
            <a:r>
              <a:rPr lang="bn-BD" sz="2800" dirty="0" smtClean="0">
                <a:latin typeface="Nikosh" pitchFamily="2" charset="0"/>
                <a:cs typeface="Nikosh" pitchFamily="2" charset="0"/>
              </a:rPr>
              <a:t>এই পাঠ শেষে শিক্ষার্থীরা </a:t>
            </a:r>
            <a:endParaRPr lang="en-US" sz="2800" dirty="0">
              <a:latin typeface="Nikosh" pitchFamily="2" charset="0"/>
              <a:cs typeface="Nikosh" pitchFamily="2" charset="0"/>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barn(in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barn(in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Horizont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04800"/>
            <a:ext cx="4572000" cy="563562"/>
          </a:xfrm>
          <a:solidFill>
            <a:schemeClr val="accent3">
              <a:lumMod val="60000"/>
              <a:lumOff val="40000"/>
            </a:schemeClr>
          </a:solidFill>
        </p:spPr>
        <p:txBody>
          <a:bodyPr>
            <a:normAutofit fontScale="90000"/>
          </a:bodyPr>
          <a:lstStyle/>
          <a:p>
            <a:r>
              <a:rPr lang="bn-BD" dirty="0" smtClean="0">
                <a:latin typeface="Nikosh" pitchFamily="2" charset="0"/>
                <a:cs typeface="Nikosh" pitchFamily="2" charset="0"/>
              </a:rPr>
              <a:t>কৃষি সমবায়ের ধারণা</a:t>
            </a:r>
            <a:endParaRPr lang="en-US" dirty="0">
              <a:latin typeface="Nikosh" pitchFamily="2" charset="0"/>
              <a:cs typeface="Nikosh" pitchFamily="2" charset="0"/>
            </a:endParaRPr>
          </a:p>
        </p:txBody>
      </p:sp>
      <p:sp>
        <p:nvSpPr>
          <p:cNvPr id="6" name="TextBox 5"/>
          <p:cNvSpPr txBox="1"/>
          <p:nvPr/>
        </p:nvSpPr>
        <p:spPr>
          <a:xfrm>
            <a:off x="533400" y="5105400"/>
            <a:ext cx="8077200" cy="1323439"/>
          </a:xfrm>
          <a:prstGeom prst="rect">
            <a:avLst/>
          </a:prstGeom>
          <a:solidFill>
            <a:schemeClr val="accent2">
              <a:lumMod val="40000"/>
              <a:lumOff val="60000"/>
            </a:schemeClr>
          </a:solidFill>
        </p:spPr>
        <p:txBody>
          <a:bodyPr wrap="square" rtlCol="0">
            <a:spAutoFit/>
          </a:bodyPr>
          <a:lstStyle/>
          <a:p>
            <a:r>
              <a:rPr lang="bn-BD" sz="2000" dirty="0" smtClean="0">
                <a:latin typeface="Nikosh" pitchFamily="2" charset="0"/>
                <a:cs typeface="Nikosh" pitchFamily="2" charset="0"/>
              </a:rPr>
              <a:t>একই উদ্দেশে একই পেশা বা শ্রেণিভুক্ত কিছু মানুষ একজোট হয়ে</a:t>
            </a:r>
            <a:r>
              <a:rPr lang="en-US" sz="2000" dirty="0" smtClean="0">
                <a:latin typeface="Nikosh" pitchFamily="2" charset="0"/>
                <a:cs typeface="Nikosh" pitchFamily="2" charset="0"/>
              </a:rPr>
              <a:t> </a:t>
            </a:r>
            <a:r>
              <a:rPr lang="bn-BD" sz="2000" dirty="0" smtClean="0">
                <a:latin typeface="Nikosh" pitchFamily="2" charset="0"/>
                <a:cs typeface="Nikosh" pitchFamily="2" charset="0"/>
              </a:rPr>
              <a:t>পারস্পরিক সহযোগিতায় নিজেদের আর্থিক ও সামাজিক অবস্থার উন্নতির জন্য যে সংগঠন গড়ে তোলে এবং গণতান্ত্রিক পদ্ধতিতে সেটা পরিচালনা করে, তাকে সমবায় সমিতি বলে। </a:t>
            </a:r>
          </a:p>
          <a:p>
            <a:r>
              <a:rPr lang="bn-BD" sz="2000" dirty="0" smtClean="0">
                <a:latin typeface="Nikosh" pitchFamily="2" charset="0"/>
                <a:cs typeface="Nikosh" pitchFamily="2" charset="0"/>
              </a:rPr>
              <a:t>অর্থাৎ, একই উদ্দেশে একজোট হয়ে কোন কাজ করার নাম সমবায়। </a:t>
            </a:r>
            <a:endParaRPr lang="en-US" sz="2000" dirty="0">
              <a:latin typeface="Nikosh" pitchFamily="2" charset="0"/>
              <a:cs typeface="Nikosh" pitchFamily="2" charset="0"/>
            </a:endParaRPr>
          </a:p>
        </p:txBody>
      </p:sp>
      <p:sp>
        <p:nvSpPr>
          <p:cNvPr id="7" name="TextBox 6"/>
          <p:cNvSpPr txBox="1"/>
          <p:nvPr/>
        </p:nvSpPr>
        <p:spPr>
          <a:xfrm>
            <a:off x="533400" y="4495800"/>
            <a:ext cx="5029200" cy="461665"/>
          </a:xfrm>
          <a:prstGeom prst="rect">
            <a:avLst/>
          </a:prstGeom>
          <a:solidFill>
            <a:schemeClr val="tx2">
              <a:lumMod val="40000"/>
              <a:lumOff val="60000"/>
            </a:schemeClr>
          </a:solidFill>
        </p:spPr>
        <p:txBody>
          <a:bodyPr wrap="square" rtlCol="0">
            <a:spAutoFit/>
          </a:bodyPr>
          <a:lstStyle/>
          <a:p>
            <a:r>
              <a:rPr lang="bn-BD" sz="2400" dirty="0" smtClean="0">
                <a:latin typeface="Nikosh" pitchFamily="2" charset="0"/>
                <a:cs typeface="Nikosh" pitchFamily="2" charset="0"/>
              </a:rPr>
              <a:t>সমবায় (</a:t>
            </a:r>
            <a:r>
              <a:rPr lang="en-US" sz="2400" dirty="0" smtClean="0">
                <a:latin typeface="Nikosh" pitchFamily="2" charset="0"/>
                <a:cs typeface="Nikosh" pitchFamily="2" charset="0"/>
              </a:rPr>
              <a:t>Co-operative</a:t>
            </a:r>
            <a:r>
              <a:rPr lang="bn-BD" sz="2400" dirty="0" smtClean="0">
                <a:latin typeface="Nikosh" pitchFamily="2" charset="0"/>
                <a:cs typeface="Nikosh" pitchFamily="2" charset="0"/>
              </a:rPr>
              <a:t>)ঃ </a:t>
            </a:r>
            <a:endParaRPr lang="en-US" sz="2400" dirty="0"/>
          </a:p>
        </p:txBody>
      </p:sp>
      <p:pic>
        <p:nvPicPr>
          <p:cNvPr id="9" name="Picture 8" descr="106066373-stock-vector-world-friendship-day-sign-symbol-with-colorful-child-around-the-earth.jpg"/>
          <p:cNvPicPr>
            <a:picLocks noChangeAspect="1"/>
          </p:cNvPicPr>
          <p:nvPr/>
        </p:nvPicPr>
        <p:blipFill>
          <a:blip r:embed="rId2"/>
          <a:stretch>
            <a:fillRect/>
          </a:stretch>
        </p:blipFill>
        <p:spPr>
          <a:xfrm>
            <a:off x="2438400" y="1143000"/>
            <a:ext cx="4114800" cy="3155636"/>
          </a:xfrm>
          <a:prstGeom prst="rect">
            <a:avLst/>
          </a:prstGeom>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
                                        </p:tgtEl>
                                        <p:attrNameLst>
                                          <p:attrName>style.visibility</p:attrName>
                                        </p:attrNameLst>
                                      </p:cBhvr>
                                      <p:to>
                                        <p:strVal val="visible"/>
                                      </p:to>
                                    </p:set>
                                    <p:anim calcmode="discrete" valueType="clr">
                                      <p:cBhvr override="childStyle">
                                        <p:cTn id="2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
                                        </p:tgtEl>
                                        <p:attrNameLst>
                                          <p:attrName>fillcolor</p:attrName>
                                        </p:attrNameLst>
                                      </p:cBhvr>
                                      <p:tavLst>
                                        <p:tav tm="0">
                                          <p:val>
                                            <p:clrVal>
                                              <a:schemeClr val="accent2"/>
                                            </p:clrVal>
                                          </p:val>
                                        </p:tav>
                                        <p:tav tm="50000">
                                          <p:val>
                                            <p:clrVal>
                                              <a:schemeClr val="hlink"/>
                                            </p:clrVal>
                                          </p:val>
                                        </p:tav>
                                      </p:tavLst>
                                    </p:anim>
                                    <p:set>
                                      <p:cBhvr>
                                        <p:cTn id="28"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533400" y="3429000"/>
            <a:ext cx="7086600" cy="461665"/>
          </a:xfrm>
          <a:prstGeom prst="rect">
            <a:avLst/>
          </a:prstGeom>
          <a:solidFill>
            <a:schemeClr val="tx2">
              <a:lumMod val="40000"/>
              <a:lumOff val="60000"/>
            </a:schemeClr>
          </a:solidFill>
        </p:spPr>
        <p:txBody>
          <a:bodyPr wrap="square" rtlCol="0">
            <a:spAutoFit/>
          </a:bodyPr>
          <a:lstStyle/>
          <a:p>
            <a:r>
              <a:rPr lang="bn-BD" sz="2400" dirty="0" smtClean="0">
                <a:latin typeface="Nikosh" pitchFamily="2" charset="0"/>
                <a:cs typeface="Nikosh" pitchFamily="2" charset="0"/>
              </a:rPr>
              <a:t>কৃষি সমবায় (</a:t>
            </a:r>
            <a:r>
              <a:rPr lang="en-US" sz="2400" dirty="0" smtClean="0">
                <a:latin typeface="Nikosh" pitchFamily="2" charset="0"/>
                <a:cs typeface="Nikosh" pitchFamily="2" charset="0"/>
              </a:rPr>
              <a:t>Agricultural Co-operative</a:t>
            </a:r>
            <a:r>
              <a:rPr lang="bn-BD" sz="2400" dirty="0" smtClean="0">
                <a:latin typeface="Nikosh" pitchFamily="2" charset="0"/>
                <a:cs typeface="Nikosh" pitchFamily="2" charset="0"/>
              </a:rPr>
              <a:t>)ঃ </a:t>
            </a:r>
            <a:endParaRPr lang="en-US" sz="2400" dirty="0">
              <a:latin typeface="Nikosh" pitchFamily="2" charset="0"/>
              <a:cs typeface="Nikosh" pitchFamily="2" charset="0"/>
            </a:endParaRPr>
          </a:p>
        </p:txBody>
      </p:sp>
      <p:sp>
        <p:nvSpPr>
          <p:cNvPr id="5" name="TextBox 4"/>
          <p:cNvSpPr txBox="1"/>
          <p:nvPr/>
        </p:nvSpPr>
        <p:spPr>
          <a:xfrm>
            <a:off x="533400" y="4038600"/>
            <a:ext cx="8077200" cy="1938992"/>
          </a:xfrm>
          <a:prstGeom prst="rect">
            <a:avLst/>
          </a:prstGeom>
          <a:solidFill>
            <a:schemeClr val="accent2">
              <a:lumMod val="40000"/>
              <a:lumOff val="60000"/>
            </a:schemeClr>
          </a:solidFill>
        </p:spPr>
        <p:txBody>
          <a:bodyPr wrap="square" rtlCol="0">
            <a:spAutoFit/>
          </a:bodyPr>
          <a:lstStyle/>
          <a:p>
            <a:r>
              <a:rPr lang="bn-BD" sz="2000" dirty="0" smtClean="0">
                <a:latin typeface="Nikosh" pitchFamily="2" charset="0"/>
                <a:cs typeface="Nikosh" pitchFamily="2" charset="0"/>
              </a:rPr>
              <a:t>কৃষি কাজের জন্য প্রয়োজনীয় মূলধন সংগ্রহ, কৃষি যান্ত্রিকীকরণ, ফসল উৎপাদন, ফসল সংগ্রহ, সংগ্রহ উত্তর ফসল পরিচর্যা, গুদামজাতকরণ, পরিবহণ এবং বাজারজাতকরণ সকল কাজ সুচারুরূপে সম্পন্ন করার জন্য একই এলাকাভুক্ত সীমিত সংখ্যক কৃষকের সম্মতির ভিত্তিতে গড়ে উঠা যৌথ মালিকানাধিন স্বায়ত্তশাসিত প্রতিষ্ঠান যা গনতান্ত্রিকভাবে নিয়ন্ত্রিত হয়, তাকেই কৃষি সমবায় বলা হয়। </a:t>
            </a:r>
          </a:p>
          <a:p>
            <a:endParaRPr lang="bn-BD" sz="2000" dirty="0" smtClean="0">
              <a:latin typeface="Nikosh" pitchFamily="2" charset="0"/>
              <a:cs typeface="Nikosh" pitchFamily="2" charset="0"/>
            </a:endParaRPr>
          </a:p>
          <a:p>
            <a:r>
              <a:rPr lang="bn-BD" sz="2000" dirty="0" smtClean="0">
                <a:latin typeface="Nikosh" pitchFamily="2" charset="0"/>
                <a:cs typeface="Nikosh" pitchFamily="2" charset="0"/>
              </a:rPr>
              <a:t>কৃষি সমবায় কৃষকদের নিজস্ব পেশাগত, অর্থনৈতিক ও সামাজিক সংগঠন।</a:t>
            </a:r>
            <a:endParaRPr lang="en-US" sz="2000" dirty="0">
              <a:latin typeface="Nikosh" pitchFamily="2" charset="0"/>
              <a:cs typeface="Nikosh" pitchFamily="2" charset="0"/>
            </a:endParaRPr>
          </a:p>
        </p:txBody>
      </p:sp>
      <p:pic>
        <p:nvPicPr>
          <p:cNvPr id="6" name="Picture 5" descr="e8b1a4dacf2f46ae36f846d1923b424e.png"/>
          <p:cNvPicPr>
            <a:picLocks noChangeAspect="1"/>
          </p:cNvPicPr>
          <p:nvPr/>
        </p:nvPicPr>
        <p:blipFill>
          <a:blip r:embed="rId2"/>
          <a:stretch>
            <a:fillRect/>
          </a:stretch>
        </p:blipFill>
        <p:spPr>
          <a:xfrm>
            <a:off x="914400" y="68512"/>
            <a:ext cx="3352800" cy="3240038"/>
          </a:xfrm>
          <a:prstGeom prst="rect">
            <a:avLst/>
          </a:prstGeom>
        </p:spPr>
      </p:pic>
      <p:pic>
        <p:nvPicPr>
          <p:cNvPr id="9" name="Picture 8" descr="imagesvb.jpg"/>
          <p:cNvPicPr>
            <a:picLocks noChangeAspect="1"/>
          </p:cNvPicPr>
          <p:nvPr/>
        </p:nvPicPr>
        <p:blipFill>
          <a:blip r:embed="rId3"/>
          <a:stretch>
            <a:fillRect/>
          </a:stretch>
        </p:blipFill>
        <p:spPr>
          <a:xfrm>
            <a:off x="4876800" y="228600"/>
            <a:ext cx="2971800" cy="2743200"/>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osh er lathi eker bojha.jpg"/>
          <p:cNvPicPr>
            <a:picLocks noChangeAspect="1"/>
          </p:cNvPicPr>
          <p:nvPr/>
        </p:nvPicPr>
        <p:blipFill>
          <a:blip r:embed="rId2">
            <a:lum bright="33000" contrast="-44000"/>
          </a:blip>
          <a:stretch>
            <a:fillRect/>
          </a:stretch>
        </p:blipFill>
        <p:spPr>
          <a:xfrm>
            <a:off x="152400" y="1371600"/>
            <a:ext cx="8763000" cy="5065237"/>
          </a:xfrm>
          <a:prstGeom prst="rect">
            <a:avLst/>
          </a:prstGeom>
        </p:spPr>
      </p:pic>
      <p:sp>
        <p:nvSpPr>
          <p:cNvPr id="2" name="Title 1"/>
          <p:cNvSpPr>
            <a:spLocks noGrp="1"/>
          </p:cNvSpPr>
          <p:nvPr>
            <p:ph type="title"/>
          </p:nvPr>
        </p:nvSpPr>
        <p:spPr>
          <a:xfrm>
            <a:off x="457200" y="274638"/>
            <a:ext cx="8229600" cy="792162"/>
          </a:xfrm>
          <a:solidFill>
            <a:schemeClr val="accent5">
              <a:lumMod val="60000"/>
              <a:lumOff val="40000"/>
            </a:schemeClr>
          </a:solidFill>
        </p:spPr>
        <p:txBody>
          <a:bodyPr>
            <a:normAutofit/>
          </a:bodyPr>
          <a:lstStyle/>
          <a:p>
            <a:r>
              <a:rPr lang="bn-BD" dirty="0" smtClean="0">
                <a:latin typeface="Nikosh" pitchFamily="2" charset="0"/>
                <a:cs typeface="Nikosh" pitchFamily="2" charset="0"/>
              </a:rPr>
              <a:t>কৃষি সমবায়ের উদ্দেশ্য</a:t>
            </a:r>
            <a:endParaRPr lang="en-US" dirty="0">
              <a:latin typeface="Nikosh" pitchFamily="2" charset="0"/>
              <a:cs typeface="Nikosh" pitchFamily="2" charset="0"/>
            </a:endParaRPr>
          </a:p>
        </p:txBody>
      </p:sp>
      <p:sp>
        <p:nvSpPr>
          <p:cNvPr id="6" name="TextBox 5"/>
          <p:cNvSpPr txBox="1"/>
          <p:nvPr/>
        </p:nvSpPr>
        <p:spPr>
          <a:xfrm>
            <a:off x="685800" y="1676400"/>
            <a:ext cx="8077200" cy="3046988"/>
          </a:xfrm>
          <a:prstGeom prst="rect">
            <a:avLst/>
          </a:prstGeom>
          <a:noFill/>
        </p:spPr>
        <p:txBody>
          <a:bodyPr wrap="square" rtlCol="0">
            <a:spAutoFit/>
          </a:bodyPr>
          <a:lstStyle/>
          <a:p>
            <a:pPr>
              <a:buFont typeface="Arial" pitchFamily="34" charset="0"/>
              <a:buChar char="•"/>
            </a:pPr>
            <a:r>
              <a:rPr lang="en-US" sz="3200" dirty="0" smtClean="0">
                <a:latin typeface="Nikosh" pitchFamily="2" charset="0"/>
                <a:cs typeface="Nikosh" pitchFamily="2" charset="0"/>
              </a:rPr>
              <a:t> </a:t>
            </a:r>
            <a:r>
              <a:rPr lang="bn-BD" sz="3200" dirty="0" smtClean="0">
                <a:latin typeface="Nikosh" pitchFamily="2" charset="0"/>
                <a:cs typeface="Nikosh" pitchFamily="2" charset="0"/>
              </a:rPr>
              <a:t>সর্বাধিক কৃষিপণ্য উৎপাদনের অনুকূল পরিবেশ সৃষ্টি করা।</a:t>
            </a:r>
            <a:r>
              <a:rPr lang="en-US" sz="3200" dirty="0" smtClean="0">
                <a:latin typeface="Nikosh" pitchFamily="2" charset="0"/>
                <a:cs typeface="Nikosh" pitchFamily="2" charset="0"/>
              </a:rPr>
              <a:t>  </a:t>
            </a:r>
            <a:r>
              <a:rPr lang="bn-BD" sz="3200" dirty="0" smtClean="0">
                <a:latin typeface="Nikosh" pitchFamily="2" charset="0"/>
                <a:cs typeface="Nikosh" pitchFamily="2" charset="0"/>
              </a:rPr>
              <a:t>ক্ষুদ্র ক্ষুদ্র জমি একত্র করে বৃহদায়তন খামার সৃষ্টি করা।</a:t>
            </a:r>
          </a:p>
          <a:p>
            <a:pPr>
              <a:buFont typeface="Arial" pitchFamily="34" charset="0"/>
              <a:buChar char="•"/>
            </a:pPr>
            <a:r>
              <a:rPr lang="en-US" sz="3200" dirty="0" smtClean="0">
                <a:latin typeface="Nikosh" pitchFamily="2" charset="0"/>
                <a:cs typeface="Nikosh" pitchFamily="2" charset="0"/>
              </a:rPr>
              <a:t> </a:t>
            </a:r>
            <a:r>
              <a:rPr lang="bn-BD" sz="3200" dirty="0" smtClean="0">
                <a:latin typeface="Nikosh" pitchFamily="2" charset="0"/>
                <a:cs typeface="Nikosh" pitchFamily="2" charset="0"/>
              </a:rPr>
              <a:t>উৎপাদন ও বাজারজাতকরণ ব্যবস্থার উন্নয়ন করা। কৃষকদের উফসী বীজ,মানসম্পন্ন সার, ট্রাক্টর, পাওয়ার পাম্প, সঠিক মান সম্পন্ন বালাইনাশক ইত্যাদি উপকরণ সরবরাহ করা।</a:t>
            </a:r>
          </a:p>
          <a:p>
            <a:pPr>
              <a:buFont typeface="Arial" pitchFamily="34" charset="0"/>
              <a:buChar char="•"/>
            </a:pPr>
            <a:r>
              <a:rPr lang="en-US" sz="3200" dirty="0" smtClean="0">
                <a:latin typeface="Nikosh" pitchFamily="2" charset="0"/>
                <a:cs typeface="Nikosh" pitchFamily="2" charset="0"/>
              </a:rPr>
              <a:t> </a:t>
            </a:r>
            <a:r>
              <a:rPr lang="bn-BD" sz="3200" dirty="0" smtClean="0">
                <a:latin typeface="Nikosh" pitchFamily="2" charset="0"/>
                <a:cs typeface="Nikosh" pitchFamily="2" charset="0"/>
              </a:rPr>
              <a:t>কৃষকদের প্রশিক্ষনের ব্যবস্থা করা।  </a:t>
            </a:r>
            <a:endParaRPr lang="en-US" sz="3200" dirty="0">
              <a:latin typeface="Nikosh" pitchFamily="2" charset="0"/>
              <a:cs typeface="Nikosh" pitchFamily="2"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exdfh.jpg"/>
          <p:cNvPicPr>
            <a:picLocks noChangeAspect="1"/>
          </p:cNvPicPr>
          <p:nvPr/>
        </p:nvPicPr>
        <p:blipFill>
          <a:blip r:embed="rId2">
            <a:lum bright="47000" contrast="-75000"/>
          </a:blip>
          <a:stretch>
            <a:fillRect/>
          </a:stretch>
        </p:blipFill>
        <p:spPr>
          <a:xfrm>
            <a:off x="609600" y="1022351"/>
            <a:ext cx="8001000" cy="5167312"/>
          </a:xfrm>
          <a:prstGeom prst="rect">
            <a:avLst/>
          </a:prstGeom>
        </p:spPr>
      </p:pic>
      <p:sp>
        <p:nvSpPr>
          <p:cNvPr id="4" name="Title 1"/>
          <p:cNvSpPr>
            <a:spLocks noGrp="1"/>
          </p:cNvSpPr>
          <p:nvPr>
            <p:ph type="title"/>
          </p:nvPr>
        </p:nvSpPr>
        <p:spPr>
          <a:xfrm>
            <a:off x="1905000" y="274638"/>
            <a:ext cx="5105400" cy="868362"/>
          </a:xfrm>
          <a:solidFill>
            <a:schemeClr val="accent3">
              <a:lumMod val="60000"/>
              <a:lumOff val="40000"/>
            </a:schemeClr>
          </a:solidFill>
          <a:ln w="38100">
            <a:solidFill>
              <a:schemeClr val="tx1"/>
            </a:solidFill>
          </a:ln>
        </p:spPr>
        <p:txBody>
          <a:bodyPr/>
          <a:lstStyle/>
          <a:p>
            <a:r>
              <a:rPr lang="bn-BD" dirty="0" smtClean="0">
                <a:latin typeface="Nikosh" pitchFamily="2" charset="0"/>
                <a:cs typeface="Nikosh" pitchFamily="2" charset="0"/>
              </a:rPr>
              <a:t>কৃষি সমবায়ের মুলনীতি</a:t>
            </a:r>
            <a:endParaRPr lang="en-US" dirty="0"/>
          </a:p>
        </p:txBody>
      </p:sp>
      <p:sp>
        <p:nvSpPr>
          <p:cNvPr id="6" name="TextBox 5"/>
          <p:cNvSpPr txBox="1"/>
          <p:nvPr/>
        </p:nvSpPr>
        <p:spPr>
          <a:xfrm>
            <a:off x="3429000" y="1143000"/>
            <a:ext cx="3733800" cy="4893647"/>
          </a:xfrm>
          <a:prstGeom prst="rect">
            <a:avLst/>
          </a:prstGeom>
          <a:noFill/>
        </p:spPr>
        <p:txBody>
          <a:bodyPr wrap="square" rtlCol="0">
            <a:spAutoFit/>
          </a:bodyPr>
          <a:lstStyle/>
          <a:p>
            <a:pPr marL="342900" indent="-342900">
              <a:buFont typeface="Arial" pitchFamily="34" charset="0"/>
              <a:buChar char="•"/>
            </a:pPr>
            <a:r>
              <a:rPr lang="bn-BD" sz="2400" dirty="0" smtClean="0">
                <a:latin typeface="Nikosh" pitchFamily="2" charset="0"/>
                <a:cs typeface="Nikosh" pitchFamily="2" charset="0"/>
              </a:rPr>
              <a:t>একতা</a:t>
            </a:r>
          </a:p>
          <a:p>
            <a:pPr marL="342900" indent="-342900">
              <a:buFont typeface="Arial" pitchFamily="34" charset="0"/>
              <a:buChar char="•"/>
            </a:pPr>
            <a:r>
              <a:rPr lang="bn-BD" sz="2400" dirty="0" smtClean="0">
                <a:latin typeface="Nikosh" pitchFamily="2" charset="0"/>
                <a:cs typeface="Nikosh" pitchFamily="2" charset="0"/>
              </a:rPr>
              <a:t>সততা</a:t>
            </a:r>
          </a:p>
          <a:p>
            <a:pPr marL="342900" indent="-342900">
              <a:buFont typeface="Arial" pitchFamily="34" charset="0"/>
              <a:buChar char="•"/>
            </a:pPr>
            <a:r>
              <a:rPr lang="bn-BD" sz="2400" dirty="0" smtClean="0">
                <a:latin typeface="Nikosh" pitchFamily="2" charset="0"/>
                <a:cs typeface="Nikosh" pitchFamily="2" charset="0"/>
              </a:rPr>
              <a:t>গনতন্ত্র</a:t>
            </a:r>
          </a:p>
          <a:p>
            <a:pPr marL="342900" indent="-342900">
              <a:buFont typeface="Arial" pitchFamily="34" charset="0"/>
              <a:buChar char="•"/>
            </a:pPr>
            <a:r>
              <a:rPr lang="bn-BD" sz="2400" dirty="0" smtClean="0">
                <a:latin typeface="Nikosh" pitchFamily="2" charset="0"/>
                <a:cs typeface="Nikosh" pitchFamily="2" charset="0"/>
              </a:rPr>
              <a:t>সহযোগিতার মানসিকতা</a:t>
            </a:r>
          </a:p>
          <a:p>
            <a:pPr marL="342900" indent="-342900">
              <a:buFont typeface="Arial" pitchFamily="34" charset="0"/>
              <a:buChar char="•"/>
            </a:pPr>
            <a:r>
              <a:rPr lang="bn-BD" sz="2400" dirty="0" smtClean="0">
                <a:latin typeface="Nikosh" pitchFamily="2" charset="0"/>
                <a:cs typeface="Nikosh" pitchFamily="2" charset="0"/>
              </a:rPr>
              <a:t>সমঅধিকার</a:t>
            </a:r>
          </a:p>
          <a:p>
            <a:pPr marL="342900" indent="-342900">
              <a:buFont typeface="Arial" pitchFamily="34" charset="0"/>
              <a:buChar char="•"/>
            </a:pPr>
            <a:r>
              <a:rPr lang="bn-BD" sz="2400" dirty="0" smtClean="0">
                <a:latin typeface="Nikosh" pitchFamily="2" charset="0"/>
                <a:cs typeface="Nikosh" pitchFamily="2" charset="0"/>
              </a:rPr>
              <a:t>মিতব্যয়িতা</a:t>
            </a:r>
          </a:p>
          <a:p>
            <a:pPr marL="342900" indent="-342900">
              <a:buFont typeface="Arial" pitchFamily="34" charset="0"/>
              <a:buChar char="•"/>
            </a:pPr>
            <a:r>
              <a:rPr lang="bn-BD" sz="2400" dirty="0" smtClean="0">
                <a:latin typeface="Nikosh" pitchFamily="2" charset="0"/>
                <a:cs typeface="Nikosh" pitchFamily="2" charset="0"/>
              </a:rPr>
              <a:t>নিরপেক্ষ মানদণ্ড</a:t>
            </a:r>
          </a:p>
          <a:p>
            <a:pPr marL="342900" indent="-342900">
              <a:buFont typeface="Arial" pitchFamily="34" charset="0"/>
              <a:buChar char="•"/>
            </a:pPr>
            <a:r>
              <a:rPr lang="bn-BD" sz="2400" dirty="0" smtClean="0">
                <a:latin typeface="Nikosh" pitchFamily="2" charset="0"/>
                <a:cs typeface="Nikosh" pitchFamily="2" charset="0"/>
              </a:rPr>
              <a:t>আঞ্চলিকতা</a:t>
            </a:r>
          </a:p>
          <a:p>
            <a:pPr marL="342900" indent="-342900">
              <a:buFont typeface="Arial" pitchFamily="34" charset="0"/>
              <a:buChar char="•"/>
            </a:pPr>
            <a:r>
              <a:rPr lang="bn-BD" sz="2400" dirty="0" smtClean="0">
                <a:latin typeface="Nikosh" pitchFamily="2" charset="0"/>
                <a:cs typeface="Nikosh" pitchFamily="2" charset="0"/>
              </a:rPr>
              <a:t>আস্থা ও বিশ্বাস</a:t>
            </a:r>
          </a:p>
          <a:p>
            <a:pPr marL="342900" indent="-342900">
              <a:buFont typeface="Arial" pitchFamily="34" charset="0"/>
              <a:buChar char="•"/>
            </a:pPr>
            <a:r>
              <a:rPr lang="bn-BD" sz="2400" dirty="0" smtClean="0">
                <a:latin typeface="Nikosh" pitchFamily="2" charset="0"/>
                <a:cs typeface="Nikosh" pitchFamily="2" charset="0"/>
              </a:rPr>
              <a:t>স্বাধীনতা</a:t>
            </a:r>
          </a:p>
          <a:p>
            <a:pPr marL="342900" indent="-342900">
              <a:buFont typeface="Arial" pitchFamily="34" charset="0"/>
              <a:buChar char="•"/>
            </a:pPr>
            <a:r>
              <a:rPr lang="bn-BD" sz="2400" dirty="0" smtClean="0">
                <a:latin typeface="Nikosh" pitchFamily="2" charset="0"/>
                <a:cs typeface="Nikosh" pitchFamily="2" charset="0"/>
              </a:rPr>
              <a:t>সার্বজনীনতা</a:t>
            </a:r>
          </a:p>
          <a:p>
            <a:pPr marL="342900" indent="-342900">
              <a:buFont typeface="Arial" pitchFamily="34" charset="0"/>
              <a:buChar char="•"/>
            </a:pPr>
            <a:r>
              <a:rPr lang="bn-BD" sz="2400" dirty="0" smtClean="0">
                <a:latin typeface="Nikosh" pitchFamily="2" charset="0"/>
                <a:cs typeface="Nikosh" pitchFamily="2" charset="0"/>
              </a:rPr>
              <a:t>রাজনীতি ও ধর্ম নিরপেক্ষতা</a:t>
            </a:r>
          </a:p>
          <a:p>
            <a:pPr marL="342900" indent="-342900">
              <a:buFont typeface="Arial" pitchFamily="34" charset="0"/>
              <a:buChar char="•"/>
            </a:pPr>
            <a:r>
              <a:rPr lang="bn-BD" sz="2400" dirty="0" smtClean="0">
                <a:latin typeface="Nikosh" pitchFamily="2" charset="0"/>
                <a:cs typeface="Nikosh" pitchFamily="2" charset="0"/>
              </a:rPr>
              <a:t>সেবা</a:t>
            </a:r>
            <a:endParaRPr lang="en-US" sz="2400" dirty="0">
              <a:latin typeface="Nikosh" pitchFamily="2" charset="0"/>
              <a:cs typeface="Nikosh"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494</Words>
  <Application>Microsoft Office PowerPoint</Application>
  <PresentationFormat>On-screen Show (4:3)</PresentationFormat>
  <Paragraphs>92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আগে ছবি দেখি </vt:lpstr>
      <vt:lpstr>Slide 4</vt:lpstr>
      <vt:lpstr>Slide 5</vt:lpstr>
      <vt:lpstr>কৃষি সমবায়ের ধারণা</vt:lpstr>
      <vt:lpstr>কৃষি সমবায় (Agricultural Co-operative)ঃ </vt:lpstr>
      <vt:lpstr>কৃষি সমবায়ের উদ্দেশ্য</vt:lpstr>
      <vt:lpstr>কৃষি সমবায়ের মুলনীতি</vt:lpstr>
      <vt:lpstr>সমবায়ের বৈশিষ্ট্য (Characteristics of Co-operative)</vt:lpstr>
      <vt:lpstr>Slide 11</vt:lpstr>
      <vt:lpstr>Slide 12</vt:lpstr>
      <vt:lpstr>Slide 13</vt:lpstr>
      <vt:lpstr>বাড়ির কাজ</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c:creator>
  <cp:lastModifiedBy>A</cp:lastModifiedBy>
  <cp:revision>49</cp:revision>
  <dcterms:created xsi:type="dcterms:W3CDTF">2020-06-29T17:55:37Z</dcterms:created>
  <dcterms:modified xsi:type="dcterms:W3CDTF">2020-07-02T15:58:36Z</dcterms:modified>
</cp:coreProperties>
</file>