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7" r:id="rId2"/>
    <p:sldId id="278" r:id="rId3"/>
    <p:sldId id="279" r:id="rId4"/>
    <p:sldId id="280" r:id="rId5"/>
    <p:sldId id="281" r:id="rId6"/>
    <p:sldId id="264" r:id="rId7"/>
    <p:sldId id="265" r:id="rId8"/>
    <p:sldId id="261" r:id="rId9"/>
    <p:sldId id="259" r:id="rId10"/>
    <p:sldId id="260" r:id="rId11"/>
    <p:sldId id="269" r:id="rId12"/>
    <p:sldId id="270" r:id="rId13"/>
    <p:sldId id="271" r:id="rId14"/>
    <p:sldId id="274" r:id="rId15"/>
    <p:sldId id="275" r:id="rId16"/>
    <p:sldId id="276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2" autoAdjust="0"/>
    <p:restoredTop sz="94660"/>
  </p:normalViewPr>
  <p:slideViewPr>
    <p:cSldViewPr>
      <p:cViewPr varScale="1">
        <p:scale>
          <a:sx n="69" d="100"/>
          <a:sy n="69" d="100"/>
        </p:scale>
        <p:origin x="-15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EE44E5-8274-49CC-A115-AB488360E082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49B9BB-4459-46E3-825C-0D48E1B0E8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63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B3896-623E-4FC4-BBDB-08E2BB0E3E5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9B9BB-4459-46E3-825C-0D48E1B0E85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B3896-623E-4FC4-BBDB-08E2BB0E3E5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B3896-623E-4FC4-BBDB-08E2BB0E3E5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B3896-623E-4FC4-BBDB-08E2BB0E3E5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B3896-623E-4FC4-BBDB-08E2BB0E3E5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B3896-623E-4FC4-BBDB-08E2BB0E3E5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B3896-623E-4FC4-BBDB-08E2BB0E3E5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9B9BB-4459-46E3-825C-0D48E1B0E85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Backup\DC%20Contest_Final\06-Competition\refrect.wmv" TargetMode="Externa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762000" y="1828800"/>
            <a:ext cx="7848600" cy="5029200"/>
          </a:xfrm>
          <a:prstGeom prst="flowChartMagneticDisk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3456" t="-4282" r="-11358" b="1"/>
            </a:stretch>
          </a:blipFill>
          <a:ln w="25400" cap="flat" cmpd="sng" algn="ctr">
            <a:solidFill>
              <a:srgbClr val="CEB966">
                <a:shade val="50000"/>
              </a:srgbClr>
            </a:solidFill>
            <a:prstDash val="solid"/>
          </a:ln>
          <a:effectLst/>
        </p:spPr>
        <p:txBody>
          <a:bodyPr rtlCol="0" anchor="ctr"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8800" b="1" i="0" u="none" strike="noStrike" kern="0" cap="none" spc="0" normalizeH="0" baseline="0" noProof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সবাইকে ফুলেল শুভেচ্ছা </a:t>
            </a:r>
            <a:endParaRPr kumimoji="0" lang="en-US" sz="8800" b="1" i="0" u="none" strike="noStrike" kern="0" cap="none" spc="0" normalizeH="0" baseline="0" noProof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772400" cy="1470025"/>
          </a:xfrm>
          <a:prstGeom prst="flowChartTerminator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solidFill>
              <a:srgbClr val="CEB966">
                <a:shade val="50000"/>
              </a:srgbClr>
            </a:solidFill>
            <a:prstDash val="solid"/>
          </a:ln>
          <a:effectLst/>
        </p:spPr>
        <p:txBody>
          <a:bodyPr rtlCol="0" anchor="ctr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16600" b="1" i="0" u="none" strike="noStrike" kern="0" cap="none" spc="0" normalizeH="0" baseline="0" noProof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স্বাগতম</a:t>
            </a:r>
            <a:endParaRPr kumimoji="0" lang="en-US" sz="16600" b="1" i="0" u="none" strike="noStrike" kern="0" cap="none" spc="0" normalizeH="0" baseline="0" noProof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89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4800" y="1139370"/>
            <a:ext cx="8534400" cy="4176486"/>
            <a:chOff x="304800" y="1139370"/>
            <a:chExt cx="8534400" cy="4176486"/>
          </a:xfrm>
        </p:grpSpPr>
        <p:pic>
          <p:nvPicPr>
            <p:cNvPr id="3" name="Picture 2" descr="C:\Documents and Settings\Lab-40\Desktop\refrection-1\IMG_1444MirageCrop500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4800" y="1139370"/>
              <a:ext cx="4343399" cy="4139802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pic>
          <p:nvPicPr>
            <p:cNvPr id="2050" name="Picture 2" descr="C:\Documents and Settings\Lab-40\Desktop\refrection-1\mirage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48200" y="1139370"/>
              <a:ext cx="4191000" cy="4176486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</p:grpSp>
      <p:sp>
        <p:nvSpPr>
          <p:cNvPr id="5" name="TextBox 4"/>
          <p:cNvSpPr txBox="1"/>
          <p:nvPr/>
        </p:nvSpPr>
        <p:spPr>
          <a:xfrm>
            <a:off x="1600200" y="5421868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পিচ ঢালা পথ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600" y="54102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মরুভুমি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0" y="13855"/>
            <a:ext cx="7606145" cy="613988"/>
          </a:xfrm>
          <a:prstGeom prst="bevel">
            <a:avLst>
              <a:gd name="adj" fmla="val 17304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9827" y="166255"/>
            <a:ext cx="7268496" cy="304800"/>
          </a:xfrm>
          <a:prstGeom prst="rect">
            <a:avLst/>
          </a:prstGeom>
          <a:solidFill>
            <a:srgbClr val="E46C0A">
              <a:alpha val="81961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Bevel 24"/>
          <p:cNvSpPr/>
          <p:nvPr/>
        </p:nvSpPr>
        <p:spPr>
          <a:xfrm>
            <a:off x="7620893" y="13855"/>
            <a:ext cx="1524000" cy="595620"/>
          </a:xfrm>
          <a:prstGeom prst="bevel">
            <a:avLst>
              <a:gd name="adj" fmla="val 14977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28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7"/>
          <p:cNvGrpSpPr/>
          <p:nvPr/>
        </p:nvGrpSpPr>
        <p:grpSpPr>
          <a:xfrm>
            <a:off x="381000" y="3977640"/>
            <a:ext cx="8458200" cy="563880"/>
            <a:chOff x="533400" y="4038600"/>
            <a:chExt cx="4276165" cy="762000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6" name="Rectangle 15"/>
            <p:cNvSpPr/>
            <p:nvPr/>
          </p:nvSpPr>
          <p:spPr>
            <a:xfrm>
              <a:off x="957164" y="4038600"/>
              <a:ext cx="3852401" cy="76200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আপতন কোণ = সংকট কোণ</a:t>
              </a:r>
              <a:endPara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33400" y="4038600"/>
              <a:ext cx="385240" cy="76200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(ক)</a:t>
              </a:r>
              <a:endPara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" name="Group 54"/>
          <p:cNvGrpSpPr/>
          <p:nvPr/>
        </p:nvGrpSpPr>
        <p:grpSpPr>
          <a:xfrm>
            <a:off x="381000" y="4587240"/>
            <a:ext cx="8458200" cy="563880"/>
            <a:chOff x="533400" y="4038600"/>
            <a:chExt cx="4276165" cy="762000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56" name="Rectangle 55"/>
            <p:cNvSpPr/>
            <p:nvPr/>
          </p:nvSpPr>
          <p:spPr>
            <a:xfrm>
              <a:off x="957164" y="4038600"/>
              <a:ext cx="3852401" cy="76200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আপতন  কোণ &lt; সংকট কোণ</a:t>
              </a:r>
              <a:endPara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33400" y="4038600"/>
              <a:ext cx="385240" cy="76200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(খ)</a:t>
              </a:r>
              <a:endPara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57"/>
          <p:cNvGrpSpPr/>
          <p:nvPr/>
        </p:nvGrpSpPr>
        <p:grpSpPr>
          <a:xfrm>
            <a:off x="381000" y="5196840"/>
            <a:ext cx="8458200" cy="563880"/>
            <a:chOff x="533400" y="4038600"/>
            <a:chExt cx="4276165" cy="762000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59" name="Rectangle 58"/>
            <p:cNvSpPr/>
            <p:nvPr/>
          </p:nvSpPr>
          <p:spPr>
            <a:xfrm>
              <a:off x="957164" y="4038600"/>
              <a:ext cx="3852401" cy="76200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আপতন কোণ &gt; সংকট কোণ</a:t>
              </a:r>
              <a:endPara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33400" y="4038600"/>
              <a:ext cx="385240" cy="76200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(গ)</a:t>
              </a:r>
              <a:endPara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" name="Group 60"/>
          <p:cNvGrpSpPr/>
          <p:nvPr/>
        </p:nvGrpSpPr>
        <p:grpSpPr>
          <a:xfrm>
            <a:off x="381000" y="5836920"/>
            <a:ext cx="8458200" cy="563880"/>
            <a:chOff x="533400" y="4038600"/>
            <a:chExt cx="4276165" cy="762000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62" name="Rectangle 61"/>
            <p:cNvSpPr/>
            <p:nvPr/>
          </p:nvSpPr>
          <p:spPr>
            <a:xfrm>
              <a:off x="957164" y="4038600"/>
              <a:ext cx="3852401" cy="76200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আপতন কোণ &lt; প্রতিফলন কোণ</a:t>
              </a:r>
              <a:endPara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33400" y="4038600"/>
              <a:ext cx="385240" cy="76200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(ঘ)</a:t>
              </a:r>
              <a:endPara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4" name="Down Arrow Callout 63"/>
          <p:cNvSpPr/>
          <p:nvPr/>
        </p:nvSpPr>
        <p:spPr>
          <a:xfrm>
            <a:off x="3733800" y="731520"/>
            <a:ext cx="1828800" cy="914400"/>
          </a:xfrm>
          <a:prstGeom prst="downArrowCallout">
            <a:avLst>
              <a:gd name="adj1" fmla="val 55000"/>
              <a:gd name="adj2" fmla="val 41667"/>
              <a:gd name="adj3" fmla="val 25000"/>
              <a:gd name="adj4" fmla="val 64977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 - ১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62200" y="2362200"/>
            <a:ext cx="44871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পূর্ণ অভ্যন্তরীণ প্রতিফলনের ক্ষেত্রে</a:t>
            </a:r>
            <a:r>
              <a:rPr lang="en-GB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0" y="13855"/>
            <a:ext cx="7606145" cy="613988"/>
          </a:xfrm>
          <a:prstGeom prst="bevel">
            <a:avLst>
              <a:gd name="adj" fmla="val 17304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9827" y="166255"/>
            <a:ext cx="7268496" cy="304800"/>
          </a:xfrm>
          <a:prstGeom prst="rect">
            <a:avLst/>
          </a:prstGeom>
          <a:solidFill>
            <a:srgbClr val="E46C0A">
              <a:alpha val="81961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Bevel 24"/>
          <p:cNvSpPr/>
          <p:nvPr/>
        </p:nvSpPr>
        <p:spPr>
          <a:xfrm>
            <a:off x="7620893" y="13855"/>
            <a:ext cx="1524000" cy="595620"/>
          </a:xfrm>
          <a:prstGeom prst="bevel">
            <a:avLst>
              <a:gd name="adj" fmla="val 14977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28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7"/>
          <p:cNvGrpSpPr/>
          <p:nvPr/>
        </p:nvGrpSpPr>
        <p:grpSpPr>
          <a:xfrm>
            <a:off x="381000" y="3977640"/>
            <a:ext cx="8458200" cy="563880"/>
            <a:chOff x="533400" y="4038600"/>
            <a:chExt cx="4276165" cy="762000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6" name="Rectangle 15"/>
            <p:cNvSpPr/>
            <p:nvPr/>
          </p:nvSpPr>
          <p:spPr>
            <a:xfrm>
              <a:off x="957164" y="4038600"/>
              <a:ext cx="3852401" cy="76200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আপতন কোণ ০ ডিগ্রী এবং প্রতিসরণ কোণ ৯০ ডিগ্রী হয় </a:t>
              </a:r>
              <a:endPara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33400" y="4038600"/>
              <a:ext cx="385240" cy="76200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(ক)</a:t>
              </a:r>
              <a:endPara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" name="Group 54"/>
          <p:cNvGrpSpPr/>
          <p:nvPr/>
        </p:nvGrpSpPr>
        <p:grpSpPr>
          <a:xfrm>
            <a:off x="381000" y="4587240"/>
            <a:ext cx="8458200" cy="563880"/>
            <a:chOff x="533400" y="4038600"/>
            <a:chExt cx="4276165" cy="762000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56" name="Rectangle 55"/>
            <p:cNvSpPr/>
            <p:nvPr/>
          </p:nvSpPr>
          <p:spPr>
            <a:xfrm>
              <a:off x="957164" y="4038600"/>
              <a:ext cx="3852401" cy="76200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আপতন কোণ ৯০ ডিগ্রী এবং প্রতিসরণ কোণ ০ ডিগ্রী হয় </a:t>
              </a:r>
              <a:endPara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33400" y="4038600"/>
              <a:ext cx="385240" cy="76200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(খ)</a:t>
              </a:r>
              <a:endPara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57"/>
          <p:cNvGrpSpPr/>
          <p:nvPr/>
        </p:nvGrpSpPr>
        <p:grpSpPr>
          <a:xfrm>
            <a:off x="381000" y="5196840"/>
            <a:ext cx="8458200" cy="563880"/>
            <a:chOff x="533400" y="4038600"/>
            <a:chExt cx="4276165" cy="762000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59" name="Rectangle 58"/>
            <p:cNvSpPr/>
            <p:nvPr/>
          </p:nvSpPr>
          <p:spPr>
            <a:xfrm>
              <a:off x="957164" y="4038600"/>
              <a:ext cx="3852401" cy="76200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আপতন কোণ ০ ডিগ্রী এবং প্রতিসরণ কোণ ০ ডিগ্রী হয় </a:t>
              </a:r>
              <a:endPara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33400" y="4038600"/>
              <a:ext cx="385240" cy="76200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(গ)</a:t>
              </a:r>
              <a:endPara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" name="Group 60"/>
          <p:cNvGrpSpPr/>
          <p:nvPr/>
        </p:nvGrpSpPr>
        <p:grpSpPr>
          <a:xfrm>
            <a:off x="381000" y="5836920"/>
            <a:ext cx="8458200" cy="563880"/>
            <a:chOff x="533400" y="4038600"/>
            <a:chExt cx="4276165" cy="762000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62" name="Rectangle 61"/>
            <p:cNvSpPr/>
            <p:nvPr/>
          </p:nvSpPr>
          <p:spPr>
            <a:xfrm>
              <a:off x="957164" y="4038600"/>
              <a:ext cx="3852401" cy="76200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আপতন কোণ ৯০ ডিগ্রী এবং প্রতিসরণ কোণ ৯০ ডিগ্রী হয় </a:t>
              </a:r>
              <a:endPara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33400" y="4038600"/>
              <a:ext cx="385240" cy="76200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(ঘ)</a:t>
              </a:r>
              <a:endPara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4" name="Down Arrow Callout 63"/>
          <p:cNvSpPr/>
          <p:nvPr/>
        </p:nvSpPr>
        <p:spPr>
          <a:xfrm>
            <a:off x="3733800" y="731520"/>
            <a:ext cx="1828800" cy="914400"/>
          </a:xfrm>
          <a:prstGeom prst="downArrowCallout">
            <a:avLst>
              <a:gd name="adj1" fmla="val 55000"/>
              <a:gd name="adj2" fmla="val 41667"/>
              <a:gd name="adj3" fmla="val 25000"/>
              <a:gd name="adj4" fmla="val 64977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 - ২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08794" y="2286000"/>
            <a:ext cx="581120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আলোকরশ্মি দুইটি স্বচ্ছ মাধ্যমের বিভেদতলে </a:t>
            </a:r>
          </a:p>
          <a:p>
            <a:pPr algn="ctr"/>
            <a:r>
              <a:rPr lang="bn-BD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লম্বভাবে আপতিত হলে -  </a:t>
            </a:r>
            <a:endParaRPr lang="en-US" sz="3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0" y="13855"/>
            <a:ext cx="7606145" cy="613988"/>
          </a:xfrm>
          <a:prstGeom prst="bevel">
            <a:avLst>
              <a:gd name="adj" fmla="val 17304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9827" y="166255"/>
            <a:ext cx="7268496" cy="304800"/>
          </a:xfrm>
          <a:prstGeom prst="rect">
            <a:avLst/>
          </a:prstGeom>
          <a:solidFill>
            <a:srgbClr val="E46C0A">
              <a:alpha val="81961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Bevel 24"/>
          <p:cNvSpPr/>
          <p:nvPr/>
        </p:nvSpPr>
        <p:spPr>
          <a:xfrm>
            <a:off x="7620893" y="13855"/>
            <a:ext cx="1524000" cy="595620"/>
          </a:xfrm>
          <a:prstGeom prst="bevel">
            <a:avLst>
              <a:gd name="adj" fmla="val 14977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28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7"/>
          <p:cNvGrpSpPr/>
          <p:nvPr/>
        </p:nvGrpSpPr>
        <p:grpSpPr>
          <a:xfrm>
            <a:off x="381000" y="3977640"/>
            <a:ext cx="8458200" cy="563880"/>
            <a:chOff x="533400" y="4038600"/>
            <a:chExt cx="4276165" cy="762000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6" name="Rectangle 15"/>
            <p:cNvSpPr/>
            <p:nvPr/>
          </p:nvSpPr>
          <p:spPr>
            <a:xfrm>
              <a:off x="957164" y="4038600"/>
              <a:ext cx="3852401" cy="76200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০ ডিগ্রী</a:t>
              </a:r>
              <a:endPara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33400" y="4038600"/>
              <a:ext cx="385240" cy="76200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(ক)</a:t>
              </a:r>
              <a:endPara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" name="Group 54"/>
          <p:cNvGrpSpPr/>
          <p:nvPr/>
        </p:nvGrpSpPr>
        <p:grpSpPr>
          <a:xfrm>
            <a:off x="381000" y="4587240"/>
            <a:ext cx="8458200" cy="563880"/>
            <a:chOff x="533400" y="4038600"/>
            <a:chExt cx="4276165" cy="762000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56" name="Rectangle 55"/>
            <p:cNvSpPr/>
            <p:nvPr/>
          </p:nvSpPr>
          <p:spPr>
            <a:xfrm>
              <a:off x="957164" y="4038600"/>
              <a:ext cx="3852401" cy="76200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৯০ ডিগ্রী</a:t>
              </a:r>
              <a:endPara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33400" y="4038600"/>
              <a:ext cx="385240" cy="76200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(খ)</a:t>
              </a:r>
              <a:endPara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57"/>
          <p:cNvGrpSpPr/>
          <p:nvPr/>
        </p:nvGrpSpPr>
        <p:grpSpPr>
          <a:xfrm>
            <a:off x="381000" y="5196840"/>
            <a:ext cx="8458200" cy="563880"/>
            <a:chOff x="533400" y="4038600"/>
            <a:chExt cx="4276165" cy="762000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59" name="Rectangle 58"/>
            <p:cNvSpPr/>
            <p:nvPr/>
          </p:nvSpPr>
          <p:spPr>
            <a:xfrm>
              <a:off x="957164" y="4038600"/>
              <a:ext cx="3852401" cy="76200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৪৯ডিগ্রী</a:t>
              </a:r>
              <a:endPara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33400" y="4038600"/>
              <a:ext cx="385240" cy="76200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(গ)</a:t>
              </a:r>
              <a:endPara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" name="Group 60"/>
          <p:cNvGrpSpPr/>
          <p:nvPr/>
        </p:nvGrpSpPr>
        <p:grpSpPr>
          <a:xfrm>
            <a:off x="381000" y="5836920"/>
            <a:ext cx="8458200" cy="563880"/>
            <a:chOff x="533400" y="4038600"/>
            <a:chExt cx="4276165" cy="762000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62" name="Rectangle 61"/>
            <p:cNvSpPr/>
            <p:nvPr/>
          </p:nvSpPr>
          <p:spPr>
            <a:xfrm>
              <a:off x="957164" y="4038600"/>
              <a:ext cx="3852401" cy="76200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১৩৯ ডিগ্রী </a:t>
              </a:r>
              <a:endPara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33400" y="4038600"/>
              <a:ext cx="385240" cy="76200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(ঘ)</a:t>
              </a:r>
              <a:endPara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4" name="Down Arrow Callout 63"/>
          <p:cNvSpPr/>
          <p:nvPr/>
        </p:nvSpPr>
        <p:spPr>
          <a:xfrm>
            <a:off x="3733800" y="731520"/>
            <a:ext cx="1828800" cy="914400"/>
          </a:xfrm>
          <a:prstGeom prst="downArrowCallout">
            <a:avLst>
              <a:gd name="adj1" fmla="val 55000"/>
              <a:gd name="adj2" fmla="val 41667"/>
              <a:gd name="adj3" fmla="val 25000"/>
              <a:gd name="adj4" fmla="val 64977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 - ৩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90600" y="2286000"/>
            <a:ext cx="728116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 থেকে বায়ুতে আলোকরশ্মি ৪৯ ডিগ্রী কোণে আপতিত</a:t>
            </a:r>
          </a:p>
          <a:p>
            <a:pPr algn="ctr"/>
            <a:r>
              <a:rPr lang="bn-BD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হলে প্রতিসরণ কোণ হয় ৯০ ডিগ্রী। সংকট কোণ কত?</a:t>
            </a:r>
            <a:endParaRPr lang="en-US" sz="3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0" y="13855"/>
            <a:ext cx="7606145" cy="613988"/>
          </a:xfrm>
          <a:prstGeom prst="bevel">
            <a:avLst>
              <a:gd name="adj" fmla="val 17304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9827" y="166255"/>
            <a:ext cx="7268496" cy="304800"/>
          </a:xfrm>
          <a:prstGeom prst="rect">
            <a:avLst/>
          </a:prstGeom>
          <a:solidFill>
            <a:srgbClr val="E46C0A">
              <a:alpha val="81961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Bevel 24"/>
          <p:cNvSpPr/>
          <p:nvPr/>
        </p:nvSpPr>
        <p:spPr>
          <a:xfrm>
            <a:off x="7620893" y="13855"/>
            <a:ext cx="1524000" cy="595620"/>
          </a:xfrm>
          <a:prstGeom prst="bevel">
            <a:avLst>
              <a:gd name="adj" fmla="val 14977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28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7"/>
          <p:cNvGrpSpPr/>
          <p:nvPr/>
        </p:nvGrpSpPr>
        <p:grpSpPr>
          <a:xfrm>
            <a:off x="381000" y="3977640"/>
            <a:ext cx="8458200" cy="563880"/>
            <a:chOff x="533400" y="4038600"/>
            <a:chExt cx="4276165" cy="762000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6" name="Rectangle 15"/>
            <p:cNvSpPr/>
            <p:nvPr/>
          </p:nvSpPr>
          <p:spPr>
            <a:xfrm>
              <a:off x="957164" y="4038600"/>
              <a:ext cx="3852401" cy="76200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প্রতিসরণ</a:t>
              </a:r>
              <a:endPara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33400" y="4038600"/>
              <a:ext cx="385240" cy="76200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(ক)</a:t>
              </a:r>
              <a:endPara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" name="Group 54"/>
          <p:cNvGrpSpPr/>
          <p:nvPr/>
        </p:nvGrpSpPr>
        <p:grpSpPr>
          <a:xfrm>
            <a:off x="381000" y="4587240"/>
            <a:ext cx="8458200" cy="563880"/>
            <a:chOff x="533400" y="4038600"/>
            <a:chExt cx="4276165" cy="762000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56" name="Rectangle 55"/>
            <p:cNvSpPr/>
            <p:nvPr/>
          </p:nvSpPr>
          <p:spPr>
            <a:xfrm>
              <a:off x="957164" y="4038600"/>
              <a:ext cx="3852401" cy="76200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মরীচিকা </a:t>
              </a:r>
              <a:endPara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33400" y="4038600"/>
              <a:ext cx="385240" cy="76200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(খ)</a:t>
              </a:r>
              <a:endPara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57"/>
          <p:cNvGrpSpPr/>
          <p:nvPr/>
        </p:nvGrpSpPr>
        <p:grpSpPr>
          <a:xfrm>
            <a:off x="381000" y="5196840"/>
            <a:ext cx="8458200" cy="563880"/>
            <a:chOff x="533400" y="4038600"/>
            <a:chExt cx="4276165" cy="762000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59" name="Rectangle 58"/>
            <p:cNvSpPr/>
            <p:nvPr/>
          </p:nvSpPr>
          <p:spPr>
            <a:xfrm>
              <a:off x="957164" y="4038600"/>
              <a:ext cx="3852401" cy="76200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আপতণ কোণ </a:t>
              </a:r>
              <a:endPara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33400" y="4038600"/>
              <a:ext cx="385240" cy="76200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(গ)</a:t>
              </a:r>
              <a:endPara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" name="Group 60"/>
          <p:cNvGrpSpPr/>
          <p:nvPr/>
        </p:nvGrpSpPr>
        <p:grpSpPr>
          <a:xfrm>
            <a:off x="381000" y="5836920"/>
            <a:ext cx="8458200" cy="563880"/>
            <a:chOff x="533400" y="4038600"/>
            <a:chExt cx="4276165" cy="762000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62" name="Rectangle 61"/>
            <p:cNvSpPr/>
            <p:nvPr/>
          </p:nvSpPr>
          <p:spPr>
            <a:xfrm>
              <a:off x="957164" y="4038600"/>
              <a:ext cx="3852401" cy="76200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প্রতিফলন কোণ </a:t>
              </a:r>
              <a:endPara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33400" y="4038600"/>
              <a:ext cx="385240" cy="76200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(ঘ)</a:t>
              </a:r>
              <a:endPara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4" name="Down Arrow Callout 63"/>
          <p:cNvSpPr/>
          <p:nvPr/>
        </p:nvSpPr>
        <p:spPr>
          <a:xfrm>
            <a:off x="3733800" y="731520"/>
            <a:ext cx="1828800" cy="914400"/>
          </a:xfrm>
          <a:prstGeom prst="downArrowCallout">
            <a:avLst>
              <a:gd name="adj1" fmla="val 55000"/>
              <a:gd name="adj2" fmla="val 41667"/>
              <a:gd name="adj3" fmla="val 25000"/>
              <a:gd name="adj4" fmla="val 64977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 - ৪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10802" y="2286000"/>
            <a:ext cx="49519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পূর্ণ অভ্যন্তরীণ প্রতিফলনের ফলে ঘটে -</a:t>
            </a:r>
            <a:endParaRPr lang="en-US" sz="3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0" y="13855"/>
            <a:ext cx="7606145" cy="613988"/>
          </a:xfrm>
          <a:prstGeom prst="bevel">
            <a:avLst>
              <a:gd name="adj" fmla="val 17304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9827" y="166255"/>
            <a:ext cx="7268496" cy="304800"/>
          </a:xfrm>
          <a:prstGeom prst="rect">
            <a:avLst/>
          </a:prstGeom>
          <a:solidFill>
            <a:srgbClr val="E46C0A">
              <a:alpha val="81961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Bevel 24"/>
          <p:cNvSpPr/>
          <p:nvPr/>
        </p:nvSpPr>
        <p:spPr>
          <a:xfrm>
            <a:off x="7620893" y="13855"/>
            <a:ext cx="1524000" cy="595620"/>
          </a:xfrm>
          <a:prstGeom prst="bevel">
            <a:avLst>
              <a:gd name="adj" fmla="val 14977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28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7"/>
          <p:cNvGrpSpPr/>
          <p:nvPr/>
        </p:nvGrpSpPr>
        <p:grpSpPr>
          <a:xfrm>
            <a:off x="381000" y="3977640"/>
            <a:ext cx="8458200" cy="563880"/>
            <a:chOff x="533400" y="4038600"/>
            <a:chExt cx="4276165" cy="762000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6" name="Rectangle 15"/>
            <p:cNvSpPr/>
            <p:nvPr/>
          </p:nvSpPr>
          <p:spPr>
            <a:xfrm>
              <a:off x="957164" y="4038600"/>
              <a:ext cx="3852401" cy="76200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সমকোণের সমান হয়  </a:t>
              </a:r>
              <a:endPara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33400" y="4038600"/>
              <a:ext cx="385240" cy="76200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(ক)</a:t>
              </a:r>
              <a:endPara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" name="Group 54"/>
          <p:cNvGrpSpPr/>
          <p:nvPr/>
        </p:nvGrpSpPr>
        <p:grpSpPr>
          <a:xfrm>
            <a:off x="381000" y="4587240"/>
            <a:ext cx="8458200" cy="563880"/>
            <a:chOff x="533400" y="4038600"/>
            <a:chExt cx="4276165" cy="762000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56" name="Rectangle 55"/>
            <p:cNvSpPr/>
            <p:nvPr/>
          </p:nvSpPr>
          <p:spPr>
            <a:xfrm>
              <a:off x="957164" y="4038600"/>
              <a:ext cx="3852401" cy="76200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সমকোণ থেকে বড় হয় </a:t>
              </a:r>
              <a:endPara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33400" y="4038600"/>
              <a:ext cx="385240" cy="76200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(খ)</a:t>
              </a:r>
              <a:endPara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57"/>
          <p:cNvGrpSpPr/>
          <p:nvPr/>
        </p:nvGrpSpPr>
        <p:grpSpPr>
          <a:xfrm>
            <a:off x="381000" y="5196840"/>
            <a:ext cx="8458200" cy="563880"/>
            <a:chOff x="533400" y="4038600"/>
            <a:chExt cx="4276165" cy="762000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59" name="Rectangle 58"/>
            <p:cNvSpPr/>
            <p:nvPr/>
          </p:nvSpPr>
          <p:spPr>
            <a:xfrm>
              <a:off x="957164" y="4038600"/>
              <a:ext cx="3852401" cy="76200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সমকোণ থেকে ছোট হয় </a:t>
              </a:r>
              <a:endPara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33400" y="4038600"/>
              <a:ext cx="385240" cy="76200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(গ)</a:t>
              </a:r>
              <a:endPara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" name="Group 60"/>
          <p:cNvGrpSpPr/>
          <p:nvPr/>
        </p:nvGrpSpPr>
        <p:grpSpPr>
          <a:xfrm>
            <a:off x="381000" y="5836920"/>
            <a:ext cx="8458200" cy="563880"/>
            <a:chOff x="533400" y="4038600"/>
            <a:chExt cx="4276165" cy="762000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62" name="Rectangle 61"/>
            <p:cNvSpPr/>
            <p:nvPr/>
          </p:nvSpPr>
          <p:spPr>
            <a:xfrm>
              <a:off x="957164" y="4038600"/>
              <a:ext cx="3852401" cy="76200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৪৫ ডিগ্রী হয়  </a:t>
              </a:r>
              <a:endPara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33400" y="4038600"/>
              <a:ext cx="385240" cy="76200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(ঘ)</a:t>
              </a:r>
              <a:endPara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4" name="Down Arrow Callout 63"/>
          <p:cNvSpPr/>
          <p:nvPr/>
        </p:nvSpPr>
        <p:spPr>
          <a:xfrm>
            <a:off x="3733800" y="731520"/>
            <a:ext cx="1828800" cy="914400"/>
          </a:xfrm>
          <a:prstGeom prst="downArrowCallout">
            <a:avLst>
              <a:gd name="adj1" fmla="val 55000"/>
              <a:gd name="adj2" fmla="val 41667"/>
              <a:gd name="adj3" fmla="val 25000"/>
              <a:gd name="adj4" fmla="val 64977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 - ৫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00400" y="2286000"/>
            <a:ext cx="37673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সংকট কোণের মান সর্বদাই -</a:t>
            </a:r>
            <a:endParaRPr lang="en-US" sz="3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0" y="13855"/>
            <a:ext cx="7606145" cy="613988"/>
          </a:xfrm>
          <a:prstGeom prst="bevel">
            <a:avLst>
              <a:gd name="adj" fmla="val 17304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9827" y="166255"/>
            <a:ext cx="7268496" cy="304800"/>
          </a:xfrm>
          <a:prstGeom prst="rect">
            <a:avLst/>
          </a:prstGeom>
          <a:solidFill>
            <a:srgbClr val="E46C0A">
              <a:alpha val="81961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Bevel 24"/>
          <p:cNvSpPr/>
          <p:nvPr/>
        </p:nvSpPr>
        <p:spPr>
          <a:xfrm>
            <a:off x="7620893" y="13855"/>
            <a:ext cx="1524000" cy="595620"/>
          </a:xfrm>
          <a:prstGeom prst="bevel">
            <a:avLst>
              <a:gd name="adj" fmla="val 14977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28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7"/>
          <p:cNvGrpSpPr/>
          <p:nvPr/>
        </p:nvGrpSpPr>
        <p:grpSpPr>
          <a:xfrm>
            <a:off x="381000" y="3962400"/>
            <a:ext cx="8458200" cy="563880"/>
            <a:chOff x="533400" y="4038600"/>
            <a:chExt cx="4276165" cy="762000"/>
          </a:xfrm>
          <a:solidFill>
            <a:schemeClr val="tx2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6" name="Rectangle 15"/>
            <p:cNvSpPr/>
            <p:nvPr/>
          </p:nvSpPr>
          <p:spPr>
            <a:xfrm>
              <a:off x="957164" y="4038600"/>
              <a:ext cx="3852401" cy="762000"/>
            </a:xfrm>
            <a:prstGeom prst="rect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১ নং মাধ্যম থেকে ২ নং মাধ্যমে</a:t>
              </a:r>
              <a:endPara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33400" y="4038600"/>
              <a:ext cx="385240" cy="762000"/>
            </a:xfrm>
            <a:prstGeom prst="rect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(ক)</a:t>
              </a:r>
              <a:endPara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" name="Group 54"/>
          <p:cNvGrpSpPr/>
          <p:nvPr/>
        </p:nvGrpSpPr>
        <p:grpSpPr>
          <a:xfrm>
            <a:off x="381000" y="4587240"/>
            <a:ext cx="8458200" cy="563880"/>
            <a:chOff x="533400" y="4038600"/>
            <a:chExt cx="4276165" cy="762000"/>
          </a:xfrm>
          <a:solidFill>
            <a:schemeClr val="tx2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56" name="Rectangle 55"/>
            <p:cNvSpPr/>
            <p:nvPr/>
          </p:nvSpPr>
          <p:spPr>
            <a:xfrm>
              <a:off x="957164" y="4038600"/>
              <a:ext cx="3852401" cy="762000"/>
            </a:xfrm>
            <a:prstGeom prst="rect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২ নং মাধ্যম থেকে ১ নং মাধ্যমে</a:t>
              </a:r>
              <a:endPara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33400" y="4038600"/>
              <a:ext cx="385240" cy="762000"/>
            </a:xfrm>
            <a:prstGeom prst="rect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(খ)</a:t>
              </a:r>
              <a:endPara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57"/>
          <p:cNvGrpSpPr/>
          <p:nvPr/>
        </p:nvGrpSpPr>
        <p:grpSpPr>
          <a:xfrm>
            <a:off x="381000" y="5196840"/>
            <a:ext cx="8458200" cy="563880"/>
            <a:chOff x="533400" y="4038600"/>
            <a:chExt cx="4276165" cy="762000"/>
          </a:xfrm>
          <a:solidFill>
            <a:schemeClr val="tx2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59" name="Rectangle 58"/>
            <p:cNvSpPr/>
            <p:nvPr/>
          </p:nvSpPr>
          <p:spPr>
            <a:xfrm>
              <a:off x="957164" y="4038600"/>
              <a:ext cx="3852401" cy="762000"/>
            </a:xfrm>
            <a:prstGeom prst="rect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অভিলম্ব থেকে অভিলম্বে </a:t>
              </a:r>
              <a:endPara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33400" y="4038600"/>
              <a:ext cx="385240" cy="762000"/>
            </a:xfrm>
            <a:prstGeom prst="rect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(গ)</a:t>
              </a:r>
              <a:endPara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" name="Group 60"/>
          <p:cNvGrpSpPr/>
          <p:nvPr/>
        </p:nvGrpSpPr>
        <p:grpSpPr>
          <a:xfrm>
            <a:off x="381000" y="5836920"/>
            <a:ext cx="8458200" cy="563880"/>
            <a:chOff x="533400" y="4038600"/>
            <a:chExt cx="4276165" cy="762000"/>
          </a:xfrm>
          <a:solidFill>
            <a:schemeClr val="tx2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62" name="Rectangle 61"/>
            <p:cNvSpPr/>
            <p:nvPr/>
          </p:nvSpPr>
          <p:spPr>
            <a:xfrm>
              <a:off x="957164" y="4038600"/>
              <a:ext cx="3852401" cy="762000"/>
            </a:xfrm>
            <a:prstGeom prst="rect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বিভেদতল থেকে বিভেদতলে  </a:t>
              </a:r>
              <a:endPara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33400" y="4038600"/>
              <a:ext cx="385240" cy="762000"/>
            </a:xfrm>
            <a:prstGeom prst="rect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(ঘ)</a:t>
              </a:r>
              <a:endPara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4" name="Down Arrow Callout 63"/>
          <p:cNvSpPr/>
          <p:nvPr/>
        </p:nvSpPr>
        <p:spPr>
          <a:xfrm>
            <a:off x="3733800" y="731520"/>
            <a:ext cx="1828800" cy="914400"/>
          </a:xfrm>
          <a:prstGeom prst="downArrowCallout">
            <a:avLst>
              <a:gd name="adj1" fmla="val 55000"/>
              <a:gd name="adj2" fmla="val 41667"/>
              <a:gd name="adj3" fmla="val 25000"/>
              <a:gd name="adj4" fmla="val 64977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 – ৬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4953000" y="1890936"/>
            <a:ext cx="3809997" cy="1614264"/>
            <a:chOff x="2683935" y="1828800"/>
            <a:chExt cx="4021665" cy="1691134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3429000" y="2743200"/>
              <a:ext cx="2438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3733403" y="2666603"/>
              <a:ext cx="1676400" cy="7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733800" y="1981200"/>
              <a:ext cx="838200" cy="762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4572000" y="2743200"/>
              <a:ext cx="13716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4022827" y="2375834"/>
              <a:ext cx="168173" cy="11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4090985" y="2277252"/>
              <a:ext cx="115068" cy="832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165827" y="2970686"/>
              <a:ext cx="168173" cy="11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6200000" flipH="1">
              <a:off x="5233985" y="2872104"/>
              <a:ext cx="115068" cy="832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2683935" y="2971799"/>
              <a:ext cx="1608666" cy="54813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১নং মাধ্যম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800600" y="1981200"/>
              <a:ext cx="1905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২নং মাধ্যম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609600" y="2322493"/>
            <a:ext cx="403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পাশের চিত্রটিতে আলোকরশ্মি কোন মাধ্যম থেকে কোন মাধ্যমে যাচ্ছে?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/>
          <p:cNvGrpSpPr/>
          <p:nvPr/>
        </p:nvGrpSpPr>
        <p:grpSpPr>
          <a:xfrm>
            <a:off x="1641954" y="1172496"/>
            <a:ext cx="6054246" cy="3200400"/>
            <a:chOff x="1600200" y="737691"/>
            <a:chExt cx="5486401" cy="4563556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1600200" y="2895600"/>
              <a:ext cx="53340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>
              <a:off x="2756976" y="2950243"/>
              <a:ext cx="3169053" cy="117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836420" y="2286000"/>
              <a:ext cx="1516380" cy="653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মাধ্যম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67840" y="2980063"/>
              <a:ext cx="1531620" cy="653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মাধ্যম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4" name="Group 20"/>
            <p:cNvGrpSpPr/>
            <p:nvPr/>
          </p:nvGrpSpPr>
          <p:grpSpPr>
            <a:xfrm>
              <a:off x="2288627" y="2895601"/>
              <a:ext cx="2054773" cy="1102329"/>
              <a:chOff x="2288627" y="2895601"/>
              <a:chExt cx="2054773" cy="1102329"/>
            </a:xfrm>
          </p:grpSpPr>
          <p:cxnSp>
            <p:nvCxnSpPr>
              <p:cNvPr id="10" name="Straight Connector 9"/>
              <p:cNvCxnSpPr>
                <a:stCxn id="32" idx="3"/>
              </p:cNvCxnSpPr>
              <p:nvPr/>
            </p:nvCxnSpPr>
            <p:spPr>
              <a:xfrm flipV="1">
                <a:off x="2288627" y="2895601"/>
                <a:ext cx="2054773" cy="110232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Group 14"/>
              <p:cNvGrpSpPr/>
              <p:nvPr/>
            </p:nvGrpSpPr>
            <p:grpSpPr>
              <a:xfrm>
                <a:off x="3081527" y="3412033"/>
                <a:ext cx="195073" cy="304943"/>
                <a:chOff x="3081527" y="3531779"/>
                <a:chExt cx="195073" cy="304943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>
                  <a:off x="3081527" y="3531779"/>
                  <a:ext cx="195073" cy="4962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rot="5400000">
                  <a:off x="3102144" y="3711739"/>
                  <a:ext cx="200150" cy="4981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6" name="TextBox 15"/>
            <p:cNvSpPr txBox="1"/>
            <p:nvPr/>
          </p:nvSpPr>
          <p:spPr>
            <a:xfrm>
              <a:off x="4038601" y="737691"/>
              <a:ext cx="381000" cy="653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114800" y="4648200"/>
              <a:ext cx="739141" cy="653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9" name="Group 21"/>
            <p:cNvGrpSpPr/>
            <p:nvPr/>
          </p:nvGrpSpPr>
          <p:grpSpPr>
            <a:xfrm>
              <a:off x="4321628" y="2133600"/>
              <a:ext cx="2460172" cy="751116"/>
              <a:chOff x="1981200" y="3363684"/>
              <a:chExt cx="2460172" cy="751116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 flipV="1">
                <a:off x="1981200" y="3363684"/>
                <a:ext cx="2460172" cy="7511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" name="Group 14"/>
              <p:cNvGrpSpPr/>
              <p:nvPr/>
            </p:nvGrpSpPr>
            <p:grpSpPr>
              <a:xfrm>
                <a:off x="3088901" y="3664213"/>
                <a:ext cx="187699" cy="217315"/>
                <a:chOff x="3088901" y="3783959"/>
                <a:chExt cx="187699" cy="217315"/>
              </a:xfrm>
            </p:grpSpPr>
            <p:cxnSp>
              <p:nvCxnSpPr>
                <p:cNvPr id="25" name="Straight Connector 24"/>
                <p:cNvCxnSpPr/>
                <p:nvPr/>
              </p:nvCxnSpPr>
              <p:spPr>
                <a:xfrm>
                  <a:off x="3088901" y="3783959"/>
                  <a:ext cx="187699" cy="5870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 rot="5400000" flipH="1" flipV="1">
                  <a:off x="3172499" y="3897173"/>
                  <a:ext cx="158610" cy="4959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9" name="TextBox 28"/>
            <p:cNvSpPr txBox="1"/>
            <p:nvPr/>
          </p:nvSpPr>
          <p:spPr>
            <a:xfrm>
              <a:off x="4236720" y="2300174"/>
              <a:ext cx="381000" cy="653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o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907627" y="3671406"/>
              <a:ext cx="381000" cy="653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705601" y="1688767"/>
              <a:ext cx="381000" cy="653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Q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2460051" y="1389628"/>
              <a:ext cx="1883349" cy="1505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2002852" y="953892"/>
              <a:ext cx="457200" cy="653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M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3" name="Group 50"/>
            <p:cNvGrpSpPr/>
            <p:nvPr/>
          </p:nvGrpSpPr>
          <p:grpSpPr>
            <a:xfrm>
              <a:off x="3026228" y="1763486"/>
              <a:ext cx="152400" cy="164874"/>
              <a:chOff x="2819400" y="1600200"/>
              <a:chExt cx="152400" cy="164874"/>
            </a:xfrm>
          </p:grpSpPr>
          <p:cxnSp>
            <p:nvCxnSpPr>
              <p:cNvPr id="41" name="Straight Connector 40"/>
              <p:cNvCxnSpPr/>
              <p:nvPr/>
            </p:nvCxnSpPr>
            <p:spPr>
              <a:xfrm>
                <a:off x="2819400" y="1763486"/>
                <a:ext cx="1524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16200000" flipH="1">
                <a:off x="2851263" y="1644537"/>
                <a:ext cx="164080" cy="7540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9" name="Straight Connector 48"/>
            <p:cNvCxnSpPr/>
            <p:nvPr/>
          </p:nvCxnSpPr>
          <p:spPr>
            <a:xfrm rot="16200000" flipH="1">
              <a:off x="3960256" y="3278742"/>
              <a:ext cx="1645059" cy="8787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51"/>
            <p:cNvGrpSpPr/>
            <p:nvPr/>
          </p:nvGrpSpPr>
          <p:grpSpPr>
            <a:xfrm>
              <a:off x="4637314" y="3505200"/>
              <a:ext cx="163286" cy="164874"/>
              <a:chOff x="2819400" y="1600200"/>
              <a:chExt cx="163286" cy="164874"/>
            </a:xfrm>
          </p:grpSpPr>
          <p:cxnSp>
            <p:nvCxnSpPr>
              <p:cNvPr id="53" name="Straight Connector 52"/>
              <p:cNvCxnSpPr/>
              <p:nvPr/>
            </p:nvCxnSpPr>
            <p:spPr>
              <a:xfrm>
                <a:off x="2819400" y="1763486"/>
                <a:ext cx="1524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5400000">
                <a:off x="2894806" y="1676400"/>
                <a:ext cx="164080" cy="116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" name="TextBox 55"/>
            <p:cNvSpPr txBox="1"/>
            <p:nvPr/>
          </p:nvSpPr>
          <p:spPr>
            <a:xfrm>
              <a:off x="5105399" y="4431270"/>
              <a:ext cx="457200" cy="653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381000" y="4522619"/>
            <a:ext cx="8534400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আ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লোকে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প্রশ্নগুলোর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দাওঃ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(ক)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smtClean="0">
                <a:latin typeface="Times New Roman" pitchFamily="18" charset="0"/>
                <a:cs typeface="NikoshBAN" pitchFamily="2" charset="0"/>
              </a:rPr>
              <a:t>PO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রশ্মিটি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কোন মাধ্যম থেকে কোন মাধ্যমে যাচ্ছে?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যুক্তিসহ লিখ।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রশ্মিটির পরবর্তী গতিপথ চিত্র এঁকে বর্ণনা কর।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721827" y="4495800"/>
            <a:ext cx="1736373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মিঃ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1600200" y="3839496"/>
            <a:ext cx="6019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685800" y="228600"/>
            <a:ext cx="7924800" cy="838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d_rose_flower3.jpg">
            <a:hlinkClick r:id="" action="ppaction://noaction">
              <a:snd r:embed="rId3" name="applause.wav"/>
            </a:hlinkClick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ctrTitle"/>
          </p:nvPr>
        </p:nvSpPr>
        <p:spPr>
          <a:xfrm>
            <a:off x="0" y="27709"/>
            <a:ext cx="9144000" cy="1470025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rgbClr val="CEB966">
                <a:shade val="50000"/>
              </a:srgbClr>
            </a:solidFill>
            <a:prstDash val="solid"/>
          </a:ln>
          <a:effectLst/>
        </p:spPr>
        <p:txBody>
          <a:bodyPr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7200" b="1" i="0" u="none" strike="noStrike" kern="0" cap="none" spc="50" normalizeH="0" baseline="0" noProof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পরিচিতি</a:t>
            </a:r>
            <a:endParaRPr kumimoji="0" lang="en-US" sz="7200" b="1" i="0" u="none" strike="noStrike" kern="0" cap="none" spc="50" normalizeH="0" baseline="0" noProof="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type="subTitle" idx="1"/>
          </p:nvPr>
        </p:nvSpPr>
        <p:spPr>
          <a:xfrm>
            <a:off x="0" y="2362200"/>
            <a:ext cx="9144000" cy="2438400"/>
          </a:xfrm>
          <a:prstGeom prst="rect">
            <a:avLst/>
          </a:prstGeom>
          <a:solidFill>
            <a:srgbClr val="0070C0"/>
          </a:solidFill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মোঃ আকতারুজ্জামান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      প্রধান শিক্ষক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হাছিনা গাজী বালিকা উচ্চ বিদ্যালয়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            বকশীগঞ্জ , জামালপুর। </a:t>
            </a:r>
            <a:endParaRPr kumimoji="0" lang="en-GB" sz="36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3652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0" y="27709"/>
            <a:ext cx="9144000" cy="1470025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rgbClr val="CEB966">
                <a:shade val="50000"/>
              </a:srgbClr>
            </a:solidFill>
            <a:prstDash val="solid"/>
          </a:ln>
          <a:effectLst/>
        </p:spPr>
        <p:txBody>
          <a:bodyPr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7200" b="1" kern="0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পাঠ</a:t>
            </a:r>
            <a:r>
              <a:rPr lang="en-US" sz="72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bn-BD" sz="72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পরিচিতি</a:t>
            </a:r>
            <a:endParaRPr lang="en-US" sz="7200" b="1" kern="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0" y="1497733"/>
            <a:ext cx="9144000" cy="5360267"/>
          </a:xfrm>
          <a:prstGeom prst="flowChartProcess">
            <a:avLst/>
          </a:prstGeom>
          <a:solidFill>
            <a:srgbClr val="0070C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0" b="1" i="0" u="none" strike="noStrike" kern="0" cap="none" spc="0" normalizeH="0" baseline="0" noProof="0" dirty="0" smtClean="0">
              <a:ln w="11430"/>
              <a:solidFill>
                <a:srgbClr val="A379BB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8000" b="1" i="0" u="none" strike="noStrike" kern="0" cap="none" spc="0" normalizeH="0" baseline="0" noProof="0" dirty="0" smtClean="0">
                <a:ln w="11430"/>
                <a:solidFill>
                  <a:srgbClr val="A379B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শ্রেণিঃ </a:t>
            </a:r>
            <a:r>
              <a:rPr kumimoji="0" lang="bn-IN" sz="8000" b="1" i="0" u="none" strike="noStrike" kern="0" cap="none" spc="0" normalizeH="0" baseline="0" noProof="0" dirty="0" smtClean="0">
                <a:ln w="11430"/>
                <a:solidFill>
                  <a:srgbClr val="A379B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৮</a:t>
            </a:r>
            <a:r>
              <a:rPr kumimoji="0" lang="bn-BD" sz="8000" b="1" i="0" u="none" strike="noStrike" kern="0" cap="none" spc="0" normalizeH="0" baseline="0" noProof="0" dirty="0" smtClean="0">
                <a:ln w="11430"/>
                <a:solidFill>
                  <a:srgbClr val="A379B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</a:t>
            </a:r>
            <a:r>
              <a:rPr kumimoji="0" lang="bn-IN" sz="8000" b="1" i="0" u="none" strike="noStrike" kern="0" cap="none" spc="0" normalizeH="0" baseline="0" noProof="0" dirty="0" smtClean="0">
                <a:ln w="11430"/>
                <a:solidFill>
                  <a:srgbClr val="A379B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bn-BD" sz="8000" b="1" i="0" u="none" strike="noStrike" kern="0" cap="none" spc="0" normalizeH="0" baseline="0" noProof="0" dirty="0" smtClean="0">
              <a:ln w="11430"/>
              <a:solidFill>
                <a:srgbClr val="A379BB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8000" b="1" i="0" u="none" strike="noStrike" kern="0" cap="none" spc="0" normalizeH="0" baseline="0" noProof="0" dirty="0" smtClean="0">
                <a:ln w="11430"/>
                <a:solidFill>
                  <a:srgbClr val="A379B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বিষয়ঃ </a:t>
            </a:r>
            <a:r>
              <a:rPr kumimoji="0" lang="bn-IN" sz="8000" b="1" i="0" u="none" strike="noStrike" kern="0" cap="none" spc="0" normalizeH="0" baseline="0" noProof="0" dirty="0" smtClean="0">
                <a:ln w="11430"/>
                <a:solidFill>
                  <a:srgbClr val="A379B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বিজ্ঞা</a:t>
            </a:r>
            <a:r>
              <a:rPr kumimoji="0" lang="bn-BD" sz="8000" b="1" i="0" u="none" strike="noStrike" kern="0" cap="none" spc="0" normalizeH="0" baseline="0" noProof="0" dirty="0" smtClean="0">
                <a:ln w="11430"/>
                <a:solidFill>
                  <a:srgbClr val="A379B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</a:t>
            </a:r>
            <a:r>
              <a:rPr kumimoji="0" lang="bn-IN" sz="8000" b="1" i="0" u="none" strike="noStrike" kern="0" cap="none" spc="0" normalizeH="0" baseline="0" noProof="0" dirty="0" smtClean="0">
                <a:ln w="11430"/>
                <a:solidFill>
                  <a:srgbClr val="A379B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bn-BD" sz="8000" b="1" i="0" u="none" strike="noStrike" kern="0" cap="none" spc="0" normalizeH="0" baseline="0" noProof="0" dirty="0" smtClean="0">
              <a:ln w="11430"/>
              <a:solidFill>
                <a:srgbClr val="A379BB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8000" b="1" i="0" u="none" strike="noStrike" kern="0" cap="none" spc="0" normalizeH="0" baseline="0" noProof="0" dirty="0" smtClean="0">
                <a:ln w="11430"/>
                <a:solidFill>
                  <a:srgbClr val="A379B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অধ্যায়ঃ  একাদশ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8000" b="1" i="0" u="none" strike="noStrike" kern="0" cap="none" spc="0" normalizeH="0" baseline="0" noProof="0" dirty="0" smtClean="0">
                <a:ln w="11430"/>
                <a:solidFill>
                  <a:srgbClr val="A379B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সময়ঃ ৫০ মিনিট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 w="11430"/>
                <a:solidFill>
                  <a:sysClr val="window" lastClr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4400" b="1" i="0" u="none" strike="noStrike" kern="0" cap="none" spc="0" normalizeH="0" baseline="0" noProof="0" dirty="0">
              <a:ln w="11430"/>
              <a:solidFill>
                <a:sysClr val="window" lastClr="FF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88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S COMPUTER\Downloads\725beba97e130ec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9752"/>
            <a:ext cx="4578927" cy="397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S COMPUTER\Downloads\n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927" y="22579"/>
            <a:ext cx="4565073" cy="283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JS COMPUTER\Downloads\n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8927" cy="285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JS COMPUTER\Downloads\b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926" y="2859754"/>
            <a:ext cx="4565073" cy="397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283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352800"/>
            <a:ext cx="9144000" cy="1752600"/>
          </a:xfrm>
          <a:solidFill>
            <a:srgbClr val="FFC000"/>
          </a:solidFill>
        </p:spPr>
        <p:txBody>
          <a:bodyPr>
            <a:normAutofit/>
          </a:bodyPr>
          <a:lstStyle/>
          <a:p>
            <a:endParaRPr lang="bn-IN" sz="11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আলোর প্রতিসরণ </a:t>
            </a:r>
            <a:endParaRPr lang="en-GB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4"/>
          <p:cNvSpPr txBox="1">
            <a:spLocks noGrp="1"/>
          </p:cNvSpPr>
          <p:nvPr>
            <p:ph type="ctrTitle"/>
          </p:nvPr>
        </p:nvSpPr>
        <p:spPr>
          <a:xfrm>
            <a:off x="0" y="27709"/>
            <a:ext cx="9144000" cy="1470025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rgbClr val="CEB966">
                <a:shade val="50000"/>
              </a:srgbClr>
            </a:solidFill>
            <a:prstDash val="solid"/>
          </a:ln>
          <a:effectLst/>
        </p:spPr>
        <p:txBody>
          <a:bodyPr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bn-IN" sz="72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আজকের </a:t>
            </a:r>
            <a:r>
              <a:rPr lang="en-US" sz="7200" b="1" kern="0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পাঠ</a:t>
            </a:r>
            <a:r>
              <a:rPr lang="en-US" sz="72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lang="en-US" sz="7200" b="1" kern="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56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Callout 3"/>
          <p:cNvSpPr/>
          <p:nvPr/>
        </p:nvSpPr>
        <p:spPr>
          <a:xfrm>
            <a:off x="3429000" y="914400"/>
            <a:ext cx="2590800" cy="1219200"/>
          </a:xfrm>
          <a:prstGeom prst="downArrowCallout">
            <a:avLst>
              <a:gd name="adj1" fmla="val 50175"/>
              <a:gd name="adj2" fmla="val 48777"/>
              <a:gd name="adj3" fmla="val 25000"/>
              <a:gd name="adj4" fmla="val 64977"/>
            </a:avLst>
          </a:prstGeom>
          <a:solidFill>
            <a:schemeClr val="accent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552795" y="2438400"/>
            <a:ext cx="8291945" cy="1234440"/>
          </a:xfrm>
          <a:prstGeom prst="flowChartProcess">
            <a:avLst/>
          </a:prstGeom>
          <a:solidFill>
            <a:schemeClr val="accent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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পূর্ণ অভ্যন্তরীণ প্রতিফলন ও সংকট কোণ</a:t>
            </a:r>
            <a:r>
              <a:rPr lang="en-GB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 তা বলতে পারবে এবং এর রশ্মি চিত্র অঙ্কন করতে পারবে।  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552795" y="3778238"/>
            <a:ext cx="8291945" cy="713408"/>
          </a:xfrm>
          <a:prstGeom prst="flowChartProcess">
            <a:avLst/>
          </a:prstGeom>
          <a:solidFill>
            <a:schemeClr val="accent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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পূর্ণ অভ্যন্তরীণ প্রতিফলনের শর্ত বলতে পারবে।</a:t>
            </a:r>
          </a:p>
        </p:txBody>
      </p:sp>
      <p:sp>
        <p:nvSpPr>
          <p:cNvPr id="7" name="Flowchart: Process 6"/>
          <p:cNvSpPr/>
          <p:nvPr/>
        </p:nvSpPr>
        <p:spPr>
          <a:xfrm>
            <a:off x="562495" y="4598230"/>
            <a:ext cx="8291945" cy="1146266"/>
          </a:xfrm>
          <a:prstGeom prst="flowChartProcess">
            <a:avLst/>
          </a:prstGeom>
          <a:solidFill>
            <a:schemeClr val="accent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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মরীচিকা কি এবং কেন হয় তা বলতে পারবে এবং রশ্মিচিত্র অঙ্কন করে বর্ণনা করতে পারবে।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6781800" cy="1143000"/>
          </a:xfr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আলোর প্রতিসরণ</a:t>
            </a:r>
            <a:endParaRPr lang="en-US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  <p:pic>
        <p:nvPicPr>
          <p:cNvPr id="54282" name="Picture 10" descr="F:\New Folder\refrection\refraction-of-light-two-medium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1553028"/>
            <a:ext cx="3005138" cy="241141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3079" name="TextBox 14"/>
          <p:cNvSpPr txBox="1">
            <a:spLocks noChangeArrowheads="1"/>
          </p:cNvSpPr>
          <p:nvPr/>
        </p:nvSpPr>
        <p:spPr bwMode="auto">
          <a:xfrm>
            <a:off x="633680" y="5231968"/>
            <a:ext cx="807720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বিষয়বস্তুঃ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পূর্ণ অভ্যন্তরীণ প্রতিফলন, সংকট কোণ, মরীচিকা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lowchart: Data 17"/>
          <p:cNvSpPr/>
          <p:nvPr/>
        </p:nvSpPr>
        <p:spPr>
          <a:xfrm>
            <a:off x="2057400" y="3820556"/>
            <a:ext cx="4038600" cy="1037772"/>
          </a:xfrm>
          <a:prstGeom prst="flowChartInputOutpu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62000" y="619780"/>
            <a:ext cx="76200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নিচের চিত্রটি লক্ষ্য করঃ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8" name="Chevron 57"/>
          <p:cNvSpPr/>
          <p:nvPr/>
        </p:nvSpPr>
        <p:spPr>
          <a:xfrm rot="1262873">
            <a:off x="3077978" y="3291218"/>
            <a:ext cx="136696" cy="192339"/>
          </a:xfrm>
          <a:prstGeom prst="chevron">
            <a:avLst>
              <a:gd name="adj" fmla="val 9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838200" y="2677556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বায়ু মাধ্যম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914400" y="3896756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ঁ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 মাধ্যম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33"/>
          <p:cNvGrpSpPr/>
          <p:nvPr/>
        </p:nvGrpSpPr>
        <p:grpSpPr>
          <a:xfrm>
            <a:off x="1828800" y="3657600"/>
            <a:ext cx="4572000" cy="1371600"/>
            <a:chOff x="2362199" y="1981200"/>
            <a:chExt cx="4800600" cy="1524000"/>
          </a:xfrm>
        </p:grpSpPr>
        <p:sp>
          <p:nvSpPr>
            <p:cNvPr id="35" name="Cube 34"/>
            <p:cNvSpPr/>
            <p:nvPr/>
          </p:nvSpPr>
          <p:spPr>
            <a:xfrm>
              <a:off x="2362199" y="1981200"/>
              <a:ext cx="4800600" cy="1524000"/>
            </a:xfrm>
            <a:prstGeom prst="cube">
              <a:avLst>
                <a:gd name="adj" fmla="val 62220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 rot="10800000">
              <a:off x="3429000" y="2514600"/>
              <a:ext cx="3124200" cy="1588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2438400" y="2514600"/>
              <a:ext cx="990600" cy="99060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Straight Connector 42"/>
          <p:cNvCxnSpPr/>
          <p:nvPr/>
        </p:nvCxnSpPr>
        <p:spPr>
          <a:xfrm rot="16200000" flipH="1">
            <a:off x="3612466" y="4018090"/>
            <a:ext cx="1066800" cy="67173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482178" y="4876800"/>
            <a:ext cx="1281545" cy="914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633004" y="3007774"/>
            <a:ext cx="1176996" cy="8127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hevron 43"/>
          <p:cNvSpPr/>
          <p:nvPr/>
        </p:nvSpPr>
        <p:spPr>
          <a:xfrm rot="2508804">
            <a:off x="3978256" y="4164169"/>
            <a:ext cx="203213" cy="227173"/>
          </a:xfrm>
          <a:prstGeom prst="chevron">
            <a:avLst>
              <a:gd name="adj" fmla="val 9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Chevron 45"/>
          <p:cNvSpPr/>
          <p:nvPr/>
        </p:nvSpPr>
        <p:spPr>
          <a:xfrm rot="1262873">
            <a:off x="5014925" y="5224354"/>
            <a:ext cx="136696" cy="192339"/>
          </a:xfrm>
          <a:prstGeom prst="chevron">
            <a:avLst>
              <a:gd name="adj" fmla="val 9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47"/>
          <p:cNvGrpSpPr/>
          <p:nvPr/>
        </p:nvGrpSpPr>
        <p:grpSpPr>
          <a:xfrm>
            <a:off x="2894806" y="1763156"/>
            <a:ext cx="5791994" cy="1372394"/>
            <a:chOff x="3199606" y="1143000"/>
            <a:chExt cx="5791994" cy="1372394"/>
          </a:xfrm>
        </p:grpSpPr>
        <p:cxnSp>
          <p:nvCxnSpPr>
            <p:cNvPr id="34" name="Straight Connector 33"/>
            <p:cNvCxnSpPr/>
            <p:nvPr/>
          </p:nvCxnSpPr>
          <p:spPr>
            <a:xfrm rot="5400000" flipH="1" flipV="1">
              <a:off x="2628106" y="1943100"/>
              <a:ext cx="1143794" cy="794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3200400" y="1375230"/>
              <a:ext cx="3505200" cy="1588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6705600" y="1143000"/>
              <a:ext cx="2286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আপতিত রশ্মি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" name="Group 55"/>
          <p:cNvGrpSpPr/>
          <p:nvPr/>
        </p:nvGrpSpPr>
        <p:grpSpPr>
          <a:xfrm>
            <a:off x="4267200" y="4125356"/>
            <a:ext cx="4484916" cy="523220"/>
            <a:chOff x="4572000" y="3429000"/>
            <a:chExt cx="4484916" cy="523220"/>
          </a:xfrm>
        </p:grpSpPr>
        <p:cxnSp>
          <p:nvCxnSpPr>
            <p:cNvPr id="53" name="Straight Arrow Connector 52"/>
            <p:cNvCxnSpPr/>
            <p:nvPr/>
          </p:nvCxnSpPr>
          <p:spPr>
            <a:xfrm>
              <a:off x="4572000" y="3733800"/>
              <a:ext cx="2209800" cy="1588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6770916" y="3429000"/>
              <a:ext cx="2286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প্রতিসরিত রশ্মি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63"/>
          <p:cNvGrpSpPr/>
          <p:nvPr/>
        </p:nvGrpSpPr>
        <p:grpSpPr>
          <a:xfrm>
            <a:off x="3886200" y="3159450"/>
            <a:ext cx="4800600" cy="661106"/>
            <a:chOff x="4191000" y="2539294"/>
            <a:chExt cx="4800600" cy="661106"/>
          </a:xfrm>
        </p:grpSpPr>
        <p:cxnSp>
          <p:nvCxnSpPr>
            <p:cNvPr id="60" name="Straight Connector 59"/>
            <p:cNvCxnSpPr/>
            <p:nvPr/>
          </p:nvCxnSpPr>
          <p:spPr>
            <a:xfrm flipV="1">
              <a:off x="4191000" y="2819400"/>
              <a:ext cx="1143000" cy="381000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5334000" y="2819400"/>
              <a:ext cx="1371600" cy="1588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6705600" y="2539294"/>
              <a:ext cx="2286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আপতন বিন্দু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cxnSp>
        <p:nvCxnSpPr>
          <p:cNvPr id="66" name="Straight Connector 65"/>
          <p:cNvCxnSpPr/>
          <p:nvPr/>
        </p:nvCxnSpPr>
        <p:spPr>
          <a:xfrm rot="5400000">
            <a:off x="2857500" y="3706256"/>
            <a:ext cx="1905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69"/>
          <p:cNvGrpSpPr/>
          <p:nvPr/>
        </p:nvGrpSpPr>
        <p:grpSpPr>
          <a:xfrm>
            <a:off x="3886200" y="2677556"/>
            <a:ext cx="4267200" cy="523220"/>
            <a:chOff x="4191000" y="2057400"/>
            <a:chExt cx="4267200" cy="523220"/>
          </a:xfrm>
        </p:grpSpPr>
        <p:cxnSp>
          <p:nvCxnSpPr>
            <p:cNvPr id="68" name="Straight Arrow Connector 67"/>
            <p:cNvCxnSpPr/>
            <p:nvPr/>
          </p:nvCxnSpPr>
          <p:spPr>
            <a:xfrm>
              <a:off x="4191000" y="2286000"/>
              <a:ext cx="2438400" cy="1588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6781800" y="2057400"/>
              <a:ext cx="1676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অভিলম্ব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" name="Group 77"/>
          <p:cNvGrpSpPr/>
          <p:nvPr/>
        </p:nvGrpSpPr>
        <p:grpSpPr>
          <a:xfrm>
            <a:off x="3504406" y="2277708"/>
            <a:ext cx="5244080" cy="1440466"/>
            <a:chOff x="3809206" y="1657552"/>
            <a:chExt cx="5244080" cy="1440466"/>
          </a:xfrm>
        </p:grpSpPr>
        <p:sp>
          <p:nvSpPr>
            <p:cNvPr id="71" name="TextBox 70"/>
            <p:cNvSpPr txBox="1"/>
            <p:nvPr/>
          </p:nvSpPr>
          <p:spPr>
            <a:xfrm>
              <a:off x="3810000" y="2728686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3" name="Straight Connector 72"/>
            <p:cNvCxnSpPr/>
            <p:nvPr/>
          </p:nvCxnSpPr>
          <p:spPr>
            <a:xfrm rot="5400000" flipH="1" flipV="1">
              <a:off x="3390900" y="2324100"/>
              <a:ext cx="838200" cy="1588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>
              <a:off x="3810000" y="1905000"/>
              <a:ext cx="2819400" cy="1588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6767286" y="1657552"/>
              <a:ext cx="2286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আপতন কোণ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82"/>
          <p:cNvGrpSpPr/>
          <p:nvPr/>
        </p:nvGrpSpPr>
        <p:grpSpPr>
          <a:xfrm>
            <a:off x="3762828" y="3658869"/>
            <a:ext cx="4967514" cy="668905"/>
            <a:chOff x="4067628" y="3038713"/>
            <a:chExt cx="4967514" cy="668905"/>
          </a:xfrm>
        </p:grpSpPr>
        <p:sp>
          <p:nvSpPr>
            <p:cNvPr id="79" name="TextBox 78"/>
            <p:cNvSpPr txBox="1"/>
            <p:nvPr/>
          </p:nvSpPr>
          <p:spPr>
            <a:xfrm>
              <a:off x="4067628" y="3338286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1" name="Straight Arrow Connector 80"/>
            <p:cNvCxnSpPr/>
            <p:nvPr/>
          </p:nvCxnSpPr>
          <p:spPr>
            <a:xfrm rot="16200000" flipH="1">
              <a:off x="5464629" y="2093685"/>
              <a:ext cx="14514" cy="2561772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6749142" y="3038713"/>
              <a:ext cx="2286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প্রতিসরণ কোণ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cxnSp>
        <p:nvCxnSpPr>
          <p:cNvPr id="85" name="Straight Connector 84"/>
          <p:cNvCxnSpPr/>
          <p:nvPr/>
        </p:nvCxnSpPr>
        <p:spPr>
          <a:xfrm rot="5400000">
            <a:off x="3722913" y="4894613"/>
            <a:ext cx="1480458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9"/>
          <p:cNvGrpSpPr/>
          <p:nvPr/>
        </p:nvGrpSpPr>
        <p:grpSpPr>
          <a:xfrm>
            <a:off x="4281714" y="4409166"/>
            <a:ext cx="457200" cy="873704"/>
            <a:chOff x="4281714" y="4409166"/>
            <a:chExt cx="457200" cy="873704"/>
          </a:xfrm>
        </p:grpSpPr>
        <p:sp>
          <p:nvSpPr>
            <p:cNvPr id="88" name="TextBox 87"/>
            <p:cNvSpPr txBox="1"/>
            <p:nvPr/>
          </p:nvSpPr>
          <p:spPr>
            <a:xfrm>
              <a:off x="4281714" y="4409166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434114" y="4913538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55 -0.12188 C 0.03542 -0.1561 0.05782 -0.17484 0.08889 -0.19149 C 0.10504 -0.20005 0.12084 -0.20953 0.1382 -0.21392 C 0.15087 -0.21716 0.16389 -0.21762 0.17674 -0.22017 C 0.22674 -0.21855 0.27865 -0.21716 0.32743 -0.19958 C 0.36684 -0.18524 0.40539 -0.16443 0.44584 -0.15657 C 0.47205 -0.15795 0.49809 -0.15888 0.52431 -0.16073 C 0.5415 -0.16189 0.55816 -0.16836 0.57518 -0.17091 C 0.59184 -0.1864 0.6158 -0.18617 0.63507 -0.18941 C 0.66268 -0.19403 0.69045 -0.1982 0.71823 -0.20166 C 0.75174 -0.20999 0.78438 -0.2204 0.81823 -0.22618 C 0.82952 -0.22803 0.84566 -0.22387 0.85365 -0.2345 " pathEditMode="relative" ptsTypes="fffffffffffA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44" grpId="0" animBg="1"/>
      <p:bldP spid="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frect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4"/>
          <a:stretch>
            <a:fillRect/>
          </a:stretch>
        </p:blipFill>
        <p:spPr>
          <a:xfrm>
            <a:off x="2057400" y="1239078"/>
            <a:ext cx="4876800" cy="348532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3" name="TextBox 2"/>
          <p:cNvSpPr txBox="1"/>
          <p:nvPr/>
        </p:nvSpPr>
        <p:spPr>
          <a:xfrm>
            <a:off x="1052286" y="541648"/>
            <a:ext cx="7010400" cy="58477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ভিডিও ক্লিপটি লক্ষ্য করঃ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886200" y="5105400"/>
          <a:ext cx="16256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Packager Shell Object" showAsIcon="1" r:id="rId5" imgW="914400" imgH="771480" progId="Package">
                  <p:embed/>
                </p:oleObj>
              </mc:Choice>
              <mc:Fallback>
                <p:oleObj name="Packager Shell Object" showAsIcon="1" r:id="rId5" imgW="914400" imgH="7714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105400"/>
                        <a:ext cx="1625600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422</Words>
  <Application>Microsoft Office PowerPoint</Application>
  <PresentationFormat>On-screen Show (4:3)</PresentationFormat>
  <Paragraphs>135</Paragraphs>
  <Slides>18</Slides>
  <Notes>9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Packager Shell Object</vt:lpstr>
      <vt:lpstr>স্বাগতম</vt:lpstr>
      <vt:lpstr>পরিচিতি</vt:lpstr>
      <vt:lpstr>PowerPoint Presentation</vt:lpstr>
      <vt:lpstr>PowerPoint Presentation</vt:lpstr>
      <vt:lpstr>আজকের পাঠ </vt:lpstr>
      <vt:lpstr>PowerPoint Presentation</vt:lpstr>
      <vt:lpstr>আলোর প্রতিসরণ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TSS</dc:creator>
  <cp:lastModifiedBy>JS COMPUTER</cp:lastModifiedBy>
  <cp:revision>252</cp:revision>
  <dcterms:created xsi:type="dcterms:W3CDTF">2006-08-16T00:00:00Z</dcterms:created>
  <dcterms:modified xsi:type="dcterms:W3CDTF">2020-07-05T15:52:29Z</dcterms:modified>
</cp:coreProperties>
</file>