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57" r:id="rId6"/>
    <p:sldId id="258" r:id="rId7"/>
    <p:sldId id="280" r:id="rId8"/>
    <p:sldId id="281" r:id="rId9"/>
    <p:sldId id="259" r:id="rId10"/>
    <p:sldId id="275" r:id="rId11"/>
    <p:sldId id="261" r:id="rId12"/>
    <p:sldId id="267" r:id="rId13"/>
    <p:sldId id="268" r:id="rId14"/>
    <p:sldId id="269" r:id="rId15"/>
    <p:sldId id="270" r:id="rId16"/>
    <p:sldId id="272" r:id="rId17"/>
    <p:sldId id="27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to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066800"/>
            <a:ext cx="4724400" cy="48213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71691"/>
            <a:ext cx="7848600" cy="580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ক্ষার ধাতুসমূহের সর্বশেষ স্তরের ইলেকট্রন বিন্যাস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এদের যোজনী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1.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iii.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ইলেকট্রন দানে সক্ষম বলে এদের যৌগগুলো আয়নিক ।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iv.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আয়নিক যৌগ বলে এদের গলনাংক ও স্ফুটনাংক উচ্চ ।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v.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কঠিন অবস্থায় তড়িৎ অপরিবাহী কিন্তু তরল অবস্থায় ও দ্রবণে তড়িৎ পরিবাহী ।</a:t>
            </a: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vi.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যৌগসমূহ পানিতে দ্রবণীয়, কিন্তু জৈব দ্রাবকে অদ্রবণীয় ।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80036"/>
              </p:ext>
            </p:extLst>
          </p:nvPr>
        </p:nvGraphicFramePr>
        <p:xfrm>
          <a:off x="228600" y="838201"/>
          <a:ext cx="8382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073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Na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K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1073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</a:rPr>
                        <a:t>Rb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418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Cs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0"/>
            <a:ext cx="7543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ধর্ম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)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360218"/>
            <a:ext cx="6503703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একই পর্যায়ের মৌলসমূহের ধর্মের ক্রমবিকাশ </a:t>
            </a:r>
            <a:endParaRPr lang="en-US" sz="36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47850"/>
            <a:ext cx="3209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628775"/>
            <a:ext cx="3362325" cy="40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00201"/>
            <a:ext cx="3352800" cy="38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600200"/>
            <a:ext cx="3429000" cy="38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600200"/>
            <a:ext cx="3505200" cy="404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828800"/>
            <a:ext cx="3429000" cy="35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828800"/>
            <a:ext cx="3352800" cy="360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33600" y="1447799"/>
            <a:ext cx="3810000" cy="40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761"/>
              </p:ext>
            </p:extLst>
          </p:nvPr>
        </p:nvGraphicFramePr>
        <p:xfrm>
          <a:off x="239398" y="1447800"/>
          <a:ext cx="8676002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914400"/>
                <a:gridCol w="990600"/>
                <a:gridCol w="914400"/>
                <a:gridCol w="838200"/>
                <a:gridCol w="914400"/>
                <a:gridCol w="914400"/>
                <a:gridCol w="914400"/>
                <a:gridCol w="751202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endParaRPr lang="en-US" sz="3600" b="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II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III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IV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V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VI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VII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7030A0"/>
                          </a:solidFill>
                        </a:rPr>
                        <a:t>VIII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8600"/>
            <a:ext cx="903164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একই পর্যায়ের মৌলসমূহের ধর্মের ক্রমবিকাশ</a:t>
            </a:r>
            <a:r>
              <a:rPr lang="en-US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(3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) </a:t>
            </a:r>
            <a:endParaRPr lang="en-US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79400"/>
              </p:ext>
            </p:extLst>
          </p:nvPr>
        </p:nvGraphicFramePr>
        <p:xfrm>
          <a:off x="228600" y="5562600"/>
          <a:ext cx="8839199" cy="7620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52667"/>
                <a:gridCol w="931600"/>
                <a:gridCol w="1009233"/>
                <a:gridCol w="931600"/>
                <a:gridCol w="853967"/>
                <a:gridCol w="931600"/>
                <a:gridCol w="931600"/>
                <a:gridCol w="931600"/>
                <a:gridCol w="76533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অক্সাইড</a:t>
                      </a:r>
                      <a:endParaRPr lang="en-US" sz="3600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aseline="-250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aseline="-250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400" baseline="-2500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aseline="-250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3594"/>
              </p:ext>
            </p:extLst>
          </p:nvPr>
        </p:nvGraphicFramePr>
        <p:xfrm>
          <a:off x="381000" y="2438400"/>
          <a:ext cx="8676002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914400"/>
                <a:gridCol w="990600"/>
                <a:gridCol w="914400"/>
                <a:gridCol w="838200"/>
                <a:gridCol w="914400"/>
                <a:gridCol w="914400"/>
                <a:gridCol w="914400"/>
                <a:gridCol w="751202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accent6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en-US" sz="3600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72628"/>
              </p:ext>
            </p:extLst>
          </p:nvPr>
        </p:nvGraphicFramePr>
        <p:xfrm>
          <a:off x="381000" y="3429000"/>
          <a:ext cx="8676002" cy="8125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24000"/>
                <a:gridCol w="914400"/>
                <a:gridCol w="990600"/>
                <a:gridCol w="914400"/>
                <a:gridCol w="838200"/>
                <a:gridCol w="914400"/>
                <a:gridCol w="914400"/>
                <a:gridCol w="914400"/>
                <a:gridCol w="751202"/>
              </a:tblGrid>
              <a:tr h="81256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accent5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যোজনী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3600" dirty="0">
                        <a:solidFill>
                          <a:schemeClr val="accent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66313"/>
              </p:ext>
            </p:extLst>
          </p:nvPr>
        </p:nvGraphicFramePr>
        <p:xfrm>
          <a:off x="315598" y="4419601"/>
          <a:ext cx="8828402" cy="9144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550770"/>
                <a:gridCol w="930462"/>
                <a:gridCol w="1008001"/>
                <a:gridCol w="930462"/>
                <a:gridCol w="852924"/>
                <a:gridCol w="930462"/>
                <a:gridCol w="930462"/>
                <a:gridCol w="930462"/>
                <a:gridCol w="76439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rgbClr val="FFC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হাইড্রাইড</a:t>
                      </a:r>
                      <a:endParaRPr lang="en-US" sz="36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MgH</a:t>
                      </a:r>
                      <a:r>
                        <a:rPr lang="en-US" sz="2400" baseline="-250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aseline="-250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AlH</a:t>
                      </a:r>
                      <a:r>
                        <a:rPr lang="en-US" sz="2400" baseline="-250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SiH</a:t>
                      </a:r>
                      <a:r>
                        <a:rPr lang="en-US" sz="2400" baseline="-250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aseline="-250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lang="en-US" sz="2400" baseline="-250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aseline="-250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8069"/>
            <a:ext cx="849142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 সাথে তৃতীয় পর্যায়ের মৌলের অক্সাইডসমূহের বিক্রিয়া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359" y="1141273"/>
            <a:ext cx="4535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Na</a:t>
            </a:r>
            <a:r>
              <a:rPr lang="en-US" sz="32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 + H</a:t>
            </a:r>
            <a:r>
              <a:rPr lang="en-US" sz="3200" baseline="-2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 = 2NaOH 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077" y="1745107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MgCl</a:t>
            </a:r>
            <a:r>
              <a:rPr lang="en-US" sz="320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H2O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04" y="2829113"/>
            <a:ext cx="5960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iii. Al</a:t>
            </a:r>
            <a:r>
              <a:rPr lang="en-US" sz="3200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+ 6HCl = 2AlCl</a:t>
            </a:r>
            <a:r>
              <a:rPr lang="en-US" sz="3200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3200" baseline="-25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933" y="3458974"/>
            <a:ext cx="6263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iv. SiO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+ 2NaOH = Na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867" y="404374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v. P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= 2H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9537" y="1141274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[ ক্ষার ধর্মী ]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9833" y="405523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অম্ল ধর্মী]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9833" y="4628524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অম্ল ধর্মী]</a:t>
            </a:r>
            <a:endParaRPr lang="en-US" sz="36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411850"/>
            <a:ext cx="2201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 ক্ষারক ধর্মী ]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7623" y="3532467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ক্ষার ধর্মী]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2308" y="2902329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bn-BD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অম্ল ধর্মী]</a:t>
            </a:r>
            <a:endParaRPr lang="en-US" sz="3600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2217" y="470157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vi. SO</a:t>
            </a:r>
            <a:r>
              <a:rPr lang="en-US" sz="2800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O = H</a:t>
            </a:r>
            <a:r>
              <a:rPr lang="en-US" sz="2800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44408" y="1750875"/>
            <a:ext cx="1532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[ অম্ল ধর্মী]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5359" y="2367448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+ 2NaOH = Na</a:t>
            </a:r>
            <a:r>
              <a:rPr lang="en-US" sz="24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400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2217" y="5244782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vii. Cl</a:t>
            </a:r>
            <a:r>
              <a:rPr lang="en-US" sz="28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 = 2HClO</a:t>
            </a:r>
            <a:r>
              <a:rPr lang="en-US" sz="2800" baseline="-25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36667" y="5264398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[ অম্ল ধর্মী]</a:t>
            </a:r>
            <a:endParaRPr lang="en-US" sz="36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 build="allAtOnce"/>
      <p:bldP spid="7" grpId="0"/>
      <p:bldP spid="7" grpId="1"/>
      <p:bldP spid="9" grpId="0" build="allAtOnce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20" grpId="0"/>
      <p:bldP spid="24" grpId="0"/>
      <p:bldP spid="25" grpId="0"/>
      <p:bldP spid="2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2800" y="609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94377"/>
              </p:ext>
            </p:extLst>
          </p:nvPr>
        </p:nvGraphicFramePr>
        <p:xfrm>
          <a:off x="228600" y="2057400"/>
          <a:ext cx="8686800" cy="640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48407"/>
                <a:gridCol w="1142176"/>
                <a:gridCol w="981987"/>
                <a:gridCol w="981987"/>
                <a:gridCol w="830912"/>
                <a:gridCol w="981987"/>
                <a:gridCol w="906448"/>
                <a:gridCol w="906448"/>
                <a:gridCol w="906448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মৌল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29029" y="152400"/>
            <a:ext cx="432522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তাহলে মৌলসমূহের ধর্ম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4350603"/>
            <a:ext cx="872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ধাতু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4191000"/>
            <a:ext cx="1208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143000" y="3124200"/>
            <a:ext cx="1981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943100" y="3467100"/>
            <a:ext cx="1600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400300" y="30861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572000" y="2819400"/>
            <a:ext cx="1828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5334000" y="29718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6" idx="0"/>
          </p:cNvCxnSpPr>
          <p:nvPr/>
        </p:nvCxnSpPr>
        <p:spPr>
          <a:xfrm rot="5400000">
            <a:off x="5826746" y="3388348"/>
            <a:ext cx="1600200" cy="5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553200" y="31242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124700" y="29337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0" y="457200"/>
            <a:ext cx="2971800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ii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রাসায়নিক ধর্ম ব্যাখ্যা কর ।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n-BD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 ধর্ম ব্যাখ্যা কর ।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Cl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এসিড ধর্মী ব্যাখ্যা কর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একই পর্যায়ে ধাতব ধর্ম ব্যাখ্যা কর ।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399"/>
            <a:ext cx="3276600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290" y="1241845"/>
            <a:ext cx="7162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গ্রুপ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এর মৌলসমূহকে কি বলে ?</a:t>
            </a:r>
          </a:p>
          <a:p>
            <a:endParaRPr lang="en-US" sz="3600" baseline="-25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ম্যাগনেসিয়ামের যোজনী কত ?</a:t>
            </a:r>
          </a:p>
          <a:p>
            <a:endParaRPr lang="en-US" sz="3600" baseline="-25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সালফার কি ধরনের পরমাণু ?</a:t>
            </a:r>
          </a:p>
          <a:p>
            <a:endParaRPr lang="en-US" sz="3600" baseline="-25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P</a:t>
            </a:r>
            <a:r>
              <a:rPr lang="en-US" sz="3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এর ধর্ম কি ?</a:t>
            </a:r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0837" y="3200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572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4419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828800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ধাতু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8029" y="26670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1588" y="3627113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9378" y="4541222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অম্লধর্মী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8915400" cy="32111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1600" baseline="-25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aseline="-25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aseline="-25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মৌলের পর্যায় ভিওিক ধর্ম লিখ ।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দ্বিতীয় পর্যায়ের মৌলসমূহের ধর্মের ক্রমবিকাশ বর্ণনা </a:t>
            </a:r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n-BD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ধন্যবাদ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C:\Program Files\Microsoft Office\MEDIA\CAGCAT10\j0212957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85" y="3288481"/>
            <a:ext cx="1830629" cy="11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Tulip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1000" y="152400"/>
            <a:ext cx="8382000" cy="62483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8600" dirty="0" smtClean="0">
                <a:latin typeface="NikoshBAN" pitchFamily="2" charset="0"/>
                <a:cs typeface="NikoshBAN" pitchFamily="2" charset="0"/>
              </a:rPr>
            </a:br>
            <a:r>
              <a:rPr lang="bn-IN" sz="57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তন্ম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36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সহকারি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      পূর্বভাগ এস.ই.এস.ডি.পি মডেল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নাসির নগর, ব্রাহ্মণবাড়ীয়া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57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7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4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bn-IN" sz="41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0১৭১০৭৫৫২২৬</a:t>
            </a:r>
            <a:endParaRPr lang="en-US" sz="41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7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7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7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700" dirty="0" smtClean="0">
                <a:latin typeface="NikoshBAN" pitchFamily="2" charset="0"/>
                <a:cs typeface="NikoshBAN" pitchFamily="2" charset="0"/>
              </a:rPr>
            </a:br>
            <a:endParaRPr lang="en-US" sz="6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2628900" cy="32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05000"/>
          </a:xfrm>
        </p:spPr>
        <p:txBody>
          <a:bodyPr>
            <a:normAutofit/>
          </a:bodyPr>
          <a:lstStyle/>
          <a:p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পাঠ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09713"/>
            <a:ext cx="7391400" cy="4495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 শ্রেণী</a:t>
            </a:r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IN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bn-IN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পাঠশিরোনামঃপর্যায় সারণি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endParaRPr lang="en-GB" dirty="0"/>
          </a:p>
        </p:txBody>
      </p:sp>
      <p:pic>
        <p:nvPicPr>
          <p:cNvPr id="4" name="Picture 3" descr="period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076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7wU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18wU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MÖæc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1g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2wU †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2q I 3q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8wU †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4_©-7g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MÖæ‡c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18wU †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j¨v‡š’bvBW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A¨vw±bvBW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mvwi‡Z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gvU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14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wU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28wU †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gŠj</a:t>
            </a:r>
            <a:r>
              <a:rPr lang="en-US" dirty="0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ea typeface="SutonnyMJ" pitchFamily="2" charset="0"/>
                <a:cs typeface="SutonnyMJ" pitchFamily="2" charset="0"/>
              </a:rPr>
              <a:t>Av‡Q</a:t>
            </a:r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pPr eaLnBrk="1" hangingPunct="1"/>
            <a:endParaRPr lang="en-US" dirty="0" smtClean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AvaywbK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mviwYi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 ‰</a:t>
            </a:r>
            <a:r>
              <a:rPr lang="en-US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ewkó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¨: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মৌলসমূহের কতিপয় পর্যায়বৃত্তিক ধর্ম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6107668"/>
            <a:ext cx="10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18" name="Content Placeholder 17" descr="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71599"/>
            <a:ext cx="7620000" cy="4620439"/>
          </a:xfrm>
        </p:spPr>
      </p:pic>
      <p:pic>
        <p:nvPicPr>
          <p:cNvPr id="20" name="Content Placeholder 19" descr="nb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00200" y="1447800"/>
            <a:ext cx="5791200" cy="47721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04800"/>
            <a:ext cx="7924800" cy="838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8763000" cy="25908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পর্যায় সারনি কি ও এর বৈশিষ্ট্য বলতে পারবে ।</a:t>
            </a:r>
          </a:p>
          <a:p>
            <a:pPr algn="l">
              <a:buFont typeface="Wingdings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গ্রুপে মৌলসমূহের রাসায়নিক ধর্ম বর্ণনা করতে পারবে ।</a:t>
            </a:r>
          </a:p>
          <a:p>
            <a:pPr algn="l">
              <a:buFont typeface="Wingdings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একই পর্যায়ে মৌলসমূহের ধর্মের  ক্রমবিকাশ বর্ণনা করতে পারবে ।</a:t>
            </a:r>
          </a:p>
          <a:p>
            <a:pPr algn="l">
              <a:buFont typeface="Wingdings" pitchFamily="2" charset="2"/>
              <a:buChar char="Ø"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উভধর্মী  </a:t>
            </a:r>
            <a:r>
              <a:rPr lang="bn-BD" sz="3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</a:p>
          <a:p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AvaywbK</a:t>
            </a:r>
            <a:r>
              <a:rPr lang="en-US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ch©vq</a:t>
            </a:r>
            <a:r>
              <a:rPr lang="en-US" dirty="0">
                <a:latin typeface="SutonnyMJ" pitchFamily="2" charset="0"/>
                <a:ea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ea typeface="SutonnyMJ" pitchFamily="2" charset="0"/>
                <a:cs typeface="SutonnyMJ" pitchFamily="2" charset="0"/>
              </a:rPr>
              <a:t>mviwY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38a9d9db31e2b5a8af46048913ba92a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7" y="1600200"/>
            <a:ext cx="80044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পর্যায় সারণি কোন গ্রুপে কতটি মৌল আছে হিসাব করিঃ</a:t>
            </a:r>
            <a:endParaRPr 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4364"/>
            <a:ext cx="8229600" cy="43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585912" y="76200"/>
            <a:ext cx="5715000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 ধর্ম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33525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371600"/>
            <a:ext cx="28765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1543240"/>
            <a:ext cx="4448175" cy="508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56305" y="1371600"/>
            <a:ext cx="520169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19200"/>
            <a:ext cx="5334000" cy="555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444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PowerPoint Presentation</vt:lpstr>
      <vt:lpstr>পাঠ পরিচিতি</vt:lpstr>
      <vt:lpstr>AvaywbK ch©vq mviwYi ‰ewkó¨:</vt:lpstr>
      <vt:lpstr>মৌলসমূহের কতিপয় পর্যায়বৃত্তিক ধর্ম</vt:lpstr>
      <vt:lpstr>শিখন ফল</vt:lpstr>
      <vt:lpstr>AvaywbK ch©vq mviwY </vt:lpstr>
      <vt:lpstr>পর্যায় সারণি কোন গ্রুপে কতটি মৌল আছে হিসাব করিঃ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RASEL</dc:creator>
  <cp:lastModifiedBy>RASEL</cp:lastModifiedBy>
  <cp:revision>125</cp:revision>
  <dcterms:created xsi:type="dcterms:W3CDTF">2006-08-16T00:00:00Z</dcterms:created>
  <dcterms:modified xsi:type="dcterms:W3CDTF">2020-07-05T08:34:12Z</dcterms:modified>
</cp:coreProperties>
</file>