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9" r:id="rId2"/>
    <p:sldId id="257" r:id="rId3"/>
    <p:sldId id="277" r:id="rId4"/>
    <p:sldId id="268" r:id="rId5"/>
    <p:sldId id="272" r:id="rId6"/>
    <p:sldId id="271" r:id="rId7"/>
    <p:sldId id="273" r:id="rId8"/>
    <p:sldId id="262" r:id="rId9"/>
    <p:sldId id="274" r:id="rId10"/>
    <p:sldId id="275" r:id="rId11"/>
    <p:sldId id="276" r:id="rId12"/>
    <p:sldId id="278" r:id="rId13"/>
    <p:sldId id="279" r:id="rId14"/>
    <p:sldId id="280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C7FC0-A6DE-4765-A9E1-F111316156D4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BE03B-BCEA-43AA-BF13-7C5A84980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4D86AB-6708-4D72-826C-2008C29F3E2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DD969F-8FD4-4722-893D-0A86DE247BC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</a:t>
            </a:r>
            <a:r>
              <a:rPr lang="en-US" sz="8800" b="1" dirty="0" smtClean="0">
                <a:solidFill>
                  <a:schemeClr val="tx1"/>
                </a:solidFill>
              </a:rPr>
              <a:t>Welcome </a:t>
            </a:r>
            <a:br>
              <a:rPr lang="en-US" sz="8800" b="1" dirty="0" smtClean="0">
                <a:solidFill>
                  <a:schemeClr val="tx1"/>
                </a:solidFill>
              </a:rPr>
            </a:br>
            <a:r>
              <a:rPr lang="en-US" sz="8800" b="1" dirty="0" smtClean="0">
                <a:solidFill>
                  <a:schemeClr val="tx1"/>
                </a:solidFill>
              </a:rPr>
              <a:t>           </a:t>
            </a:r>
            <a:r>
              <a:rPr lang="en-US" sz="6700" b="1" dirty="0" smtClean="0">
                <a:solidFill>
                  <a:schemeClr val="tx1"/>
                </a:solidFill>
              </a:rPr>
              <a:t>( </a:t>
            </a:r>
            <a:r>
              <a:rPr lang="en-US" sz="6700" b="1" dirty="0" err="1" smtClean="0">
                <a:solidFill>
                  <a:schemeClr val="tx1"/>
                </a:solidFill>
              </a:rPr>
              <a:t>স্বাগতম</a:t>
            </a:r>
            <a:r>
              <a:rPr lang="en-US" sz="6700" b="1" dirty="0" smtClean="0">
                <a:solidFill>
                  <a:schemeClr val="tx1"/>
                </a:solidFill>
              </a:rPr>
              <a:t> ) </a:t>
            </a:r>
            <a:endParaRPr lang="en-US" sz="67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24400"/>
            <a:ext cx="9144000" cy="190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743200"/>
            <a:ext cx="45720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পুজি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মূলধন</a:t>
            </a:r>
            <a:r>
              <a:rPr lang="bn-IN" sz="4000" b="1" dirty="0" smtClean="0"/>
              <a:t> </a:t>
            </a:r>
            <a:r>
              <a:rPr lang="en-US" sz="4000" b="1" dirty="0" err="1" smtClean="0"/>
              <a:t>বাজার</a:t>
            </a:r>
            <a:r>
              <a:rPr lang="en-US" sz="4000" b="1" dirty="0" smtClean="0"/>
              <a:t> ( Capital Market 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>
              <a:buNone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যে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বাজারে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দীর্ঘ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মেয়াদি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আর্থিক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সম্পদ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ক্রয়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বিক্রয়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করা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হয়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তাকে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পুজি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বাজার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বলে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।</a:t>
            </a:r>
            <a:endParaRPr lang="bn-IN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bn-IN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bn-IN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800" b="1" dirty="0" smtClean="0"/>
              <a:t>Capital market is the financial  market for long term debt instrument )</a:t>
            </a:r>
          </a:p>
          <a:p>
            <a:pPr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মুদ্রা</a:t>
            </a:r>
            <a:r>
              <a:rPr lang="en-US" b="1" dirty="0" smtClean="0"/>
              <a:t> </a:t>
            </a:r>
            <a:r>
              <a:rPr lang="en-US" b="1" dirty="0" err="1" smtClean="0"/>
              <a:t>বা</a:t>
            </a:r>
            <a:r>
              <a:rPr lang="en-US" b="1" dirty="0" smtClean="0"/>
              <a:t> </a:t>
            </a:r>
            <a:r>
              <a:rPr lang="en-US" b="1" dirty="0" err="1" smtClean="0"/>
              <a:t>অর্থ</a:t>
            </a:r>
            <a:r>
              <a:rPr lang="en-US" b="1" dirty="0" smtClean="0"/>
              <a:t> </a:t>
            </a:r>
            <a:r>
              <a:rPr lang="en-US" b="1" dirty="0" err="1" smtClean="0"/>
              <a:t>বাজা</a:t>
            </a:r>
            <a:r>
              <a:rPr lang="bn-IN" b="1" dirty="0" smtClean="0"/>
              <a:t>রের উপাদানসমূহ </a:t>
            </a:r>
            <a:r>
              <a:rPr lang="en-US" b="1" dirty="0" smtClean="0"/>
              <a:t> </a:t>
            </a:r>
            <a:r>
              <a:rPr lang="bn-IN" b="1" dirty="0" smtClean="0"/>
              <a:t>(</a:t>
            </a:r>
            <a:r>
              <a:rPr lang="en-US" b="1" dirty="0" smtClean="0"/>
              <a:t>Elements Capital Market)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 fontScale="92500"/>
          </a:bodyPr>
          <a:lstStyle/>
          <a:p>
            <a:r>
              <a:rPr lang="en-US" sz="3600" b="1" dirty="0" err="1" smtClean="0"/>
              <a:t>বন্ড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বাজার</a:t>
            </a:r>
            <a:r>
              <a:rPr lang="en-US" sz="3600" b="1" dirty="0" smtClean="0"/>
              <a:t> (Bond Market)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যে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বাজারে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tx2"/>
                </a:solidFill>
              </a:rPr>
              <a:t>বন্ড</a:t>
            </a:r>
            <a:r>
              <a:rPr lang="en-US" sz="3000" b="1" dirty="0" smtClean="0">
                <a:solidFill>
                  <a:schemeClr val="tx2"/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ক্রয়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বিক্রয়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করা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হয়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তাকে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tx2"/>
                </a:solidFill>
              </a:rPr>
              <a:t>বন্ড</a:t>
            </a:r>
            <a:r>
              <a:rPr lang="en-US" sz="3000" b="1" dirty="0" smtClean="0">
                <a:solidFill>
                  <a:schemeClr val="tx2"/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বাজার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বলে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।</a:t>
            </a:r>
            <a:endParaRPr lang="bn-IN" sz="3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600" b="1" dirty="0" smtClean="0"/>
              <a:t>   </a:t>
            </a:r>
            <a:r>
              <a:rPr lang="en-US" sz="3000" b="1" dirty="0" smtClean="0"/>
              <a:t>(A market where different Bond are treaded )</a:t>
            </a:r>
          </a:p>
          <a:p>
            <a:pPr>
              <a:buNone/>
            </a:pPr>
            <a:endParaRPr lang="bn-IN" sz="3600" b="1" dirty="0" smtClean="0"/>
          </a:p>
          <a:p>
            <a:pPr>
              <a:buNone/>
            </a:pPr>
            <a:r>
              <a:rPr lang="bn-IN" sz="2800" b="1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839200" cy="5486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1. </a:t>
            </a:r>
            <a:r>
              <a:rPr lang="en-US" sz="4000" b="1" dirty="0" err="1" smtClean="0">
                <a:solidFill>
                  <a:schemeClr val="tx1"/>
                </a:solidFill>
              </a:rPr>
              <a:t>কর্পোরেট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বন্ড</a:t>
            </a:r>
            <a:r>
              <a:rPr lang="en-US" sz="4000" b="1" dirty="0" smtClean="0">
                <a:solidFill>
                  <a:schemeClr val="tx1"/>
                </a:solidFill>
              </a:rPr>
              <a:t> (Corporate Bond)</a:t>
            </a:r>
            <a:r>
              <a:rPr lang="bn-IN" sz="4000" b="1" dirty="0" smtClean="0"/>
              <a:t/>
            </a:r>
            <a:br>
              <a:rPr lang="bn-IN" sz="4000" b="1" dirty="0" smtClean="0"/>
            </a:br>
            <a:r>
              <a:rPr lang="bn-IN" sz="4000" b="1" dirty="0" smtClean="0"/>
              <a:t> </a:t>
            </a:r>
            <a:r>
              <a:rPr lang="en-US" sz="4000" b="1" dirty="0" smtClean="0"/>
              <a:t> </a:t>
            </a:r>
            <a:r>
              <a:rPr lang="bn-IN" sz="4000" b="1" dirty="0" smtClean="0"/>
              <a:t> </a:t>
            </a:r>
            <a:r>
              <a:rPr lang="en-US" sz="2800" b="1" dirty="0" err="1" smtClean="0"/>
              <a:t>কর্পোরেশন</a:t>
            </a:r>
            <a:r>
              <a:rPr lang="en-US" sz="2800" b="1" dirty="0" smtClean="0"/>
              <a:t> </a:t>
            </a:r>
            <a:r>
              <a:rPr lang="bn-IN" sz="2800" b="1" dirty="0" smtClean="0"/>
              <a:t>কর্তৃক ইস্যুকৃত বন্ডকে </a:t>
            </a:r>
            <a:r>
              <a:rPr lang="en-US" sz="2800" b="1" dirty="0" err="1" smtClean="0"/>
              <a:t>কর্পোরেট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বন্ড</a:t>
            </a:r>
            <a:r>
              <a:rPr lang="en-US" sz="2800" b="1" dirty="0" smtClean="0"/>
              <a:t> </a:t>
            </a:r>
            <a:r>
              <a:rPr lang="bn-IN" sz="2800" b="1" dirty="0" smtClean="0"/>
              <a:t>বলে (</a:t>
            </a:r>
            <a:r>
              <a:rPr lang="en-US" sz="2800" b="1" dirty="0" smtClean="0"/>
              <a:t>Bond issued by Corporation is Corporate Bond )</a:t>
            </a:r>
            <a:r>
              <a:rPr lang="bn-IN" sz="2800" b="1" dirty="0" smtClean="0"/>
              <a:t>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tx1"/>
                </a:solidFill>
              </a:rPr>
              <a:t> 2. </a:t>
            </a:r>
            <a:r>
              <a:rPr lang="en-US" sz="4000" b="1" dirty="0" err="1" smtClean="0">
                <a:solidFill>
                  <a:schemeClr val="tx1"/>
                </a:solidFill>
              </a:rPr>
              <a:t>ট্রেজারি</a:t>
            </a:r>
            <a:r>
              <a:rPr lang="bn-IN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বন্ড</a:t>
            </a:r>
            <a:r>
              <a:rPr lang="en-US" sz="4000" b="1" dirty="0" smtClean="0">
                <a:solidFill>
                  <a:schemeClr val="tx1"/>
                </a:solidFill>
              </a:rPr>
              <a:t>(Treasury Bond)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3100" b="1" dirty="0" err="1" smtClean="0"/>
              <a:t>সরকার</a:t>
            </a:r>
            <a:r>
              <a:rPr lang="en-US" sz="3100" b="1" dirty="0" smtClean="0"/>
              <a:t>  </a:t>
            </a:r>
            <a:r>
              <a:rPr lang="bn-IN" sz="3100" b="1" dirty="0" smtClean="0"/>
              <a:t>কর্তৃক ইস্যুকৃত বন্ডকে </a:t>
            </a:r>
            <a:r>
              <a:rPr lang="en-US" sz="3200" b="1" dirty="0" err="1" smtClean="0"/>
              <a:t>ট্রেজারি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বন্ড</a:t>
            </a:r>
            <a:r>
              <a:rPr lang="en-US" sz="3100" b="1" dirty="0" smtClean="0"/>
              <a:t> </a:t>
            </a:r>
            <a:r>
              <a:rPr lang="bn-IN" sz="3100" b="1" dirty="0" smtClean="0"/>
              <a:t>বলে (</a:t>
            </a:r>
            <a:r>
              <a:rPr lang="en-US" sz="3100" b="1" dirty="0" smtClean="0"/>
              <a:t>Bond issued by Government is </a:t>
            </a:r>
            <a:r>
              <a:rPr lang="en-US" sz="3200" b="1" dirty="0" smtClean="0"/>
              <a:t>Treasury</a:t>
            </a:r>
            <a:r>
              <a:rPr lang="en-US" sz="3100" b="1" dirty="0" smtClean="0"/>
              <a:t> Bond )</a:t>
            </a:r>
            <a:r>
              <a:rPr lang="bn-IN" sz="3100" b="1" dirty="0" smtClean="0"/>
              <a:t>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bn-IN" sz="6600" b="1" dirty="0" smtClean="0"/>
              <a:t/>
            </a:r>
            <a:br>
              <a:rPr lang="bn-IN" sz="6600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8671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ইক্যুইটি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বাজার</a:t>
            </a:r>
            <a:r>
              <a:rPr lang="en-US" b="1" dirty="0" smtClean="0">
                <a:solidFill>
                  <a:schemeClr val="tx1"/>
                </a:solidFill>
              </a:rPr>
              <a:t> (Equity Market)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pPr>
              <a:buNone/>
            </a:pPr>
            <a:r>
              <a:rPr lang="en-US" sz="2800" b="1" dirty="0" err="1" smtClean="0">
                <a:solidFill>
                  <a:schemeClr val="tx2"/>
                </a:solidFill>
              </a:rPr>
              <a:t>যে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বাজারে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ইক্যুইটি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ক্রয়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বিক্রয়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করা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হয়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তাকে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ইক্যুইটি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বাজার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বলে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।</a:t>
            </a:r>
            <a:endParaRPr lang="bn-IN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bn-IN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bn-IN" sz="2400" b="1" dirty="0" smtClean="0"/>
          </a:p>
          <a:p>
            <a:pPr>
              <a:buNone/>
            </a:pPr>
            <a:r>
              <a:rPr lang="en-US" sz="2800" b="1" dirty="0" smtClean="0"/>
              <a:t>(A market where different Equity are treaded)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25312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tx1"/>
                </a:solidFill>
              </a:rPr>
              <a:t>অগ্রাধিকার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স্টক</a:t>
            </a:r>
            <a:r>
              <a:rPr lang="en-US" sz="4400" b="1" dirty="0" smtClean="0">
                <a:solidFill>
                  <a:schemeClr val="tx1"/>
                </a:solidFill>
              </a:rPr>
              <a:t> (Preferred Stock)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err="1" smtClean="0"/>
              <a:t>দাবি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অগ্রাধিকার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পাওয়ার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প্রশ্নে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শেয়ার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অগ্রাধিকার</a:t>
            </a:r>
            <a:r>
              <a:rPr lang="en-US" sz="2800" b="1" dirty="0" smtClean="0"/>
              <a:t> </a:t>
            </a:r>
            <a:r>
              <a:rPr lang="bn-IN" sz="2800" b="1" dirty="0" smtClean="0"/>
              <a:t>পায় তাকে </a:t>
            </a:r>
            <a:r>
              <a:rPr lang="en-US" sz="2800" b="1" dirty="0" err="1" smtClean="0"/>
              <a:t>অগ্রাধিকার</a:t>
            </a:r>
            <a:r>
              <a:rPr lang="bn-IN" sz="2800" b="1" dirty="0" smtClean="0"/>
              <a:t> শেয়ার বা 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স্টক</a:t>
            </a:r>
            <a:r>
              <a:rPr lang="en-US" sz="2800" b="1" dirty="0" smtClean="0"/>
              <a:t> </a:t>
            </a:r>
            <a:r>
              <a:rPr lang="bn-IN" sz="2800" b="1" dirty="0" smtClean="0"/>
              <a:t>বলে ।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solidFill>
                  <a:schemeClr val="tx1"/>
                </a:solidFill>
              </a:rPr>
              <a:t>(Share/Stock get preference before common stock )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err="1" smtClean="0">
                <a:solidFill>
                  <a:schemeClr val="tx1"/>
                </a:solidFill>
              </a:rPr>
              <a:t>সাধারণ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স্টক</a:t>
            </a:r>
            <a:r>
              <a:rPr lang="en-US" sz="4000" b="1" dirty="0" smtClean="0">
                <a:solidFill>
                  <a:schemeClr val="tx1"/>
                </a:solidFill>
              </a:rPr>
              <a:t> (Common Stock)</a:t>
            </a:r>
            <a:r>
              <a:rPr lang="bn-IN" sz="4000" b="1" dirty="0" smtClean="0">
                <a:solidFill>
                  <a:schemeClr val="tx1"/>
                </a:solidFill>
              </a:rPr>
              <a:t/>
            </a:r>
            <a:br>
              <a:rPr lang="bn-IN" sz="4000" b="1" dirty="0" smtClean="0">
                <a:solidFill>
                  <a:schemeClr val="tx1"/>
                </a:solidFill>
              </a:rPr>
            </a:br>
            <a:r>
              <a:rPr lang="en-US" sz="2800" b="1" dirty="0" smtClean="0"/>
              <a:t> </a:t>
            </a:r>
            <a:r>
              <a:rPr lang="en-US" sz="2800" b="1" dirty="0" err="1" smtClean="0"/>
              <a:t>দাবি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অগ্রাধিকার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পাওয়ার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প্রশ্নে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শেয়ার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অগ্রাধিকার</a:t>
            </a:r>
            <a:r>
              <a:rPr lang="en-US" sz="2800" b="1" dirty="0" smtClean="0"/>
              <a:t> </a:t>
            </a:r>
            <a:r>
              <a:rPr lang="bn-IN" sz="2800" b="1" dirty="0" smtClean="0"/>
              <a:t>শেয়ারের পড়ে সুবিধা পায় তাকে সাধারণ শেয়ার বা 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স্টক</a:t>
            </a:r>
            <a:r>
              <a:rPr lang="en-US" sz="2800" b="1" dirty="0" smtClean="0"/>
              <a:t> </a:t>
            </a:r>
            <a:r>
              <a:rPr lang="bn-IN" sz="2800" b="1" dirty="0" smtClean="0"/>
              <a:t>বলে ।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(Share/Stock get preference after preferred stock 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 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1" y="2209801"/>
            <a:ext cx="5334000" cy="3886200"/>
          </a:xfrm>
        </p:spPr>
      </p:pic>
    </p:spTree>
    <p:extLst>
      <p:ext uri="{BB962C8B-B14F-4D97-AF65-F5344CB8AC3E}">
        <p14:creationId xmlns:p14="http://schemas.microsoft.com/office/powerpoint/2010/main" xmlns="" val="239122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Thank </a:t>
            </a:r>
            <a:r>
              <a:rPr lang="en-US" dirty="0"/>
              <a:t>You Everybody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2133600"/>
            <a:ext cx="3848100" cy="2948781"/>
          </a:xfrm>
        </p:spPr>
      </p:pic>
    </p:spTree>
    <p:extLst>
      <p:ext uri="{BB962C8B-B14F-4D97-AF65-F5344CB8AC3E}">
        <p14:creationId xmlns:p14="http://schemas.microsoft.com/office/powerpoint/2010/main" xmlns="" val="3363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6354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36416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Anowar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Hossain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Pramaik</a:t>
            </a: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Lecturer: Finance &amp; Banking,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Madhnagar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Degree College, 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Naldanga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Natore</a:t>
            </a:r>
            <a:endParaRPr lang="en-US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Cell: 01307788580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E-mail : anuaub7pk@gmail.com</a:t>
            </a:r>
            <a:endParaRPr lang="en-US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D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657600"/>
            <a:ext cx="8305800" cy="2886075"/>
          </a:xfrm>
          <a:prstGeom prst="rect">
            <a:avLst/>
          </a:prstGeom>
        </p:spPr>
      </p:pic>
      <p:pic>
        <p:nvPicPr>
          <p:cNvPr id="5" name="Picture 4" descr="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26411" y="381000"/>
            <a:ext cx="2388989" cy="27432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305800" cy="3352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Subject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বিষয়</a:t>
            </a:r>
            <a:r>
              <a:rPr lang="en-US" b="1" dirty="0" smtClean="0">
                <a:solidFill>
                  <a:schemeClr val="tx1"/>
                </a:solidFill>
              </a:rPr>
              <a:t>) : </a:t>
            </a:r>
            <a:r>
              <a:rPr lang="bn-IN" b="1" dirty="0" smtClean="0"/>
              <a:t/>
            </a:r>
            <a:br>
              <a:rPr lang="bn-IN" b="1" dirty="0" smtClean="0"/>
            </a:br>
            <a:r>
              <a:rPr lang="en-US" b="1" dirty="0" smtClean="0"/>
              <a:t>Finance Banking &amp; Insurance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bn-IN" dirty="0" smtClean="0"/>
              <a:t>(</a:t>
            </a:r>
            <a:r>
              <a:rPr lang="bn-IN" b="1" dirty="0" smtClean="0"/>
              <a:t>ফিন্যান্স ব্যাংকিং ও বিমা )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আজকের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বিষয়</a:t>
            </a:r>
            <a:r>
              <a:rPr lang="en-US" sz="3600" b="1" dirty="0" smtClean="0">
                <a:solidFill>
                  <a:schemeClr val="tx1"/>
                </a:solidFill>
              </a:rPr>
              <a:t>  ( Topic )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tx2"/>
                </a:solidFill>
              </a:rPr>
              <a:t>          </a:t>
            </a:r>
            <a:r>
              <a:rPr lang="en-US" sz="4800" b="1" dirty="0" err="1" smtClean="0">
                <a:solidFill>
                  <a:schemeClr val="tx2"/>
                </a:solidFill>
              </a:rPr>
              <a:t>আর্থিক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বাজার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en-US" sz="6600" b="1" dirty="0" smtClean="0"/>
              <a:t>( Financial Market )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শিখনফল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bn-IN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Learning Outcomes</a:t>
            </a:r>
            <a:r>
              <a:rPr lang="bn-IN" b="1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</a:rPr>
              <a:t>আর্থিক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</a:rPr>
              <a:t>বাজা</a:t>
            </a:r>
            <a:r>
              <a:rPr lang="bn-IN" sz="3600" b="1" dirty="0" smtClean="0">
                <a:solidFill>
                  <a:schemeClr val="tx2"/>
                </a:solidFill>
              </a:rPr>
              <a:t>রের সংজ্ঞা ( </a:t>
            </a:r>
            <a:r>
              <a:rPr lang="en-US" sz="3600" b="1" dirty="0" err="1" smtClean="0">
                <a:solidFill>
                  <a:schemeClr val="tx2"/>
                </a:solidFill>
              </a:rPr>
              <a:t>Difination</a:t>
            </a:r>
            <a:r>
              <a:rPr lang="en-US" sz="3600" b="1" dirty="0" smtClean="0">
                <a:solidFill>
                  <a:schemeClr val="tx2"/>
                </a:solidFill>
              </a:rPr>
              <a:t> of Financial Market)</a:t>
            </a:r>
          </a:p>
          <a:p>
            <a:pPr>
              <a:buNone/>
            </a:pPr>
            <a:endParaRPr lang="en-US" sz="3600" b="1" dirty="0" smtClean="0">
              <a:solidFill>
                <a:schemeClr val="tx2"/>
              </a:solidFill>
            </a:endParaRPr>
          </a:p>
          <a:p>
            <a:r>
              <a:rPr lang="en-US" sz="3600" b="1" dirty="0" err="1" smtClean="0">
                <a:solidFill>
                  <a:schemeClr val="tx2"/>
                </a:solidFill>
              </a:rPr>
              <a:t>প্রকারভেদ</a:t>
            </a:r>
            <a:r>
              <a:rPr lang="en-US" sz="3600" b="1" dirty="0" smtClean="0">
                <a:solidFill>
                  <a:schemeClr val="tx2"/>
                </a:solidFill>
              </a:rPr>
              <a:t> (Classification)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আর্থিক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বাজার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কাকে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বলে</a:t>
            </a:r>
            <a:r>
              <a:rPr lang="en-US" sz="3600" b="1" dirty="0" smtClean="0"/>
              <a:t> ? </a:t>
            </a:r>
            <a:r>
              <a:rPr lang="bn-IN" sz="3600" b="1" dirty="0" smtClean="0"/>
              <a:t>( </a:t>
            </a:r>
            <a:r>
              <a:rPr lang="en-US" sz="3200" b="1" dirty="0" smtClean="0"/>
              <a:t>What is Financial Market </a:t>
            </a:r>
            <a:r>
              <a:rPr lang="en-US" sz="3600" b="1" dirty="0" smtClean="0"/>
              <a:t>?)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>
              <a:buNone/>
            </a:pPr>
            <a:endParaRPr lang="bn-IN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উত্তর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- 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যে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বাজারে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স্বল্প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ও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দীর্ঘমেয়াদি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আর্থিক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সম্পদ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ক্রয়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বিক্রয়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করা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হয়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তাকে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আর্থিক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বাজার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বলে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। </a:t>
            </a:r>
            <a:endParaRPr lang="bn-IN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bn-IN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bn-IN" sz="2800" b="1" dirty="0" smtClean="0"/>
              <a:t>( </a:t>
            </a:r>
            <a:r>
              <a:rPr lang="en-US" sz="2800" b="1" dirty="0" smtClean="0"/>
              <a:t>A market where financial instruments are exchanged 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3622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 </a:t>
            </a:r>
            <a:r>
              <a:rPr lang="en-US" sz="4400" b="1" dirty="0" err="1" smtClean="0"/>
              <a:t>আর্থিক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বাজা</a:t>
            </a:r>
            <a:r>
              <a:rPr lang="bn-IN" sz="4400" b="1" dirty="0" smtClean="0"/>
              <a:t>রের </a:t>
            </a:r>
            <a:r>
              <a:rPr lang="en-US" sz="4400" b="1" dirty="0" err="1" smtClean="0"/>
              <a:t>প্রকারভেদ</a:t>
            </a:r>
            <a:r>
              <a:rPr lang="en-US" sz="4400" b="1" dirty="0" smtClean="0"/>
              <a:t> (Classification of Financial Market)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অর্থ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বাজার</a:t>
            </a:r>
            <a:r>
              <a:rPr lang="en-US" sz="3200" b="1" dirty="0" smtClean="0"/>
              <a:t> </a:t>
            </a:r>
            <a:r>
              <a:rPr lang="bn-IN" sz="3200" b="1" dirty="0" smtClean="0"/>
              <a:t>(</a:t>
            </a:r>
            <a:r>
              <a:rPr lang="en-US" sz="3200" b="1" dirty="0" smtClean="0"/>
              <a:t>Money Market)</a:t>
            </a:r>
          </a:p>
          <a:p>
            <a:pPr>
              <a:buNone/>
            </a:pPr>
            <a:endParaRPr lang="bn-IN" sz="3200" b="1" dirty="0" smtClean="0"/>
          </a:p>
          <a:p>
            <a:r>
              <a:rPr lang="en-US" sz="3200" b="1" dirty="0" err="1" smtClean="0"/>
              <a:t>পুজি</a:t>
            </a:r>
            <a:r>
              <a:rPr lang="bn-IN" sz="3200" b="1" dirty="0" smtClean="0"/>
              <a:t> </a:t>
            </a:r>
            <a:r>
              <a:rPr lang="en-US" sz="3200" b="1" dirty="0" err="1" smtClean="0"/>
              <a:t>বাজার</a:t>
            </a:r>
            <a:r>
              <a:rPr lang="en-US" sz="3200" b="1" dirty="0" smtClean="0"/>
              <a:t> ( Capital Market 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981200"/>
          </a:xfrm>
        </p:spPr>
        <p:txBody>
          <a:bodyPr>
            <a:normAutofit/>
          </a:bodyPr>
          <a:lstStyle/>
          <a:p>
            <a:r>
              <a:rPr lang="en-US" sz="4400" b="1" dirty="0" err="1" smtClean="0"/>
              <a:t>মুদ্রা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বা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অর্থ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বাজার</a:t>
            </a:r>
            <a:r>
              <a:rPr lang="en-US" sz="4400" b="1" dirty="0" smtClean="0"/>
              <a:t> </a:t>
            </a:r>
            <a:r>
              <a:rPr lang="bn-IN" sz="4400" b="1" dirty="0" smtClean="0"/>
              <a:t>(</a:t>
            </a:r>
            <a:r>
              <a:rPr lang="en-US" sz="4400" b="1" dirty="0" smtClean="0"/>
              <a:t>Money Market)</a:t>
            </a: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971800"/>
          </a:xfrm>
        </p:spPr>
        <p:txBody>
          <a:bodyPr/>
          <a:lstStyle/>
          <a:p>
            <a:pPr>
              <a:buNone/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যে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বাজারে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স্বল্প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মেয়াদি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আর্থিক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সম্পদ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ক্রয়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বিক্রয়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করা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হয়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তাকে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আর্থ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বাজার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বলে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।</a:t>
            </a:r>
          </a:p>
          <a:p>
            <a:pPr>
              <a:buNone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b="1" dirty="0" smtClean="0"/>
              <a:t>Money market is the financial  market for short term debt instrument 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1401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মুদ্রা</a:t>
            </a:r>
            <a:r>
              <a:rPr lang="en-US" b="1" dirty="0" smtClean="0"/>
              <a:t> </a:t>
            </a:r>
            <a:r>
              <a:rPr lang="en-US" b="1" dirty="0" err="1" smtClean="0"/>
              <a:t>বা</a:t>
            </a:r>
            <a:r>
              <a:rPr lang="en-US" b="1" dirty="0" smtClean="0"/>
              <a:t> </a:t>
            </a:r>
            <a:r>
              <a:rPr lang="en-US" b="1" dirty="0" err="1" smtClean="0"/>
              <a:t>অর্থ</a:t>
            </a:r>
            <a:r>
              <a:rPr lang="en-US" b="1" dirty="0" smtClean="0"/>
              <a:t> </a:t>
            </a:r>
            <a:r>
              <a:rPr lang="en-US" b="1" dirty="0" err="1" smtClean="0"/>
              <a:t>বাজা</a:t>
            </a:r>
            <a:r>
              <a:rPr lang="bn-IN" b="1" dirty="0" smtClean="0"/>
              <a:t>রের উপাদানসমূহ </a:t>
            </a:r>
            <a:r>
              <a:rPr lang="en-US" b="1" dirty="0" smtClean="0"/>
              <a:t> </a:t>
            </a:r>
            <a:r>
              <a:rPr lang="bn-IN" b="1" dirty="0" smtClean="0"/>
              <a:t>(</a:t>
            </a:r>
            <a:r>
              <a:rPr lang="en-US" b="1" dirty="0" smtClean="0"/>
              <a:t>Elements Money Market)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কল</a:t>
            </a:r>
            <a:r>
              <a:rPr lang="en-US" b="1" dirty="0" smtClean="0"/>
              <a:t> </a:t>
            </a:r>
            <a:r>
              <a:rPr lang="en-US" b="1" dirty="0" err="1" smtClean="0"/>
              <a:t>মানি</a:t>
            </a:r>
            <a:r>
              <a:rPr lang="en-US" b="1" dirty="0" smtClean="0"/>
              <a:t> </a:t>
            </a:r>
            <a:r>
              <a:rPr lang="en-US" b="1" dirty="0" err="1" smtClean="0"/>
              <a:t>বাজার</a:t>
            </a:r>
            <a:r>
              <a:rPr lang="en-US" b="1" dirty="0" smtClean="0"/>
              <a:t> ( Call Money Market )</a:t>
            </a:r>
          </a:p>
          <a:p>
            <a:endParaRPr lang="en-US" b="1" dirty="0" smtClean="0"/>
          </a:p>
          <a:p>
            <a:r>
              <a:rPr lang="en-US" b="1" dirty="0" err="1" smtClean="0"/>
              <a:t>ট্রেজারি</a:t>
            </a:r>
            <a:r>
              <a:rPr lang="en-US" b="1" dirty="0" smtClean="0"/>
              <a:t> </a:t>
            </a:r>
            <a:r>
              <a:rPr lang="en-US" b="1" dirty="0" err="1" smtClean="0"/>
              <a:t>বিল</a:t>
            </a:r>
            <a:r>
              <a:rPr lang="en-US" b="1" dirty="0" smtClean="0"/>
              <a:t> ( Treasury Bill )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err="1" smtClean="0"/>
              <a:t>ব্যাংকের</a:t>
            </a:r>
            <a:r>
              <a:rPr lang="en-US" b="1" dirty="0" smtClean="0"/>
              <a:t> </a:t>
            </a:r>
            <a:r>
              <a:rPr lang="en-US" b="1" dirty="0" err="1" smtClean="0"/>
              <a:t>স্বীকৃতি</a:t>
            </a:r>
            <a:r>
              <a:rPr lang="en-US" b="1" dirty="0" smtClean="0"/>
              <a:t> </a:t>
            </a:r>
            <a:r>
              <a:rPr lang="en-US" b="1" dirty="0" err="1" smtClean="0"/>
              <a:t>পত্র</a:t>
            </a:r>
            <a:r>
              <a:rPr lang="en-US" b="1" dirty="0" smtClean="0"/>
              <a:t> ( Banker’s Acceptance )</a:t>
            </a:r>
          </a:p>
          <a:p>
            <a:endParaRPr lang="en-US" b="1" dirty="0" smtClean="0"/>
          </a:p>
          <a:p>
            <a:r>
              <a:rPr lang="en-US" b="1" dirty="0" err="1" smtClean="0"/>
              <a:t>বাণিজ্যিক</a:t>
            </a:r>
            <a:r>
              <a:rPr lang="en-US" b="1" dirty="0" smtClean="0"/>
              <a:t> </a:t>
            </a:r>
            <a:r>
              <a:rPr lang="en-US" b="1" dirty="0" err="1" smtClean="0"/>
              <a:t>পত্র</a:t>
            </a:r>
            <a:r>
              <a:rPr lang="en-US" b="1" dirty="0" smtClean="0"/>
              <a:t> ( Commercial Paper)</a:t>
            </a:r>
          </a:p>
          <a:p>
            <a:endParaRPr lang="en-US" b="1" dirty="0" smtClean="0"/>
          </a:p>
          <a:p>
            <a:r>
              <a:rPr lang="en-US" b="1" dirty="0" err="1" smtClean="0"/>
              <a:t>হতান্তরযোগ্য</a:t>
            </a:r>
            <a:r>
              <a:rPr lang="en-US" b="1" dirty="0" smtClean="0"/>
              <a:t> </a:t>
            </a:r>
            <a:r>
              <a:rPr lang="en-US" b="1" dirty="0" err="1" smtClean="0"/>
              <a:t>আমানত</a:t>
            </a:r>
            <a:r>
              <a:rPr lang="en-US" b="1" dirty="0" smtClean="0"/>
              <a:t> </a:t>
            </a:r>
            <a:r>
              <a:rPr lang="en-US" b="1" dirty="0" err="1" smtClean="0"/>
              <a:t>সার্টিফিকেট</a:t>
            </a:r>
            <a:r>
              <a:rPr lang="en-US" b="1" dirty="0" smtClean="0"/>
              <a:t> ( Negotiable Certificate of deposit 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530</TotalTime>
  <Words>333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                 Welcome             ( স্বাগতম ) </vt:lpstr>
      <vt:lpstr>Slide 2</vt:lpstr>
      <vt:lpstr>Subject (বিষয়) :  Finance Banking &amp; Insurance  (ফিন্যান্স ব্যাংকিং ও বিমা ) </vt:lpstr>
      <vt:lpstr> আজকের বিষয়  ( Topic )</vt:lpstr>
      <vt:lpstr>শিখনফল (Learning Outcomes)</vt:lpstr>
      <vt:lpstr>আর্থিক বাজার কাকে বলে ? ( What is Financial Market ?)</vt:lpstr>
      <vt:lpstr> আর্থিক বাজারের প্রকারভেদ (Classification of Financial Market)</vt:lpstr>
      <vt:lpstr>মুদ্রা বা অর্থ বাজার (Money Market) </vt:lpstr>
      <vt:lpstr>মুদ্রা বা অর্থ বাজারের উপাদানসমূহ  (Elements Money Market)</vt:lpstr>
      <vt:lpstr>পুজি বা মূলধন বাজার ( Capital Market ) </vt:lpstr>
      <vt:lpstr>মুদ্রা বা অর্থ বাজারের উপাদানসমূহ  (Elements Capital Market)</vt:lpstr>
      <vt:lpstr>1. কর্পোরেট বন্ড (Corporate Bond)    কর্পোরেশন কর্তৃক ইস্যুকৃত বন্ডকে কর্পোরেট বন্ড বলে (Bond issued by Corporation is Corporate Bond )    2. ট্রেজারি বন্ড(Treasury Bond)  সরকার  কর্তৃক ইস্যুকৃত বন্ডকে ট্রেজারি বন্ড বলে (Bond issued by Government is Treasury Bond )    </vt:lpstr>
      <vt:lpstr>ইক্যুইটি বাজার (Equity Market)</vt:lpstr>
      <vt:lpstr>অগ্রাধিকার স্টক (Preferred Stock) দাবি বা অগ্রাধিকার পাওয়ার প্রশ্নে যে শেয়ার অগ্রাধিকার পায় তাকে অগ্রাধিকার শেয়ার বা  স্টক বলে ।  (Share/Stock get preference before common stock )  সাধারণ স্টক (Common Stock)  দাবি বা অগ্রাধিকার পাওয়ার প্রশ্নে যে শেয়ার অগ্রাধিকার শেয়ারের পড়ে সুবিধা পায় তাকে সাধারণ শেয়ার বা  স্টক বলে ।   (Share/Stock get preference after preferred stock )  </vt:lpstr>
      <vt:lpstr>Any Question ?</vt:lpstr>
      <vt:lpstr>        Thank You Everybody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Corporate Edition</dc:creator>
  <cp:lastModifiedBy>Corporate Edition</cp:lastModifiedBy>
  <cp:revision>131</cp:revision>
  <dcterms:created xsi:type="dcterms:W3CDTF">2017-06-02T05:22:20Z</dcterms:created>
  <dcterms:modified xsi:type="dcterms:W3CDTF">2020-07-06T05:17:37Z</dcterms:modified>
</cp:coreProperties>
</file>