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277" r:id="rId3"/>
    <p:sldId id="305" r:id="rId4"/>
    <p:sldId id="260" r:id="rId5"/>
    <p:sldId id="261" r:id="rId6"/>
    <p:sldId id="262" r:id="rId7"/>
    <p:sldId id="263" r:id="rId8"/>
    <p:sldId id="266" r:id="rId9"/>
    <p:sldId id="267" r:id="rId10"/>
    <p:sldId id="269" r:id="rId11"/>
    <p:sldId id="285" r:id="rId12"/>
    <p:sldId id="273" r:id="rId13"/>
    <p:sldId id="274" r:id="rId14"/>
    <p:sldId id="275" r:id="rId15"/>
    <p:sldId id="288" r:id="rId16"/>
    <p:sldId id="287" r:id="rId17"/>
    <p:sldId id="286" r:id="rId18"/>
    <p:sldId id="289" r:id="rId19"/>
    <p:sldId id="290" r:id="rId20"/>
    <p:sldId id="291" r:id="rId21"/>
    <p:sldId id="292" r:id="rId22"/>
    <p:sldId id="296" r:id="rId23"/>
    <p:sldId id="297" r:id="rId24"/>
    <p:sldId id="298" r:id="rId25"/>
    <p:sldId id="276" r:id="rId26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786360" cy="7772400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71600" y="6019800"/>
            <a:ext cx="998220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05200"/>
            <a:ext cx="4770120" cy="259080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5" name="Picture 2" descr="C:\Users\MUZAHID\Desktop\Humayun\New folder\tr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9600"/>
            <a:ext cx="4693920" cy="2525395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6" name="Picture 3" descr="E:\New Accounting -9\indexTYRTY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760" y="3505200"/>
            <a:ext cx="4739640" cy="257556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7" name="Picture 2" descr="D:\DSC04115-629x4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143000" y="675005"/>
            <a:ext cx="4724400" cy="2525395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9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3733800" y="490164"/>
            <a:ext cx="4968240" cy="805235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New Accounting -9\indexTYRTY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04888"/>
            <a:ext cx="4648200" cy="2474072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76344"/>
            <a:ext cx="4686789" cy="2474071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3380" y="4131360"/>
            <a:ext cx="11689080" cy="1349818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সামগ্রী ও সেবা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কর্মের বিনিময়ের ফলে কোন ব্যক্তি,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 বা ব্যবসায়ের  আর্থিক অবস্থানের পরিবর্তন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লেনদেন বোঝয়।”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199" y="5700223"/>
            <a:ext cx="10020789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অর্থের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অঙ্কে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পরিমাপযোগ্য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ব্যবসায়ের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আর্থিক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সেসব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ঘটনাকেই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95800" y="381000"/>
            <a:ext cx="3200400" cy="829404"/>
          </a:xfrm>
          <a:prstGeom prst="flowChartAlternateProcess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4960"/>
            <a:ext cx="4922520" cy="27532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4648200"/>
            <a:ext cx="10698480" cy="2580925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as-IN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কর্মকান্ডকেই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 descr="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657112"/>
            <a:ext cx="4648200" cy="26658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44840" y="690880"/>
            <a:ext cx="3627120" cy="181356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244840" y="2806700"/>
            <a:ext cx="3627120" cy="18135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60080" y="4965699"/>
            <a:ext cx="3627120" cy="18135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7220" y="5095240"/>
            <a:ext cx="3627120" cy="18135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" y="2852420"/>
            <a:ext cx="3627120" cy="181356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" y="777240"/>
            <a:ext cx="3627120" cy="18135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0" y="1295400"/>
            <a:ext cx="2133600" cy="7772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27320" y="5527040"/>
            <a:ext cx="2133600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rot="5400000" flipH="1" flipV="1">
            <a:off x="6484620" y="3263900"/>
            <a:ext cx="2072640" cy="245364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7360920" y="5915660"/>
            <a:ext cx="1386840" cy="4318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779520" y="4165600"/>
            <a:ext cx="1295400" cy="16002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3947160" y="1684020"/>
            <a:ext cx="1386840" cy="4749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7360920" y="1554480"/>
            <a:ext cx="1920240" cy="172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687320" y="2372360"/>
            <a:ext cx="3799840" cy="3200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7687"/>
            <a:ext cx="5956966" cy="50292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তোমারা ছবিতে কী দেখতে পাচ্ছ ?</a:t>
            </a:r>
            <a:endParaRPr lang="en-US" sz="4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041569"/>
            <a:ext cx="9021143" cy="1380596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দিচ্ছে তার বিনিময় পণ্য নিচ্ছে।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অর্থ ও পণ্যের </a:t>
            </a:r>
            <a:endParaRPr lang="en-US" sz="4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 হচ্ছে।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7256"/>
            <a:ext cx="4130040" cy="203654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D:\6047d9ee01deb4cad45b32353106437d2013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1577" y="3738857"/>
            <a:ext cx="4130040" cy="204695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35887"/>
            <a:ext cx="4023360" cy="208267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UZAHID\Desktop\Humayun\New folder\tr 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738856"/>
            <a:ext cx="4114800" cy="209892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859280" y="381000"/>
            <a:ext cx="835152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40867" indent="-4408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5211" indent="-36738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cs typeface="+mn-cs"/>
              </a:defRPr>
            </a:lvl2pPr>
            <a:lvl3pPr marL="1469555" indent="-293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cs typeface="+mn-cs"/>
              </a:defRPr>
            </a:lvl3pPr>
            <a:lvl4pPr marL="2057377" indent="-2939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2645199" indent="-2939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3233021" indent="-2939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3820843" indent="-2939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4408665" indent="-2939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4996487" indent="-2939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100" kern="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পারবে লেন-দেন কী ?</a:t>
            </a:r>
            <a:endParaRPr lang="en-US" sz="5100" kern="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960" y="5443610"/>
            <a:ext cx="7360920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5211" indent="-955211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জন্য পণ্য ক্রয়।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8960" y="5961770"/>
            <a:ext cx="6934200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5211" indent="-955211">
              <a:buFont typeface="Wingdings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কর্মচরীর বেতন প্রদান।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8960" y="6566290"/>
            <a:ext cx="6934200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5211" indent="-955211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বিক্রয়। ইত্যাদি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DSC04115-629x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48663" y="1143000"/>
            <a:ext cx="4313937" cy="220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MUZAHID\Desktop\Humayun\New folder\tr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426" y="1143000"/>
            <a:ext cx="4147454" cy="213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8680" y="4013967"/>
            <a:ext cx="11521440" cy="1277230"/>
          </a:xfrm>
        </p:spPr>
        <p:txBody>
          <a:bodyPr>
            <a:noAutofit/>
          </a:bodyPr>
          <a:lstStyle/>
          <a:p>
            <a:pPr algn="l"/>
            <a:r>
              <a:rPr lang="bn-BD" sz="41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দৃষ্টিকোন হতে পৃথিবীতে যা কিছু ঘটে সব কিছুই এক একটি ঘটনা। আর যে সব ঘটনার সাথে অর্থের আদান-প্রদান  হয় সেই সব ঘটনাগুলোকে লেন-দেন বলে। </a:t>
            </a:r>
            <a:br>
              <a:rPr lang="bn-BD" sz="41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1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 </a:t>
            </a:r>
            <a:endParaRPr lang="en-US" sz="4100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801600" cy="774192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4480560" y="350520"/>
            <a:ext cx="3215640" cy="85344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764280" y="1467904"/>
            <a:ext cx="4648200" cy="3561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80160" y="5293144"/>
            <a:ext cx="8092440" cy="19389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buNone/>
            </a:pP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908782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7200" y="685800"/>
            <a:ext cx="3355406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kern="18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ঘটনা</a:t>
            </a:r>
            <a:r>
              <a:rPr lang="en-US" sz="4000" b="1" kern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 </a:t>
            </a:r>
            <a:r>
              <a:rPr lang="en-US" sz="4000" b="1" kern="18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10972800" cy="337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650"/>
              </a:spcAft>
            </a:pP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প্রতিটি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মাত্রই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নয়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অবশ্যই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এরূপ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নিশ্চয়তা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যেসব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হিসাব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সমীকরণের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উপাদানের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ওপর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যেকোনো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দুটি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5203570"/>
            <a:ext cx="10363200" cy="20574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650"/>
              </a:spcAft>
            </a:pP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সাধারণত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২টি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ভিত্তির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লেনদেনকে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        ১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বকেয়া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...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নগদান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ভিত্তি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এ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শুধুমাত্র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নগদ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টাকার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প্রাপ্তি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i="1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প্রদানের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i="1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ঘটলেই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05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801600" cy="7757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971800"/>
            <a:ext cx="10439400" cy="393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25"/>
              </a:spcAft>
            </a:pP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আর্থিক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অবস্থায়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(A=L+OE)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অবশ্যই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অবশ্যই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আর্থিক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মূল্যে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পরিমাপযোগ্য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দ্রব্য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বিনিময়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থাকতে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দ্বৈতসত্ত্বার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অধিকারী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ডেবিট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ক্রেডিট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850"/>
            <a:ext cx="4343400" cy="228600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5" name="Picture 3" descr="E:\New Accounting -9\indexTYRTY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704850"/>
            <a:ext cx="4114800" cy="226695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0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801600" cy="7741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413760" y="3799841"/>
            <a:ext cx="6294120" cy="7496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en-US" sz="3600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0120" y="1381760"/>
            <a:ext cx="3093720" cy="1381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60520" y="1381760"/>
            <a:ext cx="288036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34200" y="1381760"/>
            <a:ext cx="245364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3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স্বত্বা</a:t>
            </a:r>
            <a:r>
              <a:rPr lang="en-US" sz="3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87840" y="1468120"/>
            <a:ext cx="245364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স্বয়ংসম্পূর্ণ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100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14360" y="5527040"/>
            <a:ext cx="3093720" cy="11226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00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07280" y="5440680"/>
            <a:ext cx="277368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00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06880" y="5440680"/>
            <a:ext cx="2880360" cy="1295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3100" dirty="0" err="1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দৃশ্যমানতা</a:t>
            </a:r>
            <a:r>
              <a:rPr lang="en-US" sz="310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87040" y="2763520"/>
            <a:ext cx="2667000" cy="1122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070952" y="3280569"/>
            <a:ext cx="1381760" cy="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736840" y="3281468"/>
            <a:ext cx="1381760" cy="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</p:cNvCxnSpPr>
          <p:nvPr/>
        </p:nvCxnSpPr>
        <p:spPr>
          <a:xfrm rot="5400000">
            <a:off x="9013190" y="2284730"/>
            <a:ext cx="1122680" cy="208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819140" y="5051848"/>
            <a:ext cx="949960" cy="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8134086" y="4999726"/>
            <a:ext cx="1121780" cy="105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 rot="5400000">
            <a:off x="2741930" y="4982210"/>
            <a:ext cx="863600" cy="5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80360" y="2936241"/>
            <a:ext cx="7894320" cy="595766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1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1066800" y="1580310"/>
            <a:ext cx="10058400" cy="565869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 ঘটনা একটি লেনদেন হতে হলে তাকে অবশ্যই নিম্নোক্ত </a:t>
            </a:r>
            <a:endParaRPr 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 টি বৈশিষ্টের অধিকারি হতে হবেঃ</a:t>
            </a:r>
            <a:b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আর্থিক অবস্থার পরিবর্তন।</a:t>
            </a:r>
            <a:b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অর্থের অংকে পরিমাপযোগ্য।</a:t>
            </a:r>
            <a:b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দুটি পক্ষ।</a:t>
            </a:r>
            <a:b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৪। স্বয়ংসম্পূর্ণ ও স্বতন্ত্র।</a:t>
            </a:r>
            <a:b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৫। অদৃশ্যমান লেনদেন।</a:t>
            </a:r>
            <a:b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 ঘটনার সাখে আমরা উপরোক্ত বৈশিষ্টগুলো পেলেই তাকে আমরা লেনদেন বলতে পারব। </a:t>
            </a:r>
            <a:endParaRPr lang="as-IN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63714"/>
            <a:ext cx="4543231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  <a:defRPr/>
            </a:pPr>
            <a:r>
              <a:rPr lang="en-US" sz="40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876800" y="432642"/>
            <a:ext cx="2753790" cy="86677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E:\New Accounting -9\GFHFGHGFTYT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1299418"/>
            <a:ext cx="2234644" cy="2404985"/>
          </a:xfrm>
          <a:prstGeom prst="rect">
            <a:avLst/>
          </a:prstGeom>
          <a:noFill/>
        </p:spPr>
      </p:pic>
      <p:pic>
        <p:nvPicPr>
          <p:cNvPr id="16" name="Picture 15" descr="picture-73310-14409625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71488"/>
            <a:ext cx="2667000" cy="227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38200" y="3733800"/>
            <a:ext cx="5638800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57172">
              <a:spcBef>
                <a:spcPct val="0"/>
              </a:spcBef>
              <a:defRPr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6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০১৮৭১১১৭৩০৮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886200"/>
            <a:ext cx="5500428" cy="2888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54" tIns="58776" rIns="117554" bIns="58776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দ্বাদ্বশ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86360" cy="7741920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3516628" y="674618"/>
            <a:ext cx="5170171" cy="810178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0353" tIns="50177" rIns="100353" bIns="50177">
            <a:prstTxWarp prst="textPlain">
              <a:avLst/>
            </a:prstTxWarp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  <a:defRPr/>
            </a:pPr>
            <a:r>
              <a:rPr lang="en-US" sz="4100" kern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100" kern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kern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100" kern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4020174"/>
            <a:ext cx="8991600" cy="3442699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পূবেই আমরা লেনদেন সম্পর্কে জেনেছি।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বিশদভাবে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দৃশ্যমানতাভিত্তিক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উদ্দেশ্যভিত্তিক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উপযোগিতাভিত্তিক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20296"/>
            <a:ext cx="3886199" cy="2039055"/>
          </a:xfrm>
          <a:prstGeom prst="rect">
            <a:avLst/>
          </a:prstGeom>
        </p:spPr>
      </p:pic>
      <p:pic>
        <p:nvPicPr>
          <p:cNvPr id="6" name="Picture 5" descr="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10651"/>
            <a:ext cx="3901440" cy="20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801600" cy="77571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28138"/>
              </p:ext>
            </p:extLst>
          </p:nvPr>
        </p:nvGraphicFramePr>
        <p:xfrm>
          <a:off x="746760" y="2331720"/>
          <a:ext cx="11308080" cy="5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040"/>
                <a:gridCol w="5654040"/>
              </a:tblGrid>
              <a:tr h="58724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ঘটনাই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63546"/>
              </p:ext>
            </p:extLst>
          </p:nvPr>
        </p:nvGraphicFramePr>
        <p:xfrm>
          <a:off x="746760" y="3108960"/>
          <a:ext cx="113080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040"/>
                <a:gridCol w="5654040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লিপিবদ্ধ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অবশ্যই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বইতে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লিপিবদ্ধ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70773"/>
              </p:ext>
            </p:extLst>
          </p:nvPr>
        </p:nvGraphicFramePr>
        <p:xfrm>
          <a:off x="746760" y="4922520"/>
          <a:ext cx="11308080" cy="10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040"/>
                <a:gridCol w="5654040"/>
              </a:tblGrid>
              <a:tr h="1070864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সংক্রান্ত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সম্পন্ন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বাকিতে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সম্পন্ন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33409"/>
              </p:ext>
            </p:extLst>
          </p:nvPr>
        </p:nvGraphicFramePr>
        <p:xfrm>
          <a:off x="746760" y="6217920"/>
          <a:ext cx="11308080" cy="10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040"/>
                <a:gridCol w="5654040"/>
              </a:tblGrid>
              <a:tr h="107086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বাস্তব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অবাস্তব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দুভাবেই</a:t>
                      </a:r>
                      <a:endParaRPr lang="en-US" sz="32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অবশ্যই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বাস্তবভিত্তিক</a:t>
                      </a:r>
                      <a:endParaRPr lang="en-US" sz="32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15809"/>
              </p:ext>
            </p:extLst>
          </p:nvPr>
        </p:nvGraphicFramePr>
        <p:xfrm>
          <a:off x="746760" y="1468120"/>
          <a:ext cx="11308080" cy="5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040"/>
                <a:gridCol w="5654040"/>
              </a:tblGrid>
              <a:tr h="5872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ঘটনা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8016" marR="128016" marT="51816" marB="51816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95600" y="457200"/>
            <a:ext cx="594105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পার্থক্যসমুহ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1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4114800" y="340229"/>
            <a:ext cx="3413760" cy="89916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Accounting -9\indexDalio 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98668"/>
            <a:ext cx="5346538" cy="3464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676400" y="5791200"/>
            <a:ext cx="9144000" cy="6416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61300" indent="-661300">
              <a:buFont typeface="+mj-lt"/>
              <a:buAutoNum type="arabicPeriod"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 এর বৈশিষ্ট্যগুলি ব্যাখ্যা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12786360" cy="7757160"/>
          </a:xfrm>
          <a:prstGeom prst="rect">
            <a:avLst/>
          </a:prstGeom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3962400" y="381000"/>
            <a:ext cx="37947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32694"/>
            <a:ext cx="5105400" cy="3417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56360" y="4987188"/>
            <a:ext cx="1014984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300" indent="-6613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61300" indent="-6613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61300" indent="-6613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ফলে আর্থিক অবস্থার কি ঘটে?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4191000" y="325563"/>
            <a:ext cx="3398519" cy="99965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54" tIns="58776" rIns="117554" bIns="58776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Accounting -9\indexBari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638800" cy="3539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52450" y="5786123"/>
            <a:ext cx="1169670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5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4"/>
          <p:cNvSpPr/>
          <p:nvPr/>
        </p:nvSpPr>
        <p:spPr>
          <a:xfrm>
            <a:off x="1066800" y="5791200"/>
            <a:ext cx="10439400" cy="1038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105918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5462"/>
            <a:ext cx="4962281" cy="273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35462"/>
            <a:ext cx="5029201" cy="279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101029" y="607490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4444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endParaRPr lang="en-US" sz="36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6781" y="4791422"/>
            <a:ext cx="60198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লেনদেনের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সুষ্ঠ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লিপিবদ্ধকরণ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4838700" cy="265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1524000"/>
            <a:ext cx="4632053" cy="265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758130" y="6019800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4743628"/>
            <a:ext cx="75438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পরিবর্তনকারী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9148"/>
            <a:ext cx="4572000" cy="255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5971"/>
          <a:stretch/>
        </p:blipFill>
        <p:spPr>
          <a:xfrm>
            <a:off x="6416039" y="1683908"/>
            <a:ext cx="4495800" cy="257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01029" y="6019800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4778514"/>
            <a:ext cx="57912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297" y="6019800"/>
            <a:ext cx="8863864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9429" y="4835333"/>
            <a:ext cx="74676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9"/>
          <a:stretch/>
        </p:blipFill>
        <p:spPr>
          <a:xfrm>
            <a:off x="914400" y="1418894"/>
            <a:ext cx="4724400" cy="307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0702"/>
            <a:ext cx="4953000" cy="294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5" name="Picture 4" descr="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5191451" cy="294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8" y="1524000"/>
            <a:ext cx="5135881" cy="288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01029" y="607490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9811" y="4867253"/>
            <a:ext cx="85344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20317"/>
            <a:ext cx="5410200" cy="3394481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7" name="Picture 6" descr="index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00" y="720317"/>
            <a:ext cx="5328700" cy="3394483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2063635" y="4419600"/>
            <a:ext cx="8549640" cy="2357121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3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103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03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103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4991100" y="533400"/>
            <a:ext cx="3474720" cy="9742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5334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216736"/>
            <a:ext cx="7696200" cy="30013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।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</a:t>
            </a: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লেনদেন  চিহ্নিত করতে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বৈশিষ্ট্য  ব্যাখ্যা করতে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572</Words>
  <Application>Microsoft Office PowerPoint</Application>
  <PresentationFormat>Custom</PresentationFormat>
  <Paragraphs>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তোমারা ছবিতে কী দেখতে পাচ্ছ ?</vt:lpstr>
      <vt:lpstr>ব্যবসায়িক দৃষ্টিকোন হতে পৃথিবীতে যা কিছু ঘটে সব কিছুই এক একটি ঘটনা। আর যে সব ঘটনার সাথে অর্থের আদান-প্রদান  হয় সেই সব ঘটনাগুলোকে লেন-দেন বলে।  যেমন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NAYEM NIHAD NCC</cp:lastModifiedBy>
  <cp:revision>280</cp:revision>
  <dcterms:created xsi:type="dcterms:W3CDTF">2015-09-15T18:29:05Z</dcterms:created>
  <dcterms:modified xsi:type="dcterms:W3CDTF">2020-07-05T18:53:54Z</dcterms:modified>
</cp:coreProperties>
</file>