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72" r:id="rId6"/>
    <p:sldId id="261" r:id="rId7"/>
    <p:sldId id="262" r:id="rId8"/>
    <p:sldId id="263" r:id="rId9"/>
    <p:sldId id="264" r:id="rId10"/>
    <p:sldId id="265" r:id="rId11"/>
    <p:sldId id="271"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D08CF-FAD2-4958-86FE-C7FA43C13F39}" type="datetimeFigureOut">
              <a:rPr lang="en-US" smtClean="0"/>
              <a:pPr/>
              <a:t>06-Jul-2020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059C1-0660-4726-A77D-DD610114B8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8059C1-0660-4726-A77D-DD610114B84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74CB3-C5BC-481C-9E5F-7AAEFD7B2F15}" type="datetimeFigureOut">
              <a:rPr lang="en-US" smtClean="0"/>
              <a:pPr/>
              <a:t>06-Jul-2020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49F09-8FF5-4F84-96FD-E35E61715C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74CB3-C5BC-481C-9E5F-7AAEFD7B2F15}" type="datetimeFigureOut">
              <a:rPr lang="en-US" smtClean="0"/>
              <a:pPr/>
              <a:t>06-Jul-2020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49F09-8FF5-4F84-96FD-E35E61715C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FF0000"/>
                </a:solidFill>
                <a:effectLst>
                  <a:outerShdw blurRad="38100" dist="38100" dir="2700000" algn="tl">
                    <a:srgbClr val="000000">
                      <a:alpha val="43137"/>
                    </a:srgbClr>
                  </a:outerShdw>
                </a:effectLst>
              </a:rPr>
              <a:t>Welcome</a:t>
            </a:r>
            <a:endParaRPr lang="en-US" sz="7200" b="1" dirty="0">
              <a:solidFill>
                <a:srgbClr val="FF0000"/>
              </a:solidFill>
              <a:effectLst>
                <a:outerShdw blurRad="38100" dist="38100" dir="2700000" algn="tl">
                  <a:srgbClr val="000000">
                    <a:alpha val="43137"/>
                  </a:srgbClr>
                </a:outerShdw>
              </a:effectLst>
            </a:endParaRPr>
          </a:p>
        </p:txBody>
      </p:sp>
      <p:pic>
        <p:nvPicPr>
          <p:cNvPr id="4" name="Content Placeholder 3" descr="_48351569_640x360-news.jpg"/>
          <p:cNvPicPr>
            <a:picLocks noGrp="1" noChangeAspect="1"/>
          </p:cNvPicPr>
          <p:nvPr>
            <p:ph idx="1"/>
          </p:nvPr>
        </p:nvPicPr>
        <p:blipFill>
          <a:blip r:embed="rId2"/>
          <a:stretch>
            <a:fillRect/>
          </a:stretch>
        </p:blipFill>
        <p:spPr>
          <a:xfrm>
            <a:off x="548922" y="1600200"/>
            <a:ext cx="8046156" cy="4525963"/>
          </a:xfrm>
        </p:spPr>
      </p:pic>
      <p:sp>
        <p:nvSpPr>
          <p:cNvPr id="6" name="Rectangle 5"/>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620000" cy="24384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800" dirty="0" smtClean="0"/>
              <a:t>The </a:t>
            </a:r>
            <a:r>
              <a:rPr lang="en-US" sz="2800" i="1" dirty="0" smtClean="0"/>
              <a:t>first</a:t>
            </a:r>
            <a:r>
              <a:rPr lang="en-US" sz="2800" dirty="0" smtClean="0"/>
              <a:t> thing is that a news should be a piece of information. </a:t>
            </a:r>
            <a:r>
              <a:rPr lang="en-US" sz="2800" i="1" dirty="0" smtClean="0"/>
              <a:t>Secondly,</a:t>
            </a:r>
            <a:r>
              <a:rPr lang="en-US" sz="2800" dirty="0" smtClean="0"/>
              <a:t> the information should be present and new and here it is ‘new’. </a:t>
            </a:r>
            <a:r>
              <a:rPr lang="en-US" sz="2800" i="1" dirty="0" smtClean="0"/>
              <a:t>Thirdly</a:t>
            </a:r>
            <a:r>
              <a:rPr lang="en-US" sz="2800" dirty="0" smtClean="0"/>
              <a:t>, the mass people should take interest in it. </a:t>
            </a:r>
            <a:endParaRPr lang="en-US" sz="2800" dirty="0"/>
          </a:p>
        </p:txBody>
      </p:sp>
      <p:pic>
        <p:nvPicPr>
          <p:cNvPr id="4" name="Picture 3" descr="broadcasting.png"/>
          <p:cNvPicPr>
            <a:picLocks noChangeAspect="1"/>
          </p:cNvPicPr>
          <p:nvPr/>
        </p:nvPicPr>
        <p:blipFill>
          <a:blip r:embed="rId2"/>
          <a:stretch>
            <a:fillRect/>
          </a:stretch>
        </p:blipFill>
        <p:spPr>
          <a:xfrm>
            <a:off x="762000" y="228600"/>
            <a:ext cx="7391400" cy="2743200"/>
          </a:xfrm>
          <a:prstGeom prst="rect">
            <a:avLst/>
          </a:prstGeom>
          <a:ln>
            <a:noFill/>
          </a:ln>
          <a:effectLst>
            <a:softEdge rad="112500"/>
          </a:effectLst>
        </p:spPr>
      </p:pic>
      <p:sp>
        <p:nvSpPr>
          <p:cNvPr id="5" name="Rectangle 4"/>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52800"/>
            <a:ext cx="8382000" cy="23622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800" i="1" dirty="0" smtClean="0"/>
              <a:t>Fourthly</a:t>
            </a:r>
            <a:r>
              <a:rPr lang="en-US" sz="2800" dirty="0" smtClean="0"/>
              <a:t>, it should be self explanatory. That is, it should answer all the questions with who, which, what, where, when, why, and how. </a:t>
            </a:r>
            <a:r>
              <a:rPr lang="en-US" sz="2800" i="1" dirty="0" smtClean="0"/>
              <a:t>Finally</a:t>
            </a:r>
            <a:r>
              <a:rPr lang="en-US" sz="2800" dirty="0" smtClean="0"/>
              <a:t>, it should be objective. Recently, another aspect has been added: news is either printed or broadcast or on the internet.</a:t>
            </a:r>
            <a:endParaRPr lang="en-US" sz="2800" dirty="0"/>
          </a:p>
        </p:txBody>
      </p:sp>
      <p:pic>
        <p:nvPicPr>
          <p:cNvPr id="4" name="Picture 3" descr="7075701_orig.jpg"/>
          <p:cNvPicPr>
            <a:picLocks noChangeAspect="1"/>
          </p:cNvPicPr>
          <p:nvPr/>
        </p:nvPicPr>
        <p:blipFill>
          <a:blip r:embed="rId2"/>
          <a:stretch>
            <a:fillRect/>
          </a:stretch>
        </p:blipFill>
        <p:spPr>
          <a:xfrm>
            <a:off x="2514600" y="228600"/>
            <a:ext cx="4191000" cy="2986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86200"/>
            <a:ext cx="8382000" cy="21336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800" dirty="0" smtClean="0"/>
              <a:t>There are opinions that the term ‘new’ comes from ‘new’. Others say it is news because it comes from all directions: North, East, West and South</a:t>
            </a:r>
            <a:endParaRPr lang="en-US" sz="2800" dirty="0"/>
          </a:p>
        </p:txBody>
      </p:sp>
      <p:pic>
        <p:nvPicPr>
          <p:cNvPr id="5" name="Picture 4" descr="262156003.jpg"/>
          <p:cNvPicPr>
            <a:picLocks noChangeAspect="1"/>
          </p:cNvPicPr>
          <p:nvPr/>
        </p:nvPicPr>
        <p:blipFill>
          <a:blip r:embed="rId2"/>
          <a:srcRect b="8631"/>
          <a:stretch>
            <a:fillRect/>
          </a:stretch>
        </p:blipFill>
        <p:spPr>
          <a:xfrm>
            <a:off x="1905000" y="304800"/>
            <a:ext cx="4572000" cy="3581400"/>
          </a:xfrm>
          <a:prstGeom prst="rect">
            <a:avLst/>
          </a:prstGeom>
        </p:spPr>
      </p:pic>
      <p:sp>
        <p:nvSpPr>
          <p:cNvPr id="4" name="Rectangle 3"/>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762000"/>
            <a:ext cx="1910010" cy="52322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800" dirty="0" smtClean="0"/>
              <a:t>Group work</a:t>
            </a:r>
            <a:endParaRPr lang="en-US" sz="2800" dirty="0"/>
          </a:p>
        </p:txBody>
      </p:sp>
      <p:pic>
        <p:nvPicPr>
          <p:cNvPr id="6" name="Picture 5" descr="group work.jpg"/>
          <p:cNvPicPr>
            <a:picLocks noChangeAspect="1"/>
          </p:cNvPicPr>
          <p:nvPr/>
        </p:nvPicPr>
        <p:blipFill>
          <a:blip r:embed="rId2" cstate="print"/>
          <a:stretch>
            <a:fillRect/>
          </a:stretch>
        </p:blipFill>
        <p:spPr>
          <a:xfrm>
            <a:off x="2971800" y="228600"/>
            <a:ext cx="2702153" cy="1799844"/>
          </a:xfrm>
          <a:prstGeom prst="ellipse">
            <a:avLst/>
          </a:prstGeom>
          <a:ln>
            <a:noFill/>
          </a:ln>
          <a:effectLst>
            <a:softEdge rad="112500"/>
          </a:effectLst>
        </p:spPr>
      </p:pic>
      <p:sp>
        <p:nvSpPr>
          <p:cNvPr id="7" name="TextBox 6"/>
          <p:cNvSpPr txBox="1"/>
          <p:nvPr/>
        </p:nvSpPr>
        <p:spPr>
          <a:xfrm>
            <a:off x="457200" y="2209800"/>
            <a:ext cx="439799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What features should news have?</a:t>
            </a:r>
            <a:endParaRPr lang="en-US" sz="2400" dirty="0"/>
          </a:p>
        </p:txBody>
      </p:sp>
      <p:sp>
        <p:nvSpPr>
          <p:cNvPr id="8" name="TextBox 7"/>
          <p:cNvSpPr txBox="1"/>
          <p:nvPr/>
        </p:nvSpPr>
        <p:spPr>
          <a:xfrm>
            <a:off x="381000" y="2819400"/>
            <a:ext cx="8382616"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A news should be informative, new, recent, self –explanatory and </a:t>
            </a:r>
          </a:p>
          <a:p>
            <a:r>
              <a:rPr lang="en-US" sz="2400" dirty="0" smtClean="0"/>
              <a:t>objective in which mass </a:t>
            </a:r>
          </a:p>
          <a:p>
            <a:r>
              <a:rPr lang="en-US" sz="2400" dirty="0" smtClean="0"/>
              <a:t>People can take interest.</a:t>
            </a:r>
            <a:endParaRPr lang="en-US" sz="2400" dirty="0"/>
          </a:p>
        </p:txBody>
      </p:sp>
      <p:sp>
        <p:nvSpPr>
          <p:cNvPr id="9" name="TextBox 8"/>
          <p:cNvSpPr txBox="1"/>
          <p:nvPr/>
        </p:nvSpPr>
        <p:spPr>
          <a:xfrm>
            <a:off x="457200" y="4186535"/>
            <a:ext cx="636917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What is the difference between news and event? </a:t>
            </a:r>
            <a:endParaRPr lang="en-US" sz="2400" dirty="0"/>
          </a:p>
        </p:txBody>
      </p:sp>
      <p:sp>
        <p:nvSpPr>
          <p:cNvPr id="10" name="TextBox 9"/>
          <p:cNvSpPr txBox="1"/>
          <p:nvPr/>
        </p:nvSpPr>
        <p:spPr>
          <a:xfrm>
            <a:off x="381000" y="4876800"/>
            <a:ext cx="8131393"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An event happens everyday but a piece of news is not a natural </a:t>
            </a:r>
          </a:p>
          <a:p>
            <a:r>
              <a:rPr lang="en-US" sz="2400" dirty="0" smtClean="0"/>
              <a:t>phenomenon.</a:t>
            </a:r>
            <a:endParaRPr lang="en-US" sz="2400" dirty="0"/>
          </a:p>
        </p:txBody>
      </p:sp>
      <p:sp>
        <p:nvSpPr>
          <p:cNvPr id="12" name="Rectangle 11"/>
          <p:cNvSpPr/>
          <p:nvPr/>
        </p:nvSpPr>
        <p:spPr>
          <a:xfrm>
            <a:off x="0" y="0"/>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20" y="39856"/>
            <a:ext cx="9144000" cy="6858000"/>
          </a:xfrm>
          <a:prstGeom prst="rect">
            <a:avLst/>
          </a:prstGeom>
          <a:noFill/>
          <a:ln w="203200">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381000"/>
            <a:ext cx="1922129"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dirty="0" smtClean="0"/>
              <a:t>Evaluation</a:t>
            </a:r>
            <a:endParaRPr lang="en-US" sz="3200" dirty="0"/>
          </a:p>
        </p:txBody>
      </p:sp>
      <p:sp>
        <p:nvSpPr>
          <p:cNvPr id="6" name="TextBox 5"/>
          <p:cNvSpPr txBox="1"/>
          <p:nvPr/>
        </p:nvSpPr>
        <p:spPr>
          <a:xfrm>
            <a:off x="384356" y="1295400"/>
            <a:ext cx="868344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Look at the table below and match the words with their meanings in the right column.</a:t>
            </a:r>
            <a:endParaRPr lang="en-US" sz="2000" dirty="0"/>
          </a:p>
        </p:txBody>
      </p:sp>
      <p:graphicFrame>
        <p:nvGraphicFramePr>
          <p:cNvPr id="7" name="Table 6"/>
          <p:cNvGraphicFramePr>
            <a:graphicFrameLocks noGrp="1"/>
          </p:cNvGraphicFramePr>
          <p:nvPr/>
        </p:nvGraphicFramePr>
        <p:xfrm>
          <a:off x="533400" y="2209800"/>
          <a:ext cx="8229600" cy="2682240"/>
        </p:xfrm>
        <a:graphic>
          <a:graphicData uri="http://schemas.openxmlformats.org/drawingml/2006/table">
            <a:tbl>
              <a:tblPr firstRow="1" bandRow="1">
                <a:tableStyleId>{5C22544A-7EE6-4342-B048-85BDC9FD1C3A}</a:tableStyleId>
              </a:tblPr>
              <a:tblGrid>
                <a:gridCol w="3352800"/>
                <a:gridCol w="4876800"/>
              </a:tblGrid>
              <a:tr h="370840">
                <a:tc>
                  <a:txBody>
                    <a:bodyPr/>
                    <a:lstStyle/>
                    <a:p>
                      <a:r>
                        <a:rPr lang="en-US" sz="2000" dirty="0" smtClean="0"/>
                        <a:t>Words</a:t>
                      </a:r>
                      <a:r>
                        <a:rPr lang="en-US" sz="2000" baseline="0" dirty="0" smtClean="0"/>
                        <a:t> /Phrase</a:t>
                      </a:r>
                      <a:endParaRPr lang="en-US" sz="2000" dirty="0"/>
                    </a:p>
                  </a:txBody>
                  <a:tcPr/>
                </a:tc>
                <a:tc>
                  <a:txBody>
                    <a:bodyPr/>
                    <a:lstStyle/>
                    <a:p>
                      <a:r>
                        <a:rPr lang="en-US" sz="2000" dirty="0" smtClean="0"/>
                        <a:t>Meaning</a:t>
                      </a:r>
                      <a:r>
                        <a:rPr lang="en-US" sz="2000" baseline="0" dirty="0" smtClean="0"/>
                        <a:t> </a:t>
                      </a:r>
                      <a:endParaRPr lang="en-US" sz="2000" dirty="0"/>
                    </a:p>
                  </a:txBody>
                  <a:tcPr/>
                </a:tc>
              </a:tr>
              <a:tr h="370840">
                <a:tc>
                  <a:txBody>
                    <a:bodyPr/>
                    <a:lstStyle/>
                    <a:p>
                      <a:r>
                        <a:rPr lang="en-US" sz="2000" dirty="0" smtClean="0"/>
                        <a:t>Bunk</a:t>
                      </a:r>
                      <a:r>
                        <a:rPr lang="en-US" sz="2000" baseline="0" dirty="0" smtClean="0"/>
                        <a:t> of </a:t>
                      </a:r>
                      <a:endParaRPr lang="en-US" sz="2000" dirty="0"/>
                    </a:p>
                  </a:txBody>
                  <a:tcPr/>
                </a:tc>
                <a:tc>
                  <a:txBody>
                    <a:bodyPr/>
                    <a:lstStyle/>
                    <a:p>
                      <a:r>
                        <a:rPr lang="en-US" sz="2000" dirty="0" smtClean="0"/>
                        <a:t>Not in influenced by personal feelings</a:t>
                      </a:r>
                      <a:endParaRPr lang="en-US" sz="2000" dirty="0"/>
                    </a:p>
                  </a:txBody>
                  <a:tcPr/>
                </a:tc>
              </a:tr>
              <a:tr h="370840">
                <a:tc>
                  <a:txBody>
                    <a:bodyPr/>
                    <a:lstStyle/>
                    <a:p>
                      <a:r>
                        <a:rPr lang="en-US" sz="2000" dirty="0" smtClean="0"/>
                        <a:t>Media</a:t>
                      </a:r>
                      <a:r>
                        <a:rPr lang="en-US" sz="2000" baseline="0" dirty="0" smtClean="0"/>
                        <a:t> </a:t>
                      </a:r>
                      <a:endParaRPr lang="en-US" sz="2000" dirty="0"/>
                    </a:p>
                  </a:txBody>
                  <a:tcPr/>
                </a:tc>
                <a:tc>
                  <a:txBody>
                    <a:bodyPr/>
                    <a:lstStyle/>
                    <a:p>
                      <a:r>
                        <a:rPr lang="en-US" sz="2000" dirty="0" smtClean="0"/>
                        <a:t>To send out </a:t>
                      </a:r>
                      <a:r>
                        <a:rPr lang="en-US" sz="2000" dirty="0" err="1" smtClean="0"/>
                        <a:t>programmes</a:t>
                      </a:r>
                      <a:r>
                        <a:rPr lang="en-US" sz="2000" dirty="0" smtClean="0"/>
                        <a:t> on TV or radio</a:t>
                      </a:r>
                      <a:endParaRPr lang="en-US" sz="2000" dirty="0"/>
                    </a:p>
                  </a:txBody>
                  <a:tcPr/>
                </a:tc>
              </a:tr>
              <a:tr h="370840">
                <a:tc>
                  <a:txBody>
                    <a:bodyPr/>
                    <a:lstStyle/>
                    <a:p>
                      <a:r>
                        <a:rPr lang="en-US" sz="2000" dirty="0" smtClean="0"/>
                        <a:t>Objective</a:t>
                      </a:r>
                      <a:endParaRPr lang="en-US" sz="2000" dirty="0"/>
                    </a:p>
                  </a:txBody>
                  <a:tcPr/>
                </a:tc>
                <a:tc>
                  <a:txBody>
                    <a:bodyPr/>
                    <a:lstStyle/>
                    <a:p>
                      <a:r>
                        <a:rPr lang="en-US" sz="2000" dirty="0" smtClean="0"/>
                        <a:t>Ways</a:t>
                      </a:r>
                      <a:r>
                        <a:rPr lang="en-US" sz="2000" baseline="0" dirty="0" smtClean="0"/>
                        <a:t> of getting information </a:t>
                      </a:r>
                      <a:r>
                        <a:rPr lang="en-US" sz="2000" baseline="0" dirty="0" err="1" smtClean="0"/>
                        <a:t>e.g</a:t>
                      </a:r>
                      <a:r>
                        <a:rPr lang="en-US" sz="2000" baseline="0" dirty="0" smtClean="0"/>
                        <a:t>: </a:t>
                      </a:r>
                      <a:r>
                        <a:rPr lang="en-US" sz="2000" baseline="0" dirty="0" err="1" smtClean="0"/>
                        <a:t>radi,TV</a:t>
                      </a:r>
                      <a:endParaRPr lang="en-US" sz="2000" dirty="0"/>
                    </a:p>
                  </a:txBody>
                  <a:tcPr/>
                </a:tc>
              </a:tr>
              <a:tr h="370840">
                <a:tc>
                  <a:txBody>
                    <a:bodyPr/>
                    <a:lstStyle/>
                    <a:p>
                      <a:r>
                        <a:rPr lang="en-US" sz="2000" dirty="0" smtClean="0"/>
                        <a:t>Broadcast</a:t>
                      </a:r>
                      <a:endParaRPr lang="en-US" sz="2000" dirty="0"/>
                    </a:p>
                  </a:txBody>
                  <a:tcPr/>
                </a:tc>
                <a:tc>
                  <a:txBody>
                    <a:bodyPr/>
                    <a:lstStyle/>
                    <a:p>
                      <a:r>
                        <a:rPr lang="en-US" sz="2000" dirty="0" smtClean="0"/>
                        <a:t>Stay away/leave</a:t>
                      </a:r>
                      <a:r>
                        <a:rPr lang="en-US" sz="2000" baseline="0" dirty="0" smtClean="0"/>
                        <a:t> school/work without permission</a:t>
                      </a:r>
                      <a:endParaRPr lang="en-US" sz="2000" dirty="0"/>
                    </a:p>
                  </a:txBody>
                  <a:tcPr/>
                </a:tc>
              </a:tr>
              <a:tr h="370840">
                <a:tc>
                  <a:txBody>
                    <a:bodyPr/>
                    <a:lstStyle/>
                    <a:p>
                      <a:endParaRPr lang="en-US" sz="2000" dirty="0"/>
                    </a:p>
                  </a:txBody>
                  <a:tcPr/>
                </a:tc>
                <a:tc>
                  <a:txBody>
                    <a:bodyPr/>
                    <a:lstStyle/>
                    <a:p>
                      <a:endParaRPr lang="en-US" sz="2000" dirty="0"/>
                    </a:p>
                  </a:txBody>
                  <a:tcPr/>
                </a:tc>
              </a:tr>
            </a:tbl>
          </a:graphicData>
        </a:graphic>
      </p:graphicFrame>
      <p:cxnSp>
        <p:nvCxnSpPr>
          <p:cNvPr id="9" name="Straight Connector 8"/>
          <p:cNvCxnSpPr/>
          <p:nvPr/>
        </p:nvCxnSpPr>
        <p:spPr>
          <a:xfrm>
            <a:off x="1600200" y="2895600"/>
            <a:ext cx="2362200" cy="1295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1676400" y="3276600"/>
            <a:ext cx="2286000" cy="8382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flipV="1">
            <a:off x="1524000" y="2895600"/>
            <a:ext cx="2362200" cy="762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1295400" y="3200400"/>
            <a:ext cx="2514600" cy="45720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057400" y="1066800"/>
            <a:ext cx="3149901" cy="830997"/>
          </a:xfrm>
          <a:prstGeom prst="rect">
            <a:avLst/>
          </a:prstGeom>
          <a:noFill/>
        </p:spPr>
        <p:txBody>
          <a:bodyPr wrap="none" rtlCol="0">
            <a:spAutoFit/>
          </a:bodyPr>
          <a:lstStyle/>
          <a:p>
            <a:r>
              <a:rPr lang="en-US" sz="4800" b="1" dirty="0" smtClean="0">
                <a:solidFill>
                  <a:srgbClr val="FF0000"/>
                </a:solidFill>
                <a:effectLst>
                  <a:outerShdw blurRad="38100" dist="38100" dir="2700000" algn="tl">
                    <a:srgbClr val="000000">
                      <a:alpha val="43137"/>
                    </a:srgbClr>
                  </a:outerShdw>
                </a:effectLst>
              </a:rPr>
              <a:t>Home work</a:t>
            </a:r>
            <a:endParaRPr lang="en-US" sz="48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381000" y="3352800"/>
            <a:ext cx="8150180" cy="70788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t>Suppose a man in your locality really bites a dog. Imagine, you are a reporter</a:t>
            </a:r>
          </a:p>
          <a:p>
            <a:r>
              <a:rPr lang="en-US" sz="2000" dirty="0" smtClean="0"/>
              <a:t>And you interview the man. Share with your partner and write the dialogue</a:t>
            </a:r>
            <a:endParaRPr lang="en-US" sz="2000" dirty="0"/>
          </a:p>
        </p:txBody>
      </p:sp>
      <p:pic>
        <p:nvPicPr>
          <p:cNvPr id="8" name="Picture 7" descr="home work.png"/>
          <p:cNvPicPr>
            <a:picLocks noChangeAspect="1"/>
          </p:cNvPicPr>
          <p:nvPr/>
        </p:nvPicPr>
        <p:blipFill>
          <a:blip r:embed="rId3"/>
          <a:stretch>
            <a:fillRect/>
          </a:stretch>
        </p:blipFill>
        <p:spPr>
          <a:xfrm>
            <a:off x="6019800" y="228600"/>
            <a:ext cx="24384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alsh.jpg"/>
          <p:cNvPicPr>
            <a:picLocks noGrp="1" noChangeAspect="1"/>
          </p:cNvPicPr>
          <p:nvPr>
            <p:ph idx="1"/>
          </p:nvPr>
        </p:nvPicPr>
        <p:blipFill>
          <a:blip r:embed="rId2"/>
          <a:stretch>
            <a:fillRect/>
          </a:stretch>
        </p:blipFill>
        <p:spPr>
          <a:xfrm>
            <a:off x="1828800" y="1143000"/>
            <a:ext cx="4876800" cy="4876800"/>
          </a:xfrm>
        </p:spPr>
      </p:pic>
      <p:sp>
        <p:nvSpPr>
          <p:cNvPr id="5" name="TextBox 4"/>
          <p:cNvSpPr txBox="1"/>
          <p:nvPr/>
        </p:nvSpPr>
        <p:spPr>
          <a:xfrm>
            <a:off x="1311041" y="2590800"/>
            <a:ext cx="6537559" cy="1862048"/>
          </a:xfrm>
          <a:prstGeom prst="rect">
            <a:avLst/>
          </a:prstGeom>
          <a:noFill/>
        </p:spPr>
        <p:txBody>
          <a:bodyPr wrap="none" rtlCol="0">
            <a:spAutoFit/>
          </a:bodyPr>
          <a:lstStyle/>
          <a:p>
            <a:r>
              <a:rPr lang="en-US" sz="11500" b="1" dirty="0" smtClean="0">
                <a:solidFill>
                  <a:srgbClr val="FF0000"/>
                </a:solidFill>
                <a:effectLst>
                  <a:outerShdw blurRad="38100" dist="38100" dir="2700000" algn="tl">
                    <a:srgbClr val="000000">
                      <a:alpha val="43137"/>
                    </a:srgbClr>
                  </a:outerShdw>
                </a:effectLst>
              </a:rPr>
              <a:t>Thank you</a:t>
            </a:r>
            <a:endParaRPr lang="en-US" sz="115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6200"/>
            <a:ext cx="9144000" cy="6858000"/>
          </a:xfrm>
          <a:prstGeom prst="rect">
            <a:avLst/>
          </a:prstGeom>
          <a:noFill/>
          <a:ln w="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IDENTITY </a:t>
            </a:r>
            <a:endParaRPr lang="en-US" dirty="0"/>
          </a:p>
        </p:txBody>
      </p:sp>
      <p:sp>
        <p:nvSpPr>
          <p:cNvPr id="4" name="TextBox 3"/>
          <p:cNvSpPr txBox="1"/>
          <p:nvPr/>
        </p:nvSpPr>
        <p:spPr>
          <a:xfrm>
            <a:off x="228600" y="4343400"/>
            <a:ext cx="4510466" cy="193899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Abdul Aziz</a:t>
            </a:r>
          </a:p>
          <a:p>
            <a:r>
              <a:rPr lang="en-US" sz="2400" b="1" dirty="0" smtClean="0">
                <a:solidFill>
                  <a:srgbClr val="00B050"/>
                </a:solidFill>
                <a:effectLst>
                  <a:outerShdw blurRad="38100" dist="38100" dir="2700000" algn="tl">
                    <a:srgbClr val="000000">
                      <a:alpha val="43137"/>
                    </a:srgbClr>
                  </a:outerShdw>
                </a:effectLst>
              </a:rPr>
              <a:t>B.A(Hon’s), M. A(English)</a:t>
            </a:r>
          </a:p>
          <a:p>
            <a:r>
              <a:rPr lang="en-US" sz="2400" b="1" dirty="0" smtClean="0">
                <a:solidFill>
                  <a:srgbClr val="FF0000"/>
                </a:solidFill>
                <a:effectLst>
                  <a:outerShdw blurRad="38100" dist="38100" dir="2700000" algn="tl">
                    <a:srgbClr val="000000">
                      <a:alpha val="43137"/>
                    </a:srgbClr>
                  </a:outerShdw>
                </a:effectLst>
              </a:rPr>
              <a:t>Assistant Teacher (English)</a:t>
            </a:r>
          </a:p>
          <a:p>
            <a:r>
              <a:rPr lang="en-US" sz="2400" b="1" dirty="0" err="1" smtClean="0">
                <a:solidFill>
                  <a:srgbClr val="00B050"/>
                </a:solidFill>
                <a:effectLst>
                  <a:outerShdw blurRad="38100" dist="38100" dir="2700000" algn="tl">
                    <a:srgbClr val="000000">
                      <a:alpha val="43137"/>
                    </a:srgbClr>
                  </a:outerShdw>
                </a:effectLst>
              </a:rPr>
              <a:t>Madhaia</a:t>
            </a:r>
            <a:r>
              <a:rPr lang="en-US" sz="2400" b="1" dirty="0" smtClean="0">
                <a:solidFill>
                  <a:srgbClr val="00B050"/>
                </a:solidFill>
                <a:effectLst>
                  <a:outerShdw blurRad="38100" dist="38100" dir="2700000" algn="tl">
                    <a:srgbClr val="000000">
                      <a:alpha val="43137"/>
                    </a:srgbClr>
                  </a:outerShdw>
                </a:effectLst>
              </a:rPr>
              <a:t> </a:t>
            </a:r>
            <a:r>
              <a:rPr lang="en-US" sz="2400" b="1" dirty="0" err="1" smtClean="0">
                <a:solidFill>
                  <a:srgbClr val="00B050"/>
                </a:solidFill>
                <a:effectLst>
                  <a:outerShdw blurRad="38100" dist="38100" dir="2700000" algn="tl">
                    <a:srgbClr val="000000">
                      <a:alpha val="43137"/>
                    </a:srgbClr>
                  </a:outerShdw>
                </a:effectLst>
              </a:rPr>
              <a:t>Bazar</a:t>
            </a:r>
            <a:r>
              <a:rPr lang="en-US" sz="2400" b="1" dirty="0" smtClean="0">
                <a:solidFill>
                  <a:srgbClr val="00B050"/>
                </a:solidFill>
                <a:effectLst>
                  <a:outerShdw blurRad="38100" dist="38100" dir="2700000" algn="tl">
                    <a:srgbClr val="000000">
                      <a:alpha val="43137"/>
                    </a:srgbClr>
                  </a:outerShdw>
                </a:effectLst>
              </a:rPr>
              <a:t> </a:t>
            </a:r>
            <a:r>
              <a:rPr lang="en-US" sz="2400" b="1" dirty="0" err="1" smtClean="0">
                <a:solidFill>
                  <a:srgbClr val="00B050"/>
                </a:solidFill>
                <a:effectLst>
                  <a:outerShdw blurRad="38100" dist="38100" dir="2700000" algn="tl">
                    <a:srgbClr val="000000">
                      <a:alpha val="43137"/>
                    </a:srgbClr>
                  </a:outerShdw>
                </a:effectLst>
              </a:rPr>
              <a:t>Sadim</a:t>
            </a:r>
            <a:r>
              <a:rPr lang="en-US" sz="2400" b="1" dirty="0" smtClean="0">
                <a:solidFill>
                  <a:srgbClr val="00B050"/>
                </a:solidFill>
                <a:effectLst>
                  <a:outerShdw blurRad="38100" dist="38100" dir="2700000" algn="tl">
                    <a:srgbClr val="000000">
                      <a:alpha val="43137"/>
                    </a:srgbClr>
                  </a:outerShdw>
                </a:effectLst>
              </a:rPr>
              <a:t> High School</a:t>
            </a:r>
          </a:p>
          <a:p>
            <a:r>
              <a:rPr lang="en-US" sz="2400" b="1" dirty="0" smtClean="0">
                <a:solidFill>
                  <a:srgbClr val="FF0000"/>
                </a:solidFill>
                <a:effectLst>
                  <a:outerShdw blurRad="38100" dist="38100" dir="2700000" algn="tl">
                    <a:srgbClr val="000000">
                      <a:alpha val="43137"/>
                    </a:srgbClr>
                  </a:outerShdw>
                </a:effectLst>
              </a:rPr>
              <a:t>E-mail: azizabidpur@yahoo.com</a:t>
            </a:r>
          </a:p>
        </p:txBody>
      </p:sp>
      <p:sp>
        <p:nvSpPr>
          <p:cNvPr id="5" name="TextBox 4"/>
          <p:cNvSpPr txBox="1"/>
          <p:nvPr/>
        </p:nvSpPr>
        <p:spPr>
          <a:xfrm>
            <a:off x="4953000" y="4343400"/>
            <a:ext cx="4044762" cy="193899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solidFill>
                  <a:srgbClr val="00B050"/>
                </a:solidFill>
                <a:effectLst>
                  <a:outerShdw blurRad="38100" dist="38100" dir="2700000" algn="tl">
                    <a:srgbClr val="000000">
                      <a:alpha val="43137"/>
                    </a:srgbClr>
                  </a:outerShdw>
                </a:effectLst>
              </a:rPr>
              <a:t>Class Eight </a:t>
            </a:r>
          </a:p>
          <a:p>
            <a:r>
              <a:rPr lang="en-US" sz="2400" b="1" dirty="0" smtClean="0">
                <a:solidFill>
                  <a:srgbClr val="FF0000"/>
                </a:solidFill>
                <a:effectLst>
                  <a:outerShdw blurRad="38100" dist="38100" dir="2700000" algn="tl">
                    <a:srgbClr val="000000">
                      <a:alpha val="43137"/>
                    </a:srgbClr>
                  </a:outerShdw>
                </a:effectLst>
              </a:rPr>
              <a:t>English First Paper</a:t>
            </a:r>
          </a:p>
          <a:p>
            <a:r>
              <a:rPr lang="en-US" sz="2400" b="1" dirty="0" smtClean="0">
                <a:solidFill>
                  <a:srgbClr val="00B050"/>
                </a:solidFill>
                <a:effectLst>
                  <a:outerShdw blurRad="38100" dist="38100" dir="2700000" algn="tl">
                    <a:srgbClr val="000000">
                      <a:alpha val="43137"/>
                    </a:srgbClr>
                  </a:outerShdw>
                </a:effectLst>
              </a:rPr>
              <a:t>Unit -8</a:t>
            </a:r>
          </a:p>
          <a:p>
            <a:r>
              <a:rPr lang="en-US" sz="2400" b="1" dirty="0" smtClean="0">
                <a:solidFill>
                  <a:srgbClr val="FF0000"/>
                </a:solidFill>
                <a:effectLst>
                  <a:outerShdw blurRad="38100" dist="38100" dir="2700000" algn="tl">
                    <a:srgbClr val="000000">
                      <a:alpha val="43137"/>
                    </a:srgbClr>
                  </a:outerShdw>
                </a:effectLst>
              </a:rPr>
              <a:t>Lesson : 2 </a:t>
            </a:r>
          </a:p>
          <a:p>
            <a:r>
              <a:rPr lang="en-US" sz="2400" b="1" dirty="0" smtClean="0">
                <a:solidFill>
                  <a:srgbClr val="00B050"/>
                </a:solidFill>
                <a:effectLst>
                  <a:outerShdw blurRad="38100" dist="38100" dir="2700000" algn="tl">
                    <a:srgbClr val="000000">
                      <a:alpha val="43137"/>
                    </a:srgbClr>
                  </a:outerShdw>
                </a:effectLst>
              </a:rPr>
              <a:t>Topic : News! News! News!(2</a:t>
            </a:r>
            <a:r>
              <a:rPr lang="en-US" sz="2400" b="1" dirty="0" smtClean="0">
                <a:effectLst>
                  <a:outerShdw blurRad="38100" dist="38100" dir="2700000" algn="tl">
                    <a:srgbClr val="000000">
                      <a:alpha val="43137"/>
                    </a:srgbClr>
                  </a:outerShdw>
                </a:effectLst>
              </a:rPr>
              <a:t>) </a:t>
            </a:r>
          </a:p>
        </p:txBody>
      </p:sp>
      <p:pic>
        <p:nvPicPr>
          <p:cNvPr id="6" name="Picture 5" descr="80.jpg"/>
          <p:cNvPicPr>
            <a:picLocks noChangeAspect="1"/>
          </p:cNvPicPr>
          <p:nvPr/>
        </p:nvPicPr>
        <p:blipFill>
          <a:blip r:embed="rId2"/>
          <a:stretch>
            <a:fillRect/>
          </a:stretch>
        </p:blipFill>
        <p:spPr>
          <a:xfrm>
            <a:off x="1143000" y="1905000"/>
            <a:ext cx="1981200" cy="2133600"/>
          </a:xfrm>
          <a:prstGeom prst="rect">
            <a:avLst/>
          </a:prstGeom>
          <a:ln>
            <a:noFill/>
          </a:ln>
          <a:effectLst>
            <a:softEdge rad="112500"/>
          </a:effectLst>
        </p:spPr>
      </p:pic>
      <p:pic>
        <p:nvPicPr>
          <p:cNvPr id="7" name="Picture 6" descr="screen-7.jpg"/>
          <p:cNvPicPr>
            <a:picLocks noChangeAspect="1"/>
          </p:cNvPicPr>
          <p:nvPr/>
        </p:nvPicPr>
        <p:blipFill>
          <a:blip r:embed="rId3"/>
          <a:stretch>
            <a:fillRect/>
          </a:stretch>
        </p:blipFill>
        <p:spPr>
          <a:xfrm>
            <a:off x="6400800" y="1905000"/>
            <a:ext cx="1752600" cy="2235773"/>
          </a:xfrm>
          <a:prstGeom prst="rect">
            <a:avLst/>
          </a:prstGeom>
        </p:spPr>
      </p:pic>
      <p:pic>
        <p:nvPicPr>
          <p:cNvPr id="8" name="Picture 7" descr="index.jpg"/>
          <p:cNvPicPr>
            <a:picLocks noChangeAspect="1"/>
          </p:cNvPicPr>
          <p:nvPr/>
        </p:nvPicPr>
        <p:blipFill>
          <a:blip r:embed="rId4"/>
          <a:stretch>
            <a:fillRect/>
          </a:stretch>
        </p:blipFill>
        <p:spPr>
          <a:xfrm>
            <a:off x="3505200" y="2057400"/>
            <a:ext cx="2190750" cy="2085975"/>
          </a:xfrm>
          <a:prstGeom prst="rect">
            <a:avLst/>
          </a:prstGeom>
        </p:spPr>
      </p:pic>
      <p:sp>
        <p:nvSpPr>
          <p:cNvPr id="11" name="Rectangle 10"/>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81000" y="1524000"/>
            <a:ext cx="1295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76200"/>
            <a:ext cx="9144000" cy="6858000"/>
          </a:xfrm>
          <a:prstGeom prst="rect">
            <a:avLst/>
          </a:prstGeom>
          <a:noFill/>
          <a:ln w="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t>Look at the pictures and discuss with your partner what can you see in them</a:t>
            </a:r>
            <a:endParaRPr lang="en-US" sz="3600" dirty="0"/>
          </a:p>
        </p:txBody>
      </p:sp>
      <p:pic>
        <p:nvPicPr>
          <p:cNvPr id="13" name="Picture 12" descr="imagesfdf.jpg"/>
          <p:cNvPicPr>
            <a:picLocks noChangeAspect="1"/>
          </p:cNvPicPr>
          <p:nvPr/>
        </p:nvPicPr>
        <p:blipFill>
          <a:blip r:embed="rId2"/>
          <a:stretch>
            <a:fillRect/>
          </a:stretch>
        </p:blipFill>
        <p:spPr>
          <a:xfrm>
            <a:off x="228600" y="1905000"/>
            <a:ext cx="4156990" cy="2590800"/>
          </a:xfrm>
          <a:prstGeom prst="rect">
            <a:avLst/>
          </a:prstGeom>
        </p:spPr>
      </p:pic>
      <p:pic>
        <p:nvPicPr>
          <p:cNvPr id="14" name="Picture 13" descr="images.jpg"/>
          <p:cNvPicPr>
            <a:picLocks noChangeAspect="1"/>
          </p:cNvPicPr>
          <p:nvPr/>
        </p:nvPicPr>
        <p:blipFill>
          <a:blip r:embed="rId3"/>
          <a:stretch>
            <a:fillRect/>
          </a:stretch>
        </p:blipFill>
        <p:spPr>
          <a:xfrm>
            <a:off x="4648200" y="1905000"/>
            <a:ext cx="4271963" cy="2590800"/>
          </a:xfrm>
          <a:prstGeom prst="rect">
            <a:avLst/>
          </a:prstGeom>
        </p:spPr>
      </p:pic>
      <p:sp>
        <p:nvSpPr>
          <p:cNvPr id="15" name="TextBox 14"/>
          <p:cNvSpPr txBox="1"/>
          <p:nvPr/>
        </p:nvSpPr>
        <p:spPr>
          <a:xfrm>
            <a:off x="381000" y="4648200"/>
            <a:ext cx="8242193" cy="181588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In the first picture , I can see that a man is reading the </a:t>
            </a:r>
          </a:p>
          <a:p>
            <a:r>
              <a:rPr lang="en-US" sz="2800" dirty="0" smtClean="0"/>
              <a:t>newspaper. In second picture 2, a woman is presenting </a:t>
            </a:r>
          </a:p>
          <a:p>
            <a:r>
              <a:rPr lang="en-US" sz="2800" dirty="0" smtClean="0"/>
              <a:t>news in a  TV  channel. </a:t>
            </a:r>
          </a:p>
          <a:p>
            <a:endParaRPr lang="en-US" sz="2800" dirty="0"/>
          </a:p>
        </p:txBody>
      </p:sp>
      <p:sp>
        <p:nvSpPr>
          <p:cNvPr id="8" name="TextBox 7"/>
          <p:cNvSpPr txBox="1"/>
          <p:nvPr/>
        </p:nvSpPr>
        <p:spPr>
          <a:xfrm>
            <a:off x="304800" y="1443335"/>
            <a:ext cx="1436162"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Pair</a:t>
            </a:r>
            <a:r>
              <a:rPr lang="en-US" sz="2400" b="1" dirty="0" smtClean="0">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Work</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Oval Callout 5"/>
          <p:cNvSpPr/>
          <p:nvPr/>
        </p:nvSpPr>
        <p:spPr>
          <a:xfrm>
            <a:off x="1828800" y="381000"/>
            <a:ext cx="5181600" cy="990600"/>
          </a:xfrm>
          <a:prstGeom prst="wedgeEllipseCallout">
            <a:avLst>
              <a:gd name="adj1" fmla="val -23819"/>
              <a:gd name="adj2" fmla="val 170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Our today’s topic is </a:t>
            </a:r>
            <a:endParaRPr lang="en-US"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1524000" y="2971800"/>
            <a:ext cx="6276142" cy="830997"/>
          </a:xfrm>
          <a:prstGeom prst="rect">
            <a:avLst/>
          </a:prstGeom>
          <a:noFill/>
        </p:spPr>
        <p:txBody>
          <a:bodyPr wrap="none" rtlCol="0">
            <a:spAutoFit/>
          </a:bodyPr>
          <a:lstStyle/>
          <a:p>
            <a:r>
              <a:rPr lang="en-US" sz="4800" b="1" dirty="0" smtClean="0">
                <a:effectLst>
                  <a:outerShdw blurRad="38100" dist="38100" dir="2700000" algn="tl">
                    <a:srgbClr val="000000">
                      <a:alpha val="43137"/>
                    </a:srgbClr>
                  </a:outerShdw>
                </a:effectLst>
              </a:rPr>
              <a:t>News! News! News! (2) </a:t>
            </a:r>
          </a:p>
        </p:txBody>
      </p:sp>
      <p:sp>
        <p:nvSpPr>
          <p:cNvPr id="7" name="Rectangle 6"/>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6000" b="1" dirty="0" smtClean="0">
                <a:effectLst>
                  <a:outerShdw blurRad="38100" dist="38100" dir="2700000" algn="tl">
                    <a:srgbClr val="000000">
                      <a:alpha val="43137"/>
                    </a:srgbClr>
                  </a:outerShdw>
                </a:effectLst>
              </a:rPr>
              <a:t>Learning Outcomes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sz="4000" dirty="0" smtClean="0"/>
              <a:t>After the end of the lesson, students will be able to-</a:t>
            </a:r>
          </a:p>
          <a:p>
            <a:r>
              <a:rPr lang="en-US" sz="4000" dirty="0" smtClean="0"/>
              <a:t>Talk about News</a:t>
            </a:r>
          </a:p>
          <a:p>
            <a:r>
              <a:rPr lang="en-US" sz="4000" dirty="0" smtClean="0"/>
              <a:t>Participate debate on news</a:t>
            </a:r>
          </a:p>
          <a:p>
            <a:r>
              <a:rPr lang="en-US" sz="4000" dirty="0" smtClean="0"/>
              <a:t>Infer vocabulary</a:t>
            </a:r>
            <a:endParaRPr lang="en-US" sz="4000" dirty="0"/>
          </a:p>
        </p:txBody>
      </p:sp>
      <p:sp>
        <p:nvSpPr>
          <p:cNvPr id="4" name="Rectangle 3"/>
          <p:cNvSpPr/>
          <p:nvPr/>
        </p:nvSpPr>
        <p:spPr>
          <a:xfrm>
            <a:off x="0" y="0"/>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2895600" cy="1143000"/>
          </a:xfrm>
        </p:spPr>
        <p:style>
          <a:lnRef idx="1">
            <a:schemeClr val="accent2"/>
          </a:lnRef>
          <a:fillRef idx="3">
            <a:schemeClr val="accent2"/>
          </a:fillRef>
          <a:effectRef idx="2">
            <a:schemeClr val="accent2"/>
          </a:effectRef>
          <a:fontRef idx="minor">
            <a:schemeClr val="lt1"/>
          </a:fontRef>
        </p:style>
        <p:txBody>
          <a:bodyPr/>
          <a:lstStyle/>
          <a:p>
            <a:r>
              <a:rPr lang="en-US" b="1" dirty="0" smtClean="0">
                <a:effectLst>
                  <a:outerShdw blurRad="38100" dist="38100" dir="2700000" algn="tl">
                    <a:srgbClr val="000000">
                      <a:alpha val="43137"/>
                    </a:srgbClr>
                  </a:outerShdw>
                </a:effectLst>
              </a:rPr>
              <a:t>Key words</a:t>
            </a:r>
            <a:endParaRPr lang="en-US" b="1" dirty="0">
              <a:effectLst>
                <a:outerShdw blurRad="38100" dist="38100" dir="2700000" algn="tl">
                  <a:srgbClr val="000000">
                    <a:alpha val="43137"/>
                  </a:srgbClr>
                </a:outerShdw>
              </a:effectLst>
            </a:endParaRPr>
          </a:p>
        </p:txBody>
      </p:sp>
      <p:pic>
        <p:nvPicPr>
          <p:cNvPr id="6" name="Picture 5" descr="indexdsfd.jpg"/>
          <p:cNvPicPr>
            <a:picLocks noChangeAspect="1"/>
          </p:cNvPicPr>
          <p:nvPr/>
        </p:nvPicPr>
        <p:blipFill>
          <a:blip r:embed="rId2"/>
          <a:stretch>
            <a:fillRect/>
          </a:stretch>
        </p:blipFill>
        <p:spPr>
          <a:xfrm>
            <a:off x="3124200" y="1447800"/>
            <a:ext cx="1379234" cy="976312"/>
          </a:xfrm>
          <a:prstGeom prst="rect">
            <a:avLst/>
          </a:prstGeom>
        </p:spPr>
      </p:pic>
      <p:sp>
        <p:nvSpPr>
          <p:cNvPr id="8" name="TextBox 7"/>
          <p:cNvSpPr txBox="1"/>
          <p:nvPr/>
        </p:nvSpPr>
        <p:spPr>
          <a:xfrm>
            <a:off x="609600" y="1676400"/>
            <a:ext cx="1383712"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Bunk of </a:t>
            </a:r>
            <a:endParaRPr lang="en-US" sz="2800" dirty="0"/>
          </a:p>
        </p:txBody>
      </p:sp>
      <p:sp>
        <p:nvSpPr>
          <p:cNvPr id="9" name="TextBox 8"/>
          <p:cNvSpPr txBox="1"/>
          <p:nvPr/>
        </p:nvSpPr>
        <p:spPr>
          <a:xfrm>
            <a:off x="5105400" y="1676400"/>
            <a:ext cx="3742178"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To run away from school</a:t>
            </a:r>
            <a:endParaRPr lang="en-US" sz="2800" dirty="0"/>
          </a:p>
        </p:txBody>
      </p:sp>
      <p:sp>
        <p:nvSpPr>
          <p:cNvPr id="10" name="TextBox 9"/>
          <p:cNvSpPr txBox="1"/>
          <p:nvPr/>
        </p:nvSpPr>
        <p:spPr>
          <a:xfrm>
            <a:off x="609600" y="2819400"/>
            <a:ext cx="2104294"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Mass People </a:t>
            </a:r>
            <a:endParaRPr lang="en-US" sz="2800" dirty="0"/>
          </a:p>
        </p:txBody>
      </p:sp>
      <p:pic>
        <p:nvPicPr>
          <p:cNvPr id="11" name="Picture 10" descr="_111350066_56183a62-783e-481c-baed-23a68ab61856.jpg"/>
          <p:cNvPicPr>
            <a:picLocks noChangeAspect="1"/>
          </p:cNvPicPr>
          <p:nvPr/>
        </p:nvPicPr>
        <p:blipFill>
          <a:blip r:embed="rId3" cstate="print"/>
          <a:stretch>
            <a:fillRect/>
          </a:stretch>
        </p:blipFill>
        <p:spPr>
          <a:xfrm>
            <a:off x="3352800" y="2667000"/>
            <a:ext cx="1591733" cy="895350"/>
          </a:xfrm>
          <a:prstGeom prst="rect">
            <a:avLst/>
          </a:prstGeom>
        </p:spPr>
      </p:pic>
      <p:sp>
        <p:nvSpPr>
          <p:cNvPr id="12" name="TextBox 11"/>
          <p:cNvSpPr txBox="1"/>
          <p:nvPr/>
        </p:nvSpPr>
        <p:spPr>
          <a:xfrm>
            <a:off x="5486400" y="2819400"/>
            <a:ext cx="269509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People in general</a:t>
            </a:r>
            <a:endParaRPr lang="en-US" sz="2800" dirty="0"/>
          </a:p>
        </p:txBody>
      </p:sp>
      <p:sp>
        <p:nvSpPr>
          <p:cNvPr id="13" name="TextBox 12"/>
          <p:cNvSpPr txBox="1"/>
          <p:nvPr/>
        </p:nvSpPr>
        <p:spPr>
          <a:xfrm>
            <a:off x="533400" y="3962400"/>
            <a:ext cx="1566134"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Objective</a:t>
            </a:r>
            <a:endParaRPr lang="en-US" sz="2800" dirty="0"/>
          </a:p>
        </p:txBody>
      </p:sp>
      <p:sp>
        <p:nvSpPr>
          <p:cNvPr id="14" name="Rectangle 13"/>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O_1016_Feature1_760x456.png"/>
          <p:cNvPicPr>
            <a:picLocks noChangeAspect="1"/>
          </p:cNvPicPr>
          <p:nvPr/>
        </p:nvPicPr>
        <p:blipFill>
          <a:blip r:embed="rId4" cstate="print"/>
          <a:stretch>
            <a:fillRect/>
          </a:stretch>
        </p:blipFill>
        <p:spPr>
          <a:xfrm>
            <a:off x="3352800" y="3810000"/>
            <a:ext cx="1587500" cy="952500"/>
          </a:xfrm>
          <a:prstGeom prst="rect">
            <a:avLst/>
          </a:prstGeom>
        </p:spPr>
      </p:pic>
      <p:sp>
        <p:nvSpPr>
          <p:cNvPr id="16" name="TextBox 15"/>
          <p:cNvSpPr txBox="1"/>
          <p:nvPr/>
        </p:nvSpPr>
        <p:spPr>
          <a:xfrm>
            <a:off x="5486400" y="3962400"/>
            <a:ext cx="2288832"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Based on facts</a:t>
            </a:r>
            <a:endParaRPr lang="en-US" sz="2800" dirty="0"/>
          </a:p>
        </p:txBody>
      </p:sp>
      <p:sp>
        <p:nvSpPr>
          <p:cNvPr id="17" name="TextBox 16"/>
          <p:cNvSpPr txBox="1"/>
          <p:nvPr/>
        </p:nvSpPr>
        <p:spPr>
          <a:xfrm>
            <a:off x="533400" y="5181600"/>
            <a:ext cx="768159"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bias</a:t>
            </a:r>
            <a:endParaRPr lang="en-US" sz="2800" dirty="0"/>
          </a:p>
        </p:txBody>
      </p:sp>
      <p:pic>
        <p:nvPicPr>
          <p:cNvPr id="18" name="Picture 17" descr="bias-photo.png"/>
          <p:cNvPicPr>
            <a:picLocks noChangeAspect="1"/>
          </p:cNvPicPr>
          <p:nvPr/>
        </p:nvPicPr>
        <p:blipFill>
          <a:blip r:embed="rId5"/>
          <a:stretch>
            <a:fillRect/>
          </a:stretch>
        </p:blipFill>
        <p:spPr>
          <a:xfrm>
            <a:off x="2971800" y="4876800"/>
            <a:ext cx="2553712" cy="1281112"/>
          </a:xfrm>
          <a:prstGeom prst="rect">
            <a:avLst/>
          </a:prstGeom>
        </p:spPr>
      </p:pic>
      <p:sp>
        <p:nvSpPr>
          <p:cNvPr id="19" name="TextBox 18"/>
          <p:cNvSpPr txBox="1"/>
          <p:nvPr/>
        </p:nvSpPr>
        <p:spPr>
          <a:xfrm>
            <a:off x="5791200" y="5181600"/>
            <a:ext cx="1489510"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partiality</a:t>
            </a:r>
            <a:endParaRPr lang="en-US" sz="2800" dirty="0"/>
          </a:p>
        </p:txBody>
      </p:sp>
      <p:sp>
        <p:nvSpPr>
          <p:cNvPr id="20" name="TextBox 19"/>
          <p:cNvSpPr txBox="1"/>
          <p:nvPr/>
        </p:nvSpPr>
        <p:spPr>
          <a:xfrm>
            <a:off x="4724400" y="457200"/>
            <a:ext cx="2549480"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Individual Work</a:t>
            </a:r>
            <a:endParaRPr lang="en-US" sz="2800" b="1" dirty="0">
              <a:solidFill>
                <a:srgbClr val="FF0000"/>
              </a:solidFill>
              <a:effectLst>
                <a:outerShdw blurRad="38100" dist="38100" dir="2700000" algn="tl">
                  <a:srgbClr val="000000">
                    <a:alpha val="43137"/>
                  </a:srgbClr>
                </a:outerShdw>
              </a:effectLst>
            </a:endParaRPr>
          </a:p>
        </p:txBody>
      </p:sp>
      <p:pic>
        <p:nvPicPr>
          <p:cNvPr id="21" name="Picture 20" descr="fdjkdfjdlfjdaskf.jpg"/>
          <p:cNvPicPr>
            <a:picLocks noChangeAspect="1"/>
          </p:cNvPicPr>
          <p:nvPr/>
        </p:nvPicPr>
        <p:blipFill>
          <a:blip r:embed="rId6" cstate="print"/>
          <a:stretch>
            <a:fillRect/>
          </a:stretch>
        </p:blipFill>
        <p:spPr>
          <a:xfrm>
            <a:off x="7239000" y="152400"/>
            <a:ext cx="1524000" cy="1205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ox(in)">
                                      <p:cBhvr>
                                        <p:cTn id="50" dur="500"/>
                                        <p:tgtEl>
                                          <p:spTgt spid="17"/>
                                        </p:tgtEl>
                                      </p:cBhvr>
                                    </p:animEffect>
                                  </p:childTnLst>
                                </p:cTn>
                              </p:par>
                              <p:par>
                                <p:cTn id="51" presetID="4" presetClass="entr" presetSubtype="16"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ox(i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6"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2895600" cy="1143000"/>
          </a:xfrm>
        </p:spPr>
        <p:style>
          <a:lnRef idx="1">
            <a:schemeClr val="accent2"/>
          </a:lnRef>
          <a:fillRef idx="3">
            <a:schemeClr val="accent2"/>
          </a:fillRef>
          <a:effectRef idx="2">
            <a:schemeClr val="accent2"/>
          </a:effectRef>
          <a:fontRef idx="minor">
            <a:schemeClr val="lt1"/>
          </a:fontRef>
        </p:style>
        <p:txBody>
          <a:bodyPr/>
          <a:lstStyle/>
          <a:p>
            <a:r>
              <a:rPr lang="en-US" b="1" dirty="0" smtClean="0">
                <a:effectLst>
                  <a:outerShdw blurRad="38100" dist="38100" dir="2700000" algn="tl">
                    <a:srgbClr val="000000">
                      <a:alpha val="43137"/>
                    </a:srgbClr>
                  </a:outerShdw>
                </a:effectLst>
              </a:rPr>
              <a:t>Key words</a:t>
            </a:r>
            <a:endParaRPr lang="en-US" b="1" dirty="0">
              <a:effectLst>
                <a:outerShdw blurRad="38100" dist="38100" dir="2700000" algn="tl">
                  <a:srgbClr val="000000">
                    <a:alpha val="43137"/>
                  </a:srgbClr>
                </a:outerShdw>
              </a:effectLst>
            </a:endParaRPr>
          </a:p>
        </p:txBody>
      </p:sp>
      <p:sp>
        <p:nvSpPr>
          <p:cNvPr id="8" name="TextBox 7"/>
          <p:cNvSpPr txBox="1"/>
          <p:nvPr/>
        </p:nvSpPr>
        <p:spPr>
          <a:xfrm>
            <a:off x="609600" y="1676400"/>
            <a:ext cx="1627433"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Broadcast</a:t>
            </a:r>
            <a:endParaRPr lang="en-US" sz="2800" dirty="0"/>
          </a:p>
        </p:txBody>
      </p:sp>
      <p:sp>
        <p:nvSpPr>
          <p:cNvPr id="9" name="TextBox 8"/>
          <p:cNvSpPr txBox="1"/>
          <p:nvPr/>
        </p:nvSpPr>
        <p:spPr>
          <a:xfrm>
            <a:off x="5105400" y="1676400"/>
            <a:ext cx="3805657" cy="95410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To send out </a:t>
            </a:r>
            <a:r>
              <a:rPr lang="en-US" sz="2800" dirty="0" err="1" smtClean="0"/>
              <a:t>programmes</a:t>
            </a:r>
            <a:endParaRPr lang="en-US" sz="2800" dirty="0" smtClean="0"/>
          </a:p>
          <a:p>
            <a:r>
              <a:rPr lang="en-US" sz="2800" dirty="0" smtClean="0"/>
              <a:t>on </a:t>
            </a:r>
            <a:r>
              <a:rPr lang="en-US" sz="2800" dirty="0" err="1" smtClean="0"/>
              <a:t>tv</a:t>
            </a:r>
            <a:r>
              <a:rPr lang="en-US" sz="2800" dirty="0" smtClean="0"/>
              <a:t> or radio</a:t>
            </a:r>
            <a:endParaRPr lang="en-US" sz="2800" dirty="0"/>
          </a:p>
        </p:txBody>
      </p:sp>
      <p:sp>
        <p:nvSpPr>
          <p:cNvPr id="10" name="TextBox 9"/>
          <p:cNvSpPr txBox="1"/>
          <p:nvPr/>
        </p:nvSpPr>
        <p:spPr>
          <a:xfrm>
            <a:off x="609600" y="2819400"/>
            <a:ext cx="882806"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refer</a:t>
            </a:r>
            <a:endParaRPr lang="en-US" sz="2800" dirty="0"/>
          </a:p>
        </p:txBody>
      </p:sp>
      <p:sp>
        <p:nvSpPr>
          <p:cNvPr id="12" name="TextBox 11"/>
          <p:cNvSpPr txBox="1"/>
          <p:nvPr/>
        </p:nvSpPr>
        <p:spPr>
          <a:xfrm>
            <a:off x="5257800" y="2819400"/>
            <a:ext cx="3611886" cy="95410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To mention or speak of </a:t>
            </a:r>
          </a:p>
          <a:p>
            <a:r>
              <a:rPr lang="en-US" sz="2800" dirty="0" smtClean="0"/>
              <a:t>something</a:t>
            </a:r>
            <a:endParaRPr lang="en-US" sz="2800" dirty="0"/>
          </a:p>
        </p:txBody>
      </p:sp>
      <p:sp>
        <p:nvSpPr>
          <p:cNvPr id="13" name="TextBox 12"/>
          <p:cNvSpPr txBox="1"/>
          <p:nvPr/>
        </p:nvSpPr>
        <p:spPr>
          <a:xfrm>
            <a:off x="533400" y="3962400"/>
            <a:ext cx="1472711"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Editorial </a:t>
            </a:r>
            <a:endParaRPr lang="en-US" sz="2800" dirty="0"/>
          </a:p>
        </p:txBody>
      </p:sp>
      <p:sp>
        <p:nvSpPr>
          <p:cNvPr id="14" name="Rectangle 13"/>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86400" y="3962400"/>
            <a:ext cx="3133550"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Written by an editor</a:t>
            </a:r>
            <a:endParaRPr lang="en-US" sz="2800" dirty="0"/>
          </a:p>
        </p:txBody>
      </p:sp>
      <p:sp>
        <p:nvSpPr>
          <p:cNvPr id="17" name="TextBox 16"/>
          <p:cNvSpPr txBox="1"/>
          <p:nvPr/>
        </p:nvSpPr>
        <p:spPr>
          <a:xfrm>
            <a:off x="533400" y="5181600"/>
            <a:ext cx="1862498"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informative</a:t>
            </a:r>
            <a:endParaRPr lang="en-US" sz="2800" dirty="0"/>
          </a:p>
        </p:txBody>
      </p:sp>
      <p:sp>
        <p:nvSpPr>
          <p:cNvPr id="19" name="TextBox 18"/>
          <p:cNvSpPr txBox="1"/>
          <p:nvPr/>
        </p:nvSpPr>
        <p:spPr>
          <a:xfrm>
            <a:off x="5638800" y="5181600"/>
            <a:ext cx="3351046"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Providing information</a:t>
            </a:r>
            <a:endParaRPr lang="en-US" sz="2800" dirty="0"/>
          </a:p>
        </p:txBody>
      </p:sp>
      <p:pic>
        <p:nvPicPr>
          <p:cNvPr id="20" name="Picture 19" descr="_48351569_640x360-news.jpg"/>
          <p:cNvPicPr>
            <a:picLocks noChangeAspect="1"/>
          </p:cNvPicPr>
          <p:nvPr/>
        </p:nvPicPr>
        <p:blipFill>
          <a:blip r:embed="rId2" cstate="print"/>
          <a:stretch>
            <a:fillRect/>
          </a:stretch>
        </p:blipFill>
        <p:spPr>
          <a:xfrm>
            <a:off x="2895600" y="1447800"/>
            <a:ext cx="1727200" cy="971550"/>
          </a:xfrm>
          <a:prstGeom prst="rect">
            <a:avLst/>
          </a:prstGeom>
        </p:spPr>
      </p:pic>
      <p:pic>
        <p:nvPicPr>
          <p:cNvPr id="21" name="Picture 20" descr="refer-friend-concept-your-own-benefit_23-2148291741.jpg"/>
          <p:cNvPicPr>
            <a:picLocks noChangeAspect="1"/>
          </p:cNvPicPr>
          <p:nvPr/>
        </p:nvPicPr>
        <p:blipFill>
          <a:blip r:embed="rId3" cstate="print"/>
          <a:stretch>
            <a:fillRect/>
          </a:stretch>
        </p:blipFill>
        <p:spPr>
          <a:xfrm>
            <a:off x="3048000" y="2590800"/>
            <a:ext cx="1494236" cy="995362"/>
          </a:xfrm>
          <a:prstGeom prst="rect">
            <a:avLst/>
          </a:prstGeom>
        </p:spPr>
      </p:pic>
      <p:pic>
        <p:nvPicPr>
          <p:cNvPr id="22" name="Picture 21" descr="21577886_web_200521-FFP-Editorial-Soranne_1.jpg"/>
          <p:cNvPicPr>
            <a:picLocks noChangeAspect="1"/>
          </p:cNvPicPr>
          <p:nvPr/>
        </p:nvPicPr>
        <p:blipFill>
          <a:blip r:embed="rId4" cstate="print"/>
          <a:stretch>
            <a:fillRect/>
          </a:stretch>
        </p:blipFill>
        <p:spPr>
          <a:xfrm>
            <a:off x="3124200" y="3733800"/>
            <a:ext cx="1371600" cy="908195"/>
          </a:xfrm>
          <a:prstGeom prst="rect">
            <a:avLst/>
          </a:prstGeom>
        </p:spPr>
      </p:pic>
      <p:pic>
        <p:nvPicPr>
          <p:cNvPr id="23" name="Picture 22" descr="5296697-1280_625929922-informative-speech.jpg"/>
          <p:cNvPicPr>
            <a:picLocks noChangeAspect="1"/>
          </p:cNvPicPr>
          <p:nvPr/>
        </p:nvPicPr>
        <p:blipFill>
          <a:blip r:embed="rId5" cstate="print"/>
          <a:stretch>
            <a:fillRect/>
          </a:stretch>
        </p:blipFill>
        <p:spPr>
          <a:xfrm>
            <a:off x="3048000" y="4876800"/>
            <a:ext cx="2255520" cy="1268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2000"/>
                                        <p:tgtEl>
                                          <p:spTgt spid="1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edge">
                                      <p:cBhvr>
                                        <p:cTn id="50" dur="2000"/>
                                        <p:tgtEl>
                                          <p:spTgt spid="17"/>
                                        </p:tgtEl>
                                      </p:cBhvr>
                                    </p:animEffect>
                                  </p:childTnLst>
                                </p:cTn>
                              </p:par>
                              <p:par>
                                <p:cTn id="51" presetID="2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edge">
                                      <p:cBhvr>
                                        <p:cTn id="53" dur="20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67200"/>
            <a:ext cx="8686800" cy="1828800"/>
          </a:xfrm>
        </p:spPr>
        <p:style>
          <a:lnRef idx="2">
            <a:schemeClr val="accent2"/>
          </a:lnRef>
          <a:fillRef idx="1">
            <a:schemeClr val="lt1"/>
          </a:fillRef>
          <a:effectRef idx="0">
            <a:schemeClr val="accent2"/>
          </a:effectRef>
          <a:fontRef idx="minor">
            <a:schemeClr val="dk1"/>
          </a:fontRef>
        </p:style>
        <p:txBody>
          <a:bodyPr>
            <a:noAutofit/>
          </a:bodyPr>
          <a:lstStyle/>
          <a:p>
            <a:pPr algn="just"/>
            <a:r>
              <a:rPr lang="en-US" sz="2400" dirty="0" smtClean="0"/>
              <a:t>“I eat rice everyday. I play cricket.  I don’t bunk off school, blah….. Blah…… blah…… .” There are common events. They happen everyday or on some occasions. Are these events news? Should they be published in newspapers?  The answer is big “No”. Then what is news anyway? </a:t>
            </a:r>
            <a:endParaRPr lang="en-US" sz="2400" dirty="0"/>
          </a:p>
        </p:txBody>
      </p:sp>
      <p:pic>
        <p:nvPicPr>
          <p:cNvPr id="4" name="Content Placeholder 3" descr="unnamed.jpg"/>
          <p:cNvPicPr>
            <a:picLocks noGrp="1" noChangeAspect="1"/>
          </p:cNvPicPr>
          <p:nvPr>
            <p:ph idx="1"/>
          </p:nvPr>
        </p:nvPicPr>
        <p:blipFill>
          <a:blip r:embed="rId2"/>
          <a:stretch>
            <a:fillRect/>
          </a:stretch>
        </p:blipFill>
        <p:spPr>
          <a:xfrm>
            <a:off x="1676400" y="762000"/>
            <a:ext cx="6019800" cy="3042248"/>
          </a:xfrm>
        </p:spPr>
      </p:pic>
      <p:sp>
        <p:nvSpPr>
          <p:cNvPr id="5" name="TextBox 4"/>
          <p:cNvSpPr txBox="1"/>
          <p:nvPr/>
        </p:nvSpPr>
        <p:spPr>
          <a:xfrm>
            <a:off x="228600" y="228600"/>
            <a:ext cx="1735027"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Read the text. </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715-ice-house-mailman-dog_kx6trr.jpg"/>
          <p:cNvPicPr>
            <a:picLocks noGrp="1" noChangeAspect="1"/>
          </p:cNvPicPr>
          <p:nvPr>
            <p:ph idx="1"/>
          </p:nvPr>
        </p:nvPicPr>
        <p:blipFill>
          <a:blip r:embed="rId2"/>
          <a:stretch>
            <a:fillRect/>
          </a:stretch>
        </p:blipFill>
        <p:spPr>
          <a:xfrm>
            <a:off x="2416236" y="685800"/>
            <a:ext cx="4311527" cy="4525963"/>
          </a:xfrm>
        </p:spPr>
      </p:pic>
      <p:sp>
        <p:nvSpPr>
          <p:cNvPr id="2" name="Title 1"/>
          <p:cNvSpPr>
            <a:spLocks noGrp="1"/>
          </p:cNvSpPr>
          <p:nvPr>
            <p:ph type="title"/>
          </p:nvPr>
        </p:nvSpPr>
        <p:spPr>
          <a:xfrm>
            <a:off x="533400" y="5029200"/>
            <a:ext cx="8229600" cy="1143000"/>
          </a:xfrm>
        </p:spPr>
        <p:style>
          <a:lnRef idx="2">
            <a:schemeClr val="accent2"/>
          </a:lnRef>
          <a:fillRef idx="1">
            <a:schemeClr val="lt1"/>
          </a:fillRef>
          <a:effectRef idx="0">
            <a:schemeClr val="accent2"/>
          </a:effectRef>
          <a:fontRef idx="minor">
            <a:schemeClr val="dk1"/>
          </a:fontRef>
        </p:style>
        <p:txBody>
          <a:bodyPr>
            <a:noAutofit/>
          </a:bodyPr>
          <a:lstStyle/>
          <a:p>
            <a:r>
              <a:rPr lang="en-US" sz="2800" dirty="0" smtClean="0"/>
              <a:t>When a dog bites a man that is not news but when a man bites a dog that is news,” Charles Anderson Dana</a:t>
            </a:r>
            <a:endParaRPr lang="en-US" sz="2800" dirty="0"/>
          </a:p>
        </p:txBody>
      </p:sp>
      <p:sp>
        <p:nvSpPr>
          <p:cNvPr id="5" name="Rectangle 4"/>
          <p:cNvSpPr/>
          <p:nvPr/>
        </p:nvSpPr>
        <p:spPr>
          <a:xfrm>
            <a:off x="11720" y="39856"/>
            <a:ext cx="9144000" cy="6858000"/>
          </a:xfrm>
          <a:prstGeom prst="rect">
            <a:avLst/>
          </a:prstGeom>
          <a:noFill/>
          <a:ln w="203200">
            <a:solidFill>
              <a:srgbClr val="00B05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542</Words>
  <Application>Microsoft Office PowerPoint</Application>
  <PresentationFormat>On-screen Show (4:3)</PresentationFormat>
  <Paragraphs>76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vt:lpstr>
      <vt:lpstr>IDENTITY </vt:lpstr>
      <vt:lpstr>Look at the pictures and discuss with your partner what can you see in them</vt:lpstr>
      <vt:lpstr>Our today’s topic is </vt:lpstr>
      <vt:lpstr>Learning Outcomes</vt:lpstr>
      <vt:lpstr>Key words</vt:lpstr>
      <vt:lpstr>Key words</vt:lpstr>
      <vt:lpstr>“I eat rice everyday. I play cricket.  I don’t bunk off school, blah….. Blah…… blah…… .” There are common events. They happen everyday or on some occasions. Are these events news? Should they be published in newspapers?  The answer is big “No”. Then what is news anyway? </vt:lpstr>
      <vt:lpstr>When a dog bites a man that is not news but when a man bites a dog that is news,” Charles Anderson Dana</vt:lpstr>
      <vt:lpstr>The first thing is that a news should be a piece of information. Secondly, the information should be present and new and here it is ‘new’. Thirdly, the mass people should take interest in it. </vt:lpstr>
      <vt:lpstr>Fourthly, it should be self explanatory. That is, it should answer all the questions with who, which, what, where, when, why, and how. Finally, it should be objective. Recently, another aspect has been added: news is either printed or broadcast or on the internet.</vt:lpstr>
      <vt:lpstr>There are opinions that the term ‘new’ comes from ‘new’. Others say it is news because it comes from all directions: North, East, West and South</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26</cp:revision>
  <dcterms:created xsi:type="dcterms:W3CDTF">2020-07-05T15:06:28Z</dcterms:created>
  <dcterms:modified xsi:type="dcterms:W3CDTF">2020-07-05T18:50:38Z</dcterms:modified>
</cp:coreProperties>
</file>