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0"/>
  </p:notesMasterIdLst>
  <p:sldIdLst>
    <p:sldId id="320" r:id="rId2"/>
    <p:sldId id="319" r:id="rId3"/>
    <p:sldId id="420" r:id="rId4"/>
    <p:sldId id="444" r:id="rId5"/>
    <p:sldId id="338" r:id="rId6"/>
    <p:sldId id="344" r:id="rId7"/>
    <p:sldId id="467" r:id="rId8"/>
    <p:sldId id="394" r:id="rId9"/>
    <p:sldId id="445" r:id="rId10"/>
    <p:sldId id="459" r:id="rId11"/>
    <p:sldId id="448" r:id="rId12"/>
    <p:sldId id="455" r:id="rId13"/>
    <p:sldId id="456" r:id="rId14"/>
    <p:sldId id="464" r:id="rId15"/>
    <p:sldId id="463" r:id="rId16"/>
    <p:sldId id="415" r:id="rId17"/>
    <p:sldId id="414" r:id="rId18"/>
    <p:sldId id="33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7EF08-9D95-46CE-8D3D-4620145394D7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3DB2D-95FA-4DD0-A68B-3FD505D6B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09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DB2D-95FA-4DD0-A68B-3FD505D6BFD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DB2D-95FA-4DD0-A68B-3FD505D6BFD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DB2D-95FA-4DD0-A68B-3FD505D6BFD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29486-CD50-4F7B-8EC4-63CD4096DBD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661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E418634-80CE-4569-98E7-3EE4656C4CC5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418634-80CE-4569-98E7-3EE4656C4CC5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E418634-80CE-4569-98E7-3EE4656C4CC5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2.png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28599"/>
            <a:ext cx="64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স্বাগ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8434" name="Picture 2" descr="C:\Users\DOEL\Desktop\Billal101(24)\030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8153400" cy="4686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51250834"/>
      </p:ext>
    </p:extLst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3124200" y="2209800"/>
            <a:ext cx="1828800" cy="1752600"/>
          </a:xfrm>
          <a:prstGeom prst="flowChartConnector">
            <a:avLst/>
          </a:prstGeom>
          <a:noFill/>
          <a:ln>
            <a:solidFill>
              <a:srgbClr val="0070C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819400" y="3962400"/>
            <a:ext cx="3276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endCxn id="2" idx="4"/>
          </p:cNvCxnSpPr>
          <p:nvPr/>
        </p:nvCxnSpPr>
        <p:spPr>
          <a:xfrm rot="5400000">
            <a:off x="3581400" y="3505200"/>
            <a:ext cx="914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33800" y="2438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40386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158552" y="3895299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</a:t>
            </a:r>
            <a:endParaRPr lang="en-US" sz="3200" b="1" dirty="0"/>
          </a:p>
        </p:txBody>
      </p:sp>
      <p:sp>
        <p:nvSpPr>
          <p:cNvPr id="10" name="Flowchart: Connector 9"/>
          <p:cNvSpPr/>
          <p:nvPr/>
        </p:nvSpPr>
        <p:spPr>
          <a:xfrm>
            <a:off x="5181600" y="1981200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038600" y="3048000"/>
            <a:ext cx="1066800" cy="914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953000" y="3962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381000"/>
            <a:ext cx="8305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bn-BD" sz="2800" b="1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বৃত্তের যে কোন বিন্দুতে অঙ্কিত স্পর্শক স্পর্শ বিন্দুগামী ব্যাসার্ধের উপর লম্ব,তা প্রমাণ করতে পারবে।</a:t>
            </a:r>
          </a:p>
          <a:p>
            <a:pPr marL="342900" indent="-342900"/>
            <a:endParaRPr lang="bn-BD" sz="2800" b="1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/>
            <a:r>
              <a:rPr lang="bn-BD" b="1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/>
      <p:bldP spid="10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Connector 9"/>
          <p:cNvSpPr/>
          <p:nvPr/>
        </p:nvSpPr>
        <p:spPr>
          <a:xfrm>
            <a:off x="5181600" y="1981200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04800" y="1143000"/>
            <a:ext cx="8458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মনে করি, </a:t>
            </a:r>
            <a:r>
              <a:rPr lang="en-US" sz="3600" b="1" dirty="0" smtClean="0">
                <a:cs typeface="NikoshBAN" pitchFamily="2" charset="0"/>
              </a:rPr>
              <a:t>o </a:t>
            </a:r>
            <a:r>
              <a:rPr lang="bn-BD" sz="3600" b="1" dirty="0" smtClean="0">
                <a:cs typeface="NikoshBAN" pitchFamily="2" charset="0"/>
              </a:rPr>
              <a:t>কেন্দ্র বিশিষ্ট একটি বৃত্তের ওপরস্থ </a:t>
            </a:r>
            <a:r>
              <a:rPr lang="en-US" sz="3600" b="1" dirty="0" smtClean="0">
                <a:cs typeface="NikoshBAN" pitchFamily="2" charset="0"/>
              </a:rPr>
              <a:t>p </a:t>
            </a:r>
            <a:r>
              <a:rPr lang="bn-BD" sz="3600" b="1" dirty="0" smtClean="0">
                <a:cs typeface="NikoshBAN" pitchFamily="2" charset="0"/>
              </a:rPr>
              <a:t>বিন্দুতে </a:t>
            </a:r>
            <a:r>
              <a:rPr lang="en-US" sz="3600" b="1" dirty="0" smtClean="0">
                <a:cs typeface="NikoshBAN" pitchFamily="2" charset="0"/>
              </a:rPr>
              <a:t>PT</a:t>
            </a:r>
            <a:r>
              <a:rPr lang="bn-BD" sz="3600" b="1" dirty="0" smtClean="0">
                <a:cs typeface="NikoshBAN" pitchFamily="2" charset="0"/>
              </a:rPr>
              <a:t> একটি স্পর্শক এবং </a:t>
            </a:r>
            <a:r>
              <a:rPr lang="en-US" sz="3600" b="1" dirty="0" smtClean="0">
                <a:cs typeface="NikoshBAN" pitchFamily="2" charset="0"/>
              </a:rPr>
              <a:t>OP</a:t>
            </a:r>
            <a:r>
              <a:rPr lang="bn-BD" sz="3600" b="1" dirty="0" smtClean="0">
                <a:cs typeface="NikoshBAN" pitchFamily="2" charset="0"/>
              </a:rPr>
              <a:t> স্পর্শ বিন্দুগামী ব্যাসার্ধ। প্রমাণ করতে হবে যে,</a:t>
            </a:r>
            <a:r>
              <a:rPr lang="en-US" sz="3600" b="1" dirty="0" smtClean="0">
                <a:cs typeface="NikoshBAN" pitchFamily="2" charset="0"/>
              </a:rPr>
              <a:t> PT      OP.</a:t>
            </a:r>
          </a:p>
          <a:p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b="1" i="1" dirty="0" smtClean="0">
                <a:latin typeface="NikoshBAN" pitchFamily="2" charset="0"/>
                <a:cs typeface="NikoshBAN" pitchFamily="2" charset="0"/>
              </a:rPr>
              <a:t>অঙ্কনঃ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cs typeface="NikoshBAN" pitchFamily="2" charset="0"/>
              </a:rPr>
              <a:t>PT </a:t>
            </a:r>
            <a:r>
              <a:rPr lang="bn-BD" sz="3600" b="1" dirty="0" smtClean="0">
                <a:cs typeface="NikoshBAN" pitchFamily="2" charset="0"/>
              </a:rPr>
              <a:t>স্পর্শকের ওপর যে কোন একটি বিন্দু </a:t>
            </a:r>
            <a:r>
              <a:rPr lang="en-US" sz="3600" b="1" dirty="0" smtClean="0">
                <a:cs typeface="NikoshBAN" pitchFamily="2" charset="0"/>
              </a:rPr>
              <a:t>Q </a:t>
            </a:r>
            <a:r>
              <a:rPr lang="bn-BD" sz="3600" b="1" dirty="0" smtClean="0">
                <a:cs typeface="NikoshBAN" pitchFamily="2" charset="0"/>
              </a:rPr>
              <a:t>নিই এবং </a:t>
            </a:r>
            <a:r>
              <a:rPr lang="en-US" sz="3600" b="1" dirty="0" smtClean="0">
                <a:cs typeface="NikoshBAN" pitchFamily="2" charset="0"/>
              </a:rPr>
              <a:t>O,Q </a:t>
            </a:r>
            <a:r>
              <a:rPr lang="bn-BD" sz="3600" b="1" dirty="0" smtClean="0">
                <a:cs typeface="NikoshBAN" pitchFamily="2" charset="0"/>
              </a:rPr>
              <a:t>যোগ করি।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61809907"/>
              </p:ext>
            </p:extLst>
          </p:nvPr>
        </p:nvGraphicFramePr>
        <p:xfrm>
          <a:off x="4267200" y="2667000"/>
          <a:ext cx="914400" cy="762000"/>
        </p:xfrm>
        <a:graphic>
          <a:graphicData uri="http://schemas.openxmlformats.org/presentationml/2006/ole">
            <p:oleObj spid="_x0000_s1026" name="Equation" r:id="rId3" imgW="152280" imgH="164880" progId="Equation.3">
              <p:embed/>
            </p:oleObj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04800" y="609600"/>
            <a:ext cx="8534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প্রমাণঃ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যেহেতু বৃত্তের </a:t>
            </a:r>
            <a:r>
              <a:rPr lang="en-US" sz="3600" b="1" dirty="0" smtClean="0">
                <a:cs typeface="NikoshBAN" pitchFamily="2" charset="0"/>
              </a:rPr>
              <a:t>P </a:t>
            </a:r>
            <a:r>
              <a:rPr lang="bn-BD" sz="3600" b="1" dirty="0" smtClean="0">
                <a:cs typeface="NikoshBAN" pitchFamily="2" charset="0"/>
              </a:rPr>
              <a:t>বিন্দুতে </a:t>
            </a:r>
            <a:r>
              <a:rPr lang="en-US" sz="3600" b="1" dirty="0" smtClean="0">
                <a:cs typeface="NikoshBAN" pitchFamily="2" charset="0"/>
              </a:rPr>
              <a:t>PT </a:t>
            </a:r>
            <a:r>
              <a:rPr lang="bn-BD" sz="3600" b="1" dirty="0" smtClean="0">
                <a:cs typeface="NikoshBAN" pitchFamily="2" charset="0"/>
              </a:rPr>
              <a:t>একটি স্পর্শক, সুতরাং ঐ </a:t>
            </a:r>
            <a:r>
              <a:rPr lang="en-US" sz="3600" b="1" dirty="0" smtClean="0">
                <a:cs typeface="NikoshBAN" pitchFamily="2" charset="0"/>
              </a:rPr>
              <a:t>P </a:t>
            </a:r>
            <a:r>
              <a:rPr lang="bn-BD" sz="3600" b="1" dirty="0" smtClean="0">
                <a:cs typeface="NikoshBAN" pitchFamily="2" charset="0"/>
              </a:rPr>
              <a:t>বিন্দু ব্যতীত </a:t>
            </a:r>
            <a:r>
              <a:rPr lang="en-US" sz="3600" b="1" dirty="0" smtClean="0">
                <a:cs typeface="NikoshBAN" pitchFamily="2" charset="0"/>
              </a:rPr>
              <a:t>PT </a:t>
            </a:r>
            <a:r>
              <a:rPr lang="bn-BD" sz="3600" b="1" dirty="0" smtClean="0">
                <a:cs typeface="NikoshBAN" pitchFamily="2" charset="0"/>
              </a:rPr>
              <a:t>এর ওপরস্থ অন্য সকল বিন্দু বৃত্তের বাইরে থাকবে।সুতরাং </a:t>
            </a:r>
            <a:r>
              <a:rPr lang="en-US" sz="3600" b="1" dirty="0" smtClean="0">
                <a:cs typeface="NikoshBAN" pitchFamily="2" charset="0"/>
              </a:rPr>
              <a:t>Q </a:t>
            </a:r>
            <a:r>
              <a:rPr lang="bn-BD" sz="3600" b="1" dirty="0" smtClean="0">
                <a:cs typeface="NikoshBAN" pitchFamily="2" charset="0"/>
              </a:rPr>
              <a:t>বিন্দুটি বৃত্তের বাইরে অবস্থিত।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81000" y="4800600"/>
          <a:ext cx="762000" cy="685800"/>
        </p:xfrm>
        <a:graphic>
          <a:graphicData uri="http://schemas.openxmlformats.org/presentationml/2006/ole">
            <p:oleObj spid="_x0000_s2050" name="Equation" r:id="rId3" imgW="139518" imgH="126835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57200" y="39624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OQ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বৃত্তের ব্যাসার্ধ </a:t>
            </a:r>
            <a:r>
              <a:rPr lang="en-US" sz="3600" b="1" dirty="0" smtClean="0">
                <a:cs typeface="NikoshBAN" pitchFamily="2" charset="0"/>
              </a:rPr>
              <a:t>OP </a:t>
            </a:r>
            <a:r>
              <a:rPr lang="bn-BD" sz="3600" b="1" dirty="0" smtClean="0">
                <a:cs typeface="NikoshBAN" pitchFamily="2" charset="0"/>
              </a:rPr>
              <a:t>এর চেয়ে বড়, অর্থাৎ </a:t>
            </a:r>
            <a:r>
              <a:rPr lang="en-US" sz="3600" b="1" dirty="0" smtClean="0">
                <a:cs typeface="NikoshBAN" pitchFamily="2" charset="0"/>
              </a:rPr>
              <a:t>OQ &gt; OP </a:t>
            </a:r>
            <a:r>
              <a:rPr lang="bn-BD" sz="3600" b="1" dirty="0" smtClean="0">
                <a:cs typeface="NikoshBAN" pitchFamily="2" charset="0"/>
              </a:rPr>
              <a:t> এবং তা স্পর্শ বিন্দু </a:t>
            </a:r>
            <a:r>
              <a:rPr lang="en-US" sz="3600" b="1" dirty="0" smtClean="0">
                <a:cs typeface="NikoshBAN" pitchFamily="2" charset="0"/>
              </a:rPr>
              <a:t> P </a:t>
            </a:r>
            <a:r>
              <a:rPr lang="bn-BD" sz="3600" b="1" dirty="0" smtClean="0">
                <a:cs typeface="NikoshBAN" pitchFamily="2" charset="0"/>
              </a:rPr>
              <a:t> ব্যতীত </a:t>
            </a:r>
            <a:r>
              <a:rPr lang="en-US" sz="3600" b="1" dirty="0" smtClean="0">
                <a:cs typeface="NikoshBAN" pitchFamily="2" charset="0"/>
              </a:rPr>
              <a:t> PT </a:t>
            </a:r>
            <a:r>
              <a:rPr lang="bn-BD" sz="3600" b="1" dirty="0" smtClean="0">
                <a:cs typeface="NikoshBAN" pitchFamily="2" charset="0"/>
              </a:rPr>
              <a:t>এর ওপরস্থ </a:t>
            </a:r>
            <a:r>
              <a:rPr lang="en-US" sz="3600" b="1" dirty="0" smtClean="0">
                <a:cs typeface="NikoshBAN" pitchFamily="2" charset="0"/>
              </a:rPr>
              <a:t> Q </a:t>
            </a:r>
            <a:r>
              <a:rPr lang="bn-BD" sz="3600" b="1" dirty="0" smtClean="0">
                <a:cs typeface="NikoshBAN" pitchFamily="2" charset="0"/>
              </a:rPr>
              <a:t> বিন্দুর সকল অবস্থানের জন্য সত্য।</a:t>
            </a:r>
            <a:endParaRPr lang="en-US" sz="3600" b="1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752600" y="2819400"/>
            <a:ext cx="54864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2247900" y="952500"/>
            <a:ext cx="1981200" cy="1752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14800" y="838200"/>
            <a:ext cx="2057400" cy="1981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124200" y="1828800"/>
            <a:ext cx="1981200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86200" y="228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O</a:t>
            </a:r>
            <a:endParaRPr lang="en-US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86200" y="27432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P</a:t>
            </a:r>
            <a:endParaRPr lang="en-US" sz="5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239000" y="23622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T</a:t>
            </a:r>
            <a:endParaRPr lang="en-US" sz="5400" b="1" dirty="0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457200" y="3657600"/>
          <a:ext cx="914400" cy="762000"/>
        </p:xfrm>
        <a:graphic>
          <a:graphicData uri="http://schemas.openxmlformats.org/presentationml/2006/ole">
            <p:oleObj spid="_x0000_s3074" name="Equation" r:id="rId4" imgW="139518" imgH="126835" progId="Equation.3">
              <p:embed/>
            </p:oleObj>
          </a:graphicData>
        </a:graphic>
      </p:graphicFrame>
      <mc:AlternateContent xmlns:mc="http://schemas.openxmlformats.org/markup-compatibility/2006">
        <mc:Choice xmlns=""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1447800" y="3657600"/>
                <a:ext cx="7239000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5400" b="1" dirty="0" smtClean="0">
                    <a:latin typeface="NikoshBAN" pitchFamily="2" charset="0"/>
                    <a:cs typeface="NikoshBAN" pitchFamily="2" charset="0"/>
                  </a:rPr>
                  <a:t>কেন্দ্র </a:t>
                </a:r>
                <a:r>
                  <a:rPr lang="en-US" sz="5400" b="1" dirty="0" smtClean="0">
                    <a:cs typeface="NikoshBAN" pitchFamily="2" charset="0"/>
                  </a:rPr>
                  <a:t>O </a:t>
                </a:r>
                <a:r>
                  <a:rPr lang="bn-BD" sz="5400" b="1" dirty="0" smtClean="0">
                    <a:cs typeface="NikoshBAN" pitchFamily="2" charset="0"/>
                  </a:rPr>
                  <a:t>থেকে </a:t>
                </a:r>
                <a:r>
                  <a:rPr lang="en-US" sz="5400" b="1" dirty="0" smtClean="0">
                    <a:cs typeface="NikoshBAN" pitchFamily="2" charset="0"/>
                  </a:rPr>
                  <a:t>PT </a:t>
                </a:r>
                <a:r>
                  <a:rPr lang="bn-BD" sz="5400" b="1" dirty="0" smtClean="0">
                    <a:cs typeface="NikoshBAN" pitchFamily="2" charset="0"/>
                  </a:rPr>
                  <a:t>স্পর্শকের ওপর </a:t>
                </a:r>
                <a:r>
                  <a:rPr lang="en-US" sz="5400" b="1" dirty="0" smtClean="0">
                    <a:cs typeface="NikoshBAN" pitchFamily="2" charset="0"/>
                  </a:rPr>
                  <a:t>OP</a:t>
                </a:r>
                <a:r>
                  <a:rPr lang="bn-BD" sz="5400" b="1" dirty="0" smtClean="0">
                    <a:cs typeface="NikoshBAN" pitchFamily="2" charset="0"/>
                  </a:rPr>
                  <a:t> হল ক্ষুদ্রতম দূরত্ব। </a:t>
                </a:r>
              </a:p>
              <a:p>
                <a:r>
                  <a:rPr lang="bn-BD" sz="5400" b="1" dirty="0" smtClean="0">
                    <a:cs typeface="NikoshBAN" pitchFamily="2" charset="0"/>
                  </a:rPr>
                  <a:t>সুতরাং </a:t>
                </a:r>
                <a:r>
                  <a:rPr lang="en-US" sz="5400" b="1" dirty="0" smtClean="0">
                    <a:cs typeface="NikoshBAN" pitchFamily="2" charset="0"/>
                  </a:rPr>
                  <a:t>PT </a:t>
                </a:r>
                <a:r>
                  <a:rPr lang="bn-BD" sz="5400" b="1" dirty="0" smtClean="0">
                    <a:cs typeface="NikoshBAN" pitchFamily="2" charset="0"/>
                  </a:rPr>
                  <a:t/>
                </a:r>
                <a:r>
                  <a:rPr lang="en-US" sz="5400" b="1" dirty="0" smtClean="0">
                    <a:cs typeface="NikoshBAN" pitchFamily="2" charset="0"/>
                  </a:rPr>
                  <a:t>OP ।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5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5400" b="1" dirty="0">
                            <a:cs typeface="NikoshBAN" pitchFamily="2" charset="0"/>
                          </a:rPr>
                          <m:t>প্রমাণিত</m:t>
                        </m:r>
                      </m:e>
                    </m:d>
                  </m:oMath>
                </a14:m>
                <a:endParaRPr lang="en-US" sz="54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657600"/>
                <a:ext cx="7239000" cy="2585323"/>
              </a:xfrm>
              <a:prstGeom prst="rect">
                <a:avLst/>
              </a:prstGeom>
              <a:blipFill rotWithShape="0">
                <a:blip r:embed="rId5"/>
                <a:stretch>
                  <a:fillRect l="-4549" t="-11792" b="-169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29153255"/>
              </p:ext>
            </p:extLst>
          </p:nvPr>
        </p:nvGraphicFramePr>
        <p:xfrm>
          <a:off x="3733800" y="5342930"/>
          <a:ext cx="762000" cy="609600"/>
        </p:xfrm>
        <a:graphic>
          <a:graphicData uri="http://schemas.openxmlformats.org/presentationml/2006/ole">
            <p:oleObj spid="_x0000_s3075" name="Equation" r:id="rId6" imgW="152268" imgH="164957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1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3124200" y="2209800"/>
            <a:ext cx="1828800" cy="1752600"/>
          </a:xfrm>
          <a:prstGeom prst="flowChartConnector">
            <a:avLst/>
          </a:prstGeom>
          <a:noFill/>
          <a:ln>
            <a:solidFill>
              <a:srgbClr val="0070C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819400" y="3962400"/>
            <a:ext cx="3276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endCxn id="2" idx="4"/>
          </p:cNvCxnSpPr>
          <p:nvPr/>
        </p:nvCxnSpPr>
        <p:spPr>
          <a:xfrm rot="5400000">
            <a:off x="3581400" y="3505200"/>
            <a:ext cx="914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33800" y="2438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40386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158552" y="3895299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</a:t>
            </a:r>
            <a:endParaRPr lang="en-US" sz="3200" b="1" dirty="0"/>
          </a:p>
        </p:txBody>
      </p:sp>
      <p:sp>
        <p:nvSpPr>
          <p:cNvPr id="10" name="Flowchart: Connector 9"/>
          <p:cNvSpPr/>
          <p:nvPr/>
        </p:nvSpPr>
        <p:spPr>
          <a:xfrm>
            <a:off x="5181600" y="1981200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038600" y="3048000"/>
            <a:ext cx="1066800" cy="914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953000" y="3962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4876800"/>
            <a:ext cx="8762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en-US" sz="3600" b="1" dirty="0" smtClean="0"/>
              <a:t> </a:t>
            </a:r>
            <a:r>
              <a:rPr lang="en-US" sz="3600" b="1" dirty="0" err="1" smtClean="0"/>
              <a:t>উপরের</a:t>
            </a:r>
            <a:r>
              <a:rPr lang="en-US" sz="3600" b="1" dirty="0" smtClean="0"/>
              <a:t> </a:t>
            </a:r>
            <a:r>
              <a:rPr lang="bn-BD" sz="3600" b="1" dirty="0" smtClean="0"/>
              <a:t>চিত্র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থেকে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কি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কি</a:t>
            </a:r>
            <a:r>
              <a:rPr lang="bn-BD" sz="3600" b="1" dirty="0" smtClean="0"/>
              <a:t>  কোণ </a:t>
            </a:r>
            <a:r>
              <a:rPr lang="en-US" sz="3600" b="1" dirty="0" err="1" smtClean="0"/>
              <a:t>পাওয়া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যাবে</a:t>
            </a:r>
            <a:r>
              <a:rPr lang="bn-BD" sz="3600" b="1" dirty="0" smtClean="0"/>
              <a:t> ।</a:t>
            </a:r>
            <a:endParaRPr lang="en-US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228600"/>
            <a:ext cx="8763000" cy="92333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/>
      <p:bldP spid="10" grpId="0" animBg="1"/>
      <p:bldP spid="17" grpId="0"/>
      <p:bldP spid="11" grpId="0"/>
      <p:bldP spid="11" grpId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21336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একটি স্পর্শ বিন্দুগামী ব্যাসার্ধ আঁক।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266131" y="218364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দল</a:t>
            </a:r>
            <a:r>
              <a:rPr kumimoji="0" lang="bn-IN" sz="7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গত</a:t>
            </a:r>
            <a:r>
              <a:rPr kumimoji="0" lang="bn-BD" sz="7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কাজ</a:t>
            </a:r>
            <a:endParaRPr kumimoji="0" lang="en-US" sz="7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Nikosh" pitchFamily="2" charset="0"/>
              <a:ea typeface="+mj-ea"/>
              <a:cs typeface="Nikosh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1905000" y="0"/>
            <a:ext cx="4724400" cy="1143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Verdana" pitchFamily="34" charset="0"/>
                <a:cs typeface="NikoshBAN" pitchFamily="2" charset="0"/>
              </a:rPr>
              <a:t>       </a:t>
            </a:r>
            <a:r>
              <a:rPr kumimoji="0" lang="bn-BD" sz="6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Verdana" pitchFamily="34" charset="0"/>
                <a:cs typeface="NikoshBAN" pitchFamily="2" charset="0"/>
              </a:rPr>
              <a:t>মূল্যায়ন 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Verdana" pitchFamily="34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1858" y="2364493"/>
            <a:ext cx="749807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১। ব্যাস কাকে বলে? </a:t>
            </a:r>
          </a:p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২।ব্যাসার্ধ   কাকে বলে? </a:t>
            </a:r>
          </a:p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বৃত্তের স্পর্শক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কাকে বলে? </a:t>
            </a:r>
          </a:p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৪। বৃত্ত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0" y="228600"/>
            <a:ext cx="64828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bn-BD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" y="1676400"/>
            <a:ext cx="8458200" cy="434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O-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কেন্দ্র বিশিষ্ট একটি বৃত্তের  </a:t>
            </a:r>
            <a:r>
              <a:rPr lang="en-US" sz="5400" b="1" dirty="0" smtClean="0">
                <a:cs typeface="NikoshBAN" pitchFamily="2" charset="0"/>
              </a:rPr>
              <a:t> S</a:t>
            </a:r>
            <a:r>
              <a:rPr lang="bn-BD" sz="5400" b="1" dirty="0" smtClean="0">
                <a:cs typeface="NikoshBAN" pitchFamily="2" charset="0"/>
              </a:rPr>
              <a:t>বিন্দুতে  </a:t>
            </a:r>
            <a:r>
              <a:rPr lang="en-US" sz="5400" b="1" dirty="0" smtClean="0">
                <a:cs typeface="NikoshBAN" pitchFamily="2" charset="0"/>
              </a:rPr>
              <a:t>ST </a:t>
            </a:r>
            <a:r>
              <a:rPr lang="bn-BD" sz="5400" b="1" dirty="0" smtClean="0">
                <a:cs typeface="NikoshBAN" pitchFamily="2" charset="0"/>
              </a:rPr>
              <a:t>একটি স্পর্শক হলে, প্রমাণ কর যে </a:t>
            </a:r>
            <a:r>
              <a:rPr lang="en-US" sz="5400" b="1" dirty="0" smtClean="0">
                <a:cs typeface="NikoshBAN" pitchFamily="2" charset="0"/>
              </a:rPr>
              <a:t>ST </a:t>
            </a:r>
            <a:r>
              <a:rPr lang="bn-BD" sz="5400" b="1" dirty="0" smtClean="0">
                <a:cs typeface="NikoshBAN" pitchFamily="2" charset="0"/>
              </a:rPr>
              <a:t>ও </a:t>
            </a:r>
            <a:r>
              <a:rPr lang="en-US" sz="5400" b="1" dirty="0" smtClean="0">
                <a:cs typeface="NikoshBAN" pitchFamily="2" charset="0"/>
              </a:rPr>
              <a:t>SO </a:t>
            </a:r>
            <a:r>
              <a:rPr lang="bn-BD" sz="5400" b="1" dirty="0" smtClean="0">
                <a:cs typeface="NikoshBAN" pitchFamily="2" charset="0"/>
              </a:rPr>
              <a:t> পরস্পর লম্ব। </a:t>
            </a:r>
            <a:endParaRPr lang="en-US" sz="5400" b="1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019804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59377" y="1447800"/>
            <a:ext cx="9203377" cy="3733800"/>
          </a:xfrm>
          <a:prstGeom prst="rect">
            <a:avLst/>
          </a:prstGeom>
        </p:spPr>
        <p:txBody>
          <a:bodyPr numCol="1">
            <a:prstTxWarp prst="textDoubleWave1">
              <a:avLst>
                <a:gd name="adj1" fmla="val 6250"/>
                <a:gd name="adj2" fmla="val -876"/>
              </a:avLst>
            </a:prstTxWarp>
            <a:noAutofit/>
            <a:scene3d>
              <a:camera prst="perspectiveLef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287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7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8513617"/>
      </p:ext>
    </p:extLst>
  </p:cSld>
  <p:clrMapOvr>
    <a:masterClrMapping/>
  </p:clrMapOvr>
  <p:transition spd="slow">
    <p:wipe dir="d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352800"/>
            <a:ext cx="48317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বিল্লাল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হোসেন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দিঘীরপাড়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এ.সি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ইনষ্টিটিউশন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টঙ্গীবাড়ী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মুন্সিগ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ঞ্জ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3800" y="0"/>
            <a:ext cx="24320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C98F8E0D-58A2-4268-A116-004CEB5FD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200400"/>
            <a:ext cx="4342616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bn-IN" alt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শ্রেণীঃ- </a:t>
            </a:r>
            <a:r>
              <a:rPr lang="en-US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৯ম</a:t>
            </a:r>
          </a:p>
          <a:p>
            <a:pPr algn="ctr"/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alt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bn-IN" alt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alt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 – </a:t>
            </a:r>
            <a:r>
              <a:rPr lang="en-GB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৮ম</a:t>
            </a:r>
            <a:r>
              <a:rPr lang="bn-BD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alt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সময়-৫০ মিনিট</a:t>
            </a:r>
          </a:p>
          <a:p>
            <a:pPr algn="ctr"/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তাঃ</a:t>
            </a:r>
            <a:r>
              <a:rPr lang="en-US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২৬</a:t>
            </a:r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/০</a:t>
            </a:r>
            <a:r>
              <a:rPr lang="en-US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২0</a:t>
            </a:r>
            <a:endParaRPr lang="en-US" alt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bbbbggg-\Desktop\BILL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85800"/>
            <a:ext cx="2286000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9140982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457200" y="1295400"/>
            <a:ext cx="8077200" cy="5334000"/>
            <a:chOff x="1764310" y="367364"/>
            <a:chExt cx="8206406" cy="4623884"/>
          </a:xfrm>
        </p:grpSpPr>
        <p:sp>
          <p:nvSpPr>
            <p:cNvPr id="5" name="Rectangle 4"/>
            <p:cNvSpPr/>
            <p:nvPr/>
          </p:nvSpPr>
          <p:spPr>
            <a:xfrm>
              <a:off x="1836217" y="883545"/>
              <a:ext cx="4899546" cy="40260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64310" y="367364"/>
              <a:ext cx="8206406" cy="4623884"/>
            </a:xfrm>
            <a:prstGeom prst="rect">
              <a:avLst/>
            </a:prstGeom>
            <a:solidFill>
              <a:schemeClr val="bg1"/>
            </a:solidFill>
          </p:spPr>
        </p:pic>
        <p:grpSp>
          <p:nvGrpSpPr>
            <p:cNvPr id="4" name="Group 46"/>
            <p:cNvGrpSpPr/>
            <p:nvPr/>
          </p:nvGrpSpPr>
          <p:grpSpPr>
            <a:xfrm>
              <a:off x="3854622" y="763697"/>
              <a:ext cx="3870464" cy="2327310"/>
              <a:chOff x="3838291" y="1898423"/>
              <a:chExt cx="4572000" cy="3485255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3838291" y="1898423"/>
                <a:ext cx="4572000" cy="3485255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flipH="1">
                <a:off x="6153150" y="3167585"/>
                <a:ext cx="20524" cy="468085"/>
              </a:xfrm>
              <a:prstGeom prst="line">
                <a:avLst/>
              </a:prstGeom>
              <a:ln w="7620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 rot="20972450">
                <a:off x="6348535" y="2067182"/>
                <a:ext cx="1329116" cy="667678"/>
              </a:xfrm>
              <a:prstGeom prst="rect">
                <a:avLst/>
              </a:prstGeom>
            </p:spPr>
          </p:pic>
          <p:sp>
            <p:nvSpPr>
              <p:cNvPr id="46" name="Freeform 45"/>
              <p:cNvSpPr/>
              <p:nvPr/>
            </p:nvSpPr>
            <p:spPr>
              <a:xfrm>
                <a:off x="6124575" y="2456017"/>
                <a:ext cx="1383997" cy="1013928"/>
              </a:xfrm>
              <a:custGeom>
                <a:avLst/>
                <a:gdLst>
                  <a:gd name="connsiteX0" fmla="*/ 0 w 1371601"/>
                  <a:gd name="connsiteY0" fmla="*/ 885825 h 885825"/>
                  <a:gd name="connsiteX1" fmla="*/ 1371600 w 1371601"/>
                  <a:gd name="connsiteY1" fmla="*/ 0 h 885825"/>
                  <a:gd name="connsiteX2" fmla="*/ 0 w 1371601"/>
                  <a:gd name="connsiteY2" fmla="*/ 885825 h 885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71601" h="885825">
                    <a:moveTo>
                      <a:pt x="0" y="885825"/>
                    </a:moveTo>
                    <a:lnTo>
                      <a:pt x="1371600" y="0"/>
                    </a:lnTo>
                    <a:cubicBezTo>
                      <a:pt x="1373187" y="1587"/>
                      <a:pt x="0" y="885825"/>
                      <a:pt x="0" y="885825"/>
                    </a:cubicBezTo>
                    <a:close/>
                  </a:path>
                </a:pathLst>
              </a:custGeom>
              <a:ln w="28575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762000" y="0"/>
            <a:ext cx="739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276600" y="1752600"/>
            <a:ext cx="2902849" cy="232731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1706752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8" grpId="1"/>
      <p:bldP spid="18" grpId="0" animBg="1"/>
      <p:bldP spid="1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-1295400" y="30480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95800" y="-152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162800" y="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62000" y="1828800"/>
            <a:ext cx="2743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Flowchart: Connector 25"/>
          <p:cNvSpPr/>
          <p:nvPr/>
        </p:nvSpPr>
        <p:spPr>
          <a:xfrm>
            <a:off x="914400" y="533400"/>
            <a:ext cx="1295400" cy="1295400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/>
          <p:cNvSpPr/>
          <p:nvPr/>
        </p:nvSpPr>
        <p:spPr>
          <a:xfrm>
            <a:off x="2336041" y="876868"/>
            <a:ext cx="990600" cy="914400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Up-Down Arrow 39"/>
          <p:cNvSpPr/>
          <p:nvPr/>
        </p:nvSpPr>
        <p:spPr>
          <a:xfrm>
            <a:off x="-3124200" y="3352800"/>
            <a:ext cx="2667000" cy="1219200"/>
          </a:xfrm>
          <a:prstGeom prst="upDownArrow">
            <a:avLst>
              <a:gd name="adj1" fmla="val 50000"/>
              <a:gd name="adj2" fmla="val 398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62000" y="2250744"/>
            <a:ext cx="243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সরল</a:t>
            </a:r>
            <a:endParaRPr lang="bn-BD" sz="4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সাধারণ</a:t>
            </a:r>
            <a:endParaRPr lang="bn-BD" sz="2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স্পর্শক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Flowchart: Connector 29"/>
          <p:cNvSpPr/>
          <p:nvPr/>
        </p:nvSpPr>
        <p:spPr>
          <a:xfrm>
            <a:off x="5334000" y="1600200"/>
            <a:ext cx="1282836" cy="1219200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 rot="16200000" flipH="1">
            <a:off x="5829300" y="1714500"/>
            <a:ext cx="2133600" cy="1447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Flowchart: Connector 36"/>
          <p:cNvSpPr/>
          <p:nvPr/>
        </p:nvSpPr>
        <p:spPr>
          <a:xfrm>
            <a:off x="7162800" y="2133600"/>
            <a:ext cx="1066800" cy="1066800"/>
          </a:xfrm>
          <a:prstGeom prst="flowChartConnector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324600" y="3657600"/>
            <a:ext cx="2362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তির্যক</a:t>
            </a:r>
          </a:p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সাধারণ</a:t>
            </a:r>
          </a:p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স্পর্শক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2000" y="0"/>
            <a:ext cx="739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26" grpId="0" animBg="1"/>
      <p:bldP spid="27" grpId="0" animBg="1"/>
      <p:bldP spid="42" grpId="0"/>
      <p:bldP spid="30" grpId="0" animBg="1"/>
      <p:bldP spid="37" grpId="0" animBg="1"/>
      <p:bldP spid="52" grpId="0"/>
      <p:bldP spid="43" grpId="0"/>
      <p:bldP spid="4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ertical Scroll 5"/>
          <p:cNvSpPr/>
          <p:nvPr/>
        </p:nvSpPr>
        <p:spPr>
          <a:xfrm>
            <a:off x="1066800" y="296981"/>
            <a:ext cx="6858000" cy="822715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6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আজকের পাঠ</a:t>
            </a:r>
            <a:endParaRPr lang="en-US" sz="66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1981200"/>
            <a:ext cx="5410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r>
              <a:rPr lang="en-US" sz="199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919315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9BF0C4E-6C74-443C-858A-7AA02036F194}"/>
              </a:ext>
            </a:extLst>
          </p:cNvPr>
          <p:cNvSpPr txBox="1"/>
          <p:nvPr/>
        </p:nvSpPr>
        <p:spPr>
          <a:xfrm>
            <a:off x="2743200" y="381000"/>
            <a:ext cx="2849503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6350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6800" y="1600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828800"/>
            <a:ext cx="8763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----------------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বৃওের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342900" indent="-342900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স্পর্শক এর সংজ্ঞা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পারবে।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বৃত্তের যে কোন বিন্দুতে অঙ্কিত স্পর্শক স্পর্শ বিন্দুগামী ব্যাসার্ধের উপর লম্ব,তা প্রমাণ করতে পারবে।</a:t>
            </a:r>
          </a:p>
          <a:p>
            <a:pPr marL="342900" indent="-342900"/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/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22108111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7156" y="3412814"/>
            <a:ext cx="90173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b="1" dirty="0">
                <a:latin typeface="NikoshBAN" pitchFamily="2" charset="0"/>
                <a:cs typeface="NikoshBAN" pitchFamily="2" charset="0"/>
              </a:rPr>
              <a:t>ব্যাসঃ বৃত্তের কোনো জ্যা যদি কেন্দ্র দিয়ে যায়,তবে জ্যাটিকে বৃত্তের ব্যাস বলে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। অর্থাৎ, বৃত্তের কেন্দ্রগামী যেকোনো জ্যা হলো ব্যাস।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Tumpa\Desktop\vcx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1324" y="388604"/>
            <a:ext cx="3165230" cy="274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 Single Corner Rectangle 2"/>
          <p:cNvSpPr/>
          <p:nvPr/>
        </p:nvSpPr>
        <p:spPr>
          <a:xfrm rot="13877915">
            <a:off x="3857838" y="1193293"/>
            <a:ext cx="345200" cy="59966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 rot="12781744">
            <a:off x="4098441" y="2152711"/>
            <a:ext cx="881646" cy="4186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6787" y="5218348"/>
            <a:ext cx="81311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ব্যাসার্ধঃ কেন্দ্র থেকে পরিধি পর্যন্ত দূরত্বকে বৃত্তের ব্যাসার্ধ বলে।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7872743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30435E-6 L 0.58073 -0.0020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2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19056E-6 L 0.52518 -0.0062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50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 animBg="1"/>
      <p:bldP spid="3" grpId="1" animBg="1"/>
      <p:bldP spid="4" grpId="0" animBg="1"/>
      <p:bldP spid="4" grpId="1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52400"/>
            <a:ext cx="876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ব্যাসের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মধ্যবিন্দুই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রেখাংশকে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28600" y="2209800"/>
            <a:ext cx="3934925" cy="3440480"/>
            <a:chOff x="2645769" y="464694"/>
            <a:chExt cx="3934925" cy="3440480"/>
          </a:xfrm>
        </p:grpSpPr>
        <p:sp>
          <p:nvSpPr>
            <p:cNvPr id="6" name="TextBox 5"/>
            <p:cNvSpPr txBox="1"/>
            <p:nvPr/>
          </p:nvSpPr>
          <p:spPr>
            <a:xfrm>
              <a:off x="4332162" y="464694"/>
              <a:ext cx="40473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A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7" name="Group 17"/>
            <p:cNvGrpSpPr/>
            <p:nvPr/>
          </p:nvGrpSpPr>
          <p:grpSpPr>
            <a:xfrm>
              <a:off x="2645769" y="929549"/>
              <a:ext cx="3934925" cy="2975625"/>
              <a:chOff x="2645769" y="929549"/>
              <a:chExt cx="3934925" cy="2975625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3072987" y="929549"/>
                <a:ext cx="3117952" cy="2975625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3"/>
              <p:cNvSpPr/>
              <p:nvPr/>
            </p:nvSpPr>
            <p:spPr>
              <a:xfrm>
                <a:off x="4549517" y="2376947"/>
                <a:ext cx="164892" cy="17988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645769" y="2218089"/>
                <a:ext cx="40473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175959" y="2189108"/>
                <a:ext cx="40473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C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3072987" y="2462332"/>
                <a:ext cx="311795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Group 12"/>
          <p:cNvGrpSpPr/>
          <p:nvPr/>
        </p:nvGrpSpPr>
        <p:grpSpPr>
          <a:xfrm>
            <a:off x="4800600" y="2286000"/>
            <a:ext cx="3934925" cy="3459530"/>
            <a:chOff x="6563699" y="1208144"/>
            <a:chExt cx="3934925" cy="3459530"/>
          </a:xfrm>
        </p:grpSpPr>
        <p:grpSp>
          <p:nvGrpSpPr>
            <p:cNvPr id="14" name="Group 19"/>
            <p:cNvGrpSpPr/>
            <p:nvPr/>
          </p:nvGrpSpPr>
          <p:grpSpPr>
            <a:xfrm>
              <a:off x="6563699" y="1208144"/>
              <a:ext cx="3934925" cy="3459530"/>
              <a:chOff x="2645769" y="445644"/>
              <a:chExt cx="3934925" cy="345953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4465512" y="445644"/>
                <a:ext cx="40473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grpSp>
            <p:nvGrpSpPr>
              <p:cNvPr id="17" name="Group 21"/>
              <p:cNvGrpSpPr/>
              <p:nvPr/>
            </p:nvGrpSpPr>
            <p:grpSpPr>
              <a:xfrm>
                <a:off x="2645769" y="929549"/>
                <a:ext cx="3934925" cy="2975625"/>
                <a:chOff x="2645769" y="929549"/>
                <a:chExt cx="3934925" cy="2975625"/>
              </a:xfrm>
            </p:grpSpPr>
            <p:sp>
              <p:nvSpPr>
                <p:cNvPr id="18" name="Oval 17"/>
                <p:cNvSpPr/>
                <p:nvPr/>
              </p:nvSpPr>
              <p:spPr>
                <a:xfrm>
                  <a:off x="3072987" y="929549"/>
                  <a:ext cx="3117952" cy="2975625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4549517" y="2376947"/>
                  <a:ext cx="164892" cy="179883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2645769" y="2218089"/>
                  <a:ext cx="40473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B</a:t>
                  </a:r>
                  <a:endParaRPr lang="en-US" sz="32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6175959" y="2189108"/>
                  <a:ext cx="40473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C</a:t>
                  </a:r>
                  <a:endParaRPr lang="en-US" sz="32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</p:grpSp>
        <p:cxnSp>
          <p:nvCxnSpPr>
            <p:cNvPr id="15" name="Straight Connector 14"/>
            <p:cNvCxnSpPr>
              <a:stCxn id="20" idx="3"/>
              <a:endCxn id="18" idx="0"/>
            </p:cNvCxnSpPr>
            <p:nvPr/>
          </p:nvCxnSpPr>
          <p:spPr>
            <a:xfrm flipV="1">
              <a:off x="6968434" y="1692049"/>
              <a:ext cx="1581459" cy="15809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" y="590389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O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ABC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ব্যাসBC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AB।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29540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একটি সরলরেখা একটি বৃত্তের বক্ররেখা বা পরিধিকে একটি বিন্দুতে স্পর্শ করলে, সরলরেখাটিকে বৃত্তের স্পর্শক বলা হয়।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1860</TotalTime>
  <Words>390</Words>
  <Application>Microsoft Office PowerPoint</Application>
  <PresentationFormat>On-screen Show (4:3)</PresentationFormat>
  <Paragraphs>81</Paragraphs>
  <Slides>18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Civic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ছবিগুলো লক্ষ্য করঃ</dc:title>
  <dc:creator>DILKHUSA</dc:creator>
  <cp:lastModifiedBy>bbbbggg-</cp:lastModifiedBy>
  <cp:revision>300</cp:revision>
  <dcterms:created xsi:type="dcterms:W3CDTF">2012-03-16T00:00:02Z</dcterms:created>
  <dcterms:modified xsi:type="dcterms:W3CDTF">2020-07-06T12:24:07Z</dcterms:modified>
</cp:coreProperties>
</file>