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99" r:id="rId3"/>
    <p:sldId id="290" r:id="rId4"/>
    <p:sldId id="291" r:id="rId5"/>
    <p:sldId id="285" r:id="rId6"/>
    <p:sldId id="287" r:id="rId7"/>
    <p:sldId id="286" r:id="rId8"/>
    <p:sldId id="289" r:id="rId9"/>
    <p:sldId id="288" r:id="rId10"/>
    <p:sldId id="292" r:id="rId11"/>
    <p:sldId id="293" r:id="rId12"/>
    <p:sldId id="294" r:id="rId13"/>
    <p:sldId id="297" r:id="rId14"/>
    <p:sldId id="296" r:id="rId15"/>
    <p:sldId id="298" r:id="rId16"/>
    <p:sldId id="300" r:id="rId17"/>
    <p:sldId id="301" r:id="rId18"/>
    <p:sldId id="302" r:id="rId19"/>
    <p:sldId id="303" r:id="rId20"/>
  </p:sldIdLst>
  <p:sldSz cx="14630400" cy="9144000"/>
  <p:notesSz cx="6858000" cy="9144000"/>
  <p:defaultTextStyle>
    <a:defPPr>
      <a:defRPr lang="en-US"/>
    </a:defPPr>
    <a:lvl1pPr marL="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7926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5852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3778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17048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396310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75572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54834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34096" algn="l" defTabSz="1358524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390" y="-72"/>
      </p:cViewPr>
      <p:guideLst>
        <p:guide orient="horz" pos="2880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DDB92-BFD3-4FB2-B45B-566A3868F19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2EEC3-B511-491D-BB1F-699EED8AF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DA4AE-153C-4F65-A04E-E014CE541A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6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2EEC3-B511-491D-BB1F-699EED8AF0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7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গুলোর উপরে ক্লিক করলে 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ভূল উত্তর পাওয়া যাবে।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840568"/>
            <a:ext cx="12435840" cy="1960033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181600"/>
            <a:ext cx="10241280" cy="23368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9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58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54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66185"/>
            <a:ext cx="329184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66185"/>
            <a:ext cx="9631680" cy="7802033"/>
          </a:xfrm>
          <a:prstGeom prst="rect">
            <a:avLst/>
          </a:prstGeom>
        </p:spPr>
        <p:txBody>
          <a:bodyPr vert="eaVert"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133601"/>
            <a:ext cx="13167360" cy="6034617"/>
          </a:xfrm>
          <a:prstGeom prst="rect">
            <a:avLst/>
          </a:prstGeom>
        </p:spPr>
        <p:txBody>
          <a:bodyPr lIns="135852" tIns="67926" rIns="135852" bIns="6792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875867"/>
            <a:ext cx="12435840" cy="1816100"/>
          </a:xfrm>
          <a:prstGeom prst="rect">
            <a:avLst/>
          </a:prstGeom>
        </p:spPr>
        <p:txBody>
          <a:bodyPr lIns="135852" tIns="67926" rIns="135852" bIns="67926" anchor="t"/>
          <a:lstStyle>
            <a:lvl1pPr algn="l">
              <a:defRPr sz="5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875618"/>
            <a:ext cx="12435840" cy="2000249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926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5852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377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1704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3963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7557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548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34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2133601"/>
            <a:ext cx="6461760" cy="6034617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46817"/>
            <a:ext cx="6464301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899833"/>
            <a:ext cx="6464301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046817"/>
            <a:ext cx="6466840" cy="853016"/>
          </a:xfrm>
          <a:prstGeom prst="rect">
            <a:avLst/>
          </a:prstGeom>
        </p:spPr>
        <p:txBody>
          <a:bodyPr lIns="135852" tIns="67926" rIns="135852" bIns="67926" anchor="b"/>
          <a:lstStyle>
            <a:lvl1pPr marL="0" indent="0">
              <a:buNone/>
              <a:defRPr sz="3600" b="1"/>
            </a:lvl1pPr>
            <a:lvl2pPr marL="679262" indent="0">
              <a:buNone/>
              <a:defRPr sz="3000" b="1"/>
            </a:lvl2pPr>
            <a:lvl3pPr marL="1358524" indent="0">
              <a:buNone/>
              <a:defRPr sz="2700" b="1"/>
            </a:lvl3pPr>
            <a:lvl4pPr marL="2037786" indent="0">
              <a:buNone/>
              <a:defRPr sz="2400" b="1"/>
            </a:lvl4pPr>
            <a:lvl5pPr marL="2717048" indent="0">
              <a:buNone/>
              <a:defRPr sz="2400" b="1"/>
            </a:lvl5pPr>
            <a:lvl6pPr marL="3396310" indent="0">
              <a:buNone/>
              <a:defRPr sz="2400" b="1"/>
            </a:lvl6pPr>
            <a:lvl7pPr marL="4075572" indent="0">
              <a:buNone/>
              <a:defRPr sz="2400" b="1"/>
            </a:lvl7pPr>
            <a:lvl8pPr marL="4754834" indent="0">
              <a:buNone/>
              <a:defRPr sz="2400" b="1"/>
            </a:lvl8pPr>
            <a:lvl9pPr marL="5434096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99833"/>
            <a:ext cx="6466840" cy="5268384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6184"/>
            <a:ext cx="13167360" cy="1524000"/>
          </a:xfrm>
          <a:prstGeom prst="rect">
            <a:avLst/>
          </a:prstGeom>
        </p:spPr>
        <p:txBody>
          <a:bodyPr lIns="135852" tIns="67926" rIns="135852" bIns="6792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64067"/>
            <a:ext cx="4813301" cy="1549400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64067"/>
            <a:ext cx="8178800" cy="7804151"/>
          </a:xfrm>
          <a:prstGeom prst="rect">
            <a:avLst/>
          </a:prstGeom>
        </p:spPr>
        <p:txBody>
          <a:bodyPr lIns="135852" tIns="67926" rIns="135852" bIns="67926"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913467"/>
            <a:ext cx="4813301" cy="6254751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6400800"/>
            <a:ext cx="8778240" cy="755651"/>
          </a:xfrm>
          <a:prstGeom prst="rect">
            <a:avLst/>
          </a:prstGeom>
        </p:spPr>
        <p:txBody>
          <a:bodyPr lIns="135852" tIns="67926" rIns="135852" bIns="67926"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817033"/>
            <a:ext cx="8778240" cy="5486400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4800"/>
            </a:lvl1pPr>
            <a:lvl2pPr marL="679262" indent="0">
              <a:buNone/>
              <a:defRPr sz="4200"/>
            </a:lvl2pPr>
            <a:lvl3pPr marL="1358524" indent="0">
              <a:buNone/>
              <a:defRPr sz="3600"/>
            </a:lvl3pPr>
            <a:lvl4pPr marL="2037786" indent="0">
              <a:buNone/>
              <a:defRPr sz="3000"/>
            </a:lvl4pPr>
            <a:lvl5pPr marL="2717048" indent="0">
              <a:buNone/>
              <a:defRPr sz="3000"/>
            </a:lvl5pPr>
            <a:lvl6pPr marL="3396310" indent="0">
              <a:buNone/>
              <a:defRPr sz="3000"/>
            </a:lvl6pPr>
            <a:lvl7pPr marL="4075572" indent="0">
              <a:buNone/>
              <a:defRPr sz="3000"/>
            </a:lvl7pPr>
            <a:lvl8pPr marL="4754834" indent="0">
              <a:buNone/>
              <a:defRPr sz="3000"/>
            </a:lvl8pPr>
            <a:lvl9pPr marL="5434096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7156451"/>
            <a:ext cx="8778240" cy="1073149"/>
          </a:xfrm>
          <a:prstGeom prst="rect">
            <a:avLst/>
          </a:prstGeom>
        </p:spPr>
        <p:txBody>
          <a:bodyPr lIns="135852" tIns="67926" rIns="135852" bIns="67926"/>
          <a:lstStyle>
            <a:lvl1pPr marL="0" indent="0">
              <a:buNone/>
              <a:defRPr sz="2100"/>
            </a:lvl1pPr>
            <a:lvl2pPr marL="679262" indent="0">
              <a:buNone/>
              <a:defRPr sz="1800"/>
            </a:lvl2pPr>
            <a:lvl3pPr marL="1358524" indent="0">
              <a:buNone/>
              <a:defRPr sz="1500"/>
            </a:lvl3pPr>
            <a:lvl4pPr marL="2037786" indent="0">
              <a:buNone/>
              <a:defRPr sz="1300"/>
            </a:lvl4pPr>
            <a:lvl5pPr marL="2717048" indent="0">
              <a:buNone/>
              <a:defRPr sz="1300"/>
            </a:lvl5pPr>
            <a:lvl6pPr marL="3396310" indent="0">
              <a:buNone/>
              <a:defRPr sz="1300"/>
            </a:lvl6pPr>
            <a:lvl7pPr marL="4075572" indent="0">
              <a:buNone/>
              <a:defRPr sz="1300"/>
            </a:lvl7pPr>
            <a:lvl8pPr marL="4754834" indent="0">
              <a:buNone/>
              <a:defRPr sz="1300"/>
            </a:lvl8pPr>
            <a:lvl9pPr marL="54340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8475134"/>
            <a:ext cx="46329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8475134"/>
            <a:ext cx="3413760" cy="486833"/>
          </a:xfrm>
          <a:prstGeom prst="rect">
            <a:avLst/>
          </a:prstGeom>
        </p:spPr>
        <p:txBody>
          <a:bodyPr lIns="135852" tIns="67926" rIns="135852" bIns="67926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6" y="0"/>
            <a:ext cx="14642876" cy="91362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8763000"/>
            <a:ext cx="1264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358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শাজিদুর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জাহান,ict</a:t>
            </a:r>
            <a:r>
              <a:rPr lang="bn-BD" sz="2000" dirty="0" smtClean="0">
                <a:solidFill>
                  <a:srgbClr val="002060"/>
                </a:solidFill>
              </a:rPr>
              <a:t>4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eজেলা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ফুলহরি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শৈলকূপা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aseline="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shajidur</a:t>
            </a:r>
            <a:r>
              <a:rPr lang="bn-BD" sz="2000" dirty="0" smtClean="0">
                <a:solidFill>
                  <a:srgbClr val="002060"/>
                </a:solidFill>
              </a:rPr>
              <a:t>79</a:t>
            </a:r>
            <a:r>
              <a:rPr lang="en-US" sz="2000" baseline="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58524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9447" indent="-509447" algn="l" defTabSz="1358524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3801" indent="-424539" algn="l" defTabSz="1358524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9815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7417" indent="-339631" algn="l" defTabSz="13585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56679" indent="-339631" algn="l" defTabSz="1358524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35941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15203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94465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73727" indent="-339631" algn="l" defTabSz="135852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926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5852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3778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17048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6310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72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54834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34096" algn="l" defTabSz="135852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7944" y="592667"/>
            <a:ext cx="12604207" cy="1172701"/>
          </a:xfrm>
          <a:prstGeom prst="rect">
            <a:avLst/>
          </a:prstGeom>
          <a:noFill/>
        </p:spPr>
        <p:txBody>
          <a:bodyPr wrap="square" lIns="141721" tIns="70861" rIns="141721" bIns="70861" rtlCol="0">
            <a:spAutoFit/>
          </a:bodyPr>
          <a:lstStyle/>
          <a:p>
            <a:pPr algn="ctr"/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52" y="2056066"/>
            <a:ext cx="9468048" cy="57163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25476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2B1479-586F-4A53-9BBF-EB279058EA3E}"/>
              </a:ext>
            </a:extLst>
          </p:cNvPr>
          <p:cNvSpPr txBox="1"/>
          <p:nvPr/>
        </p:nvSpPr>
        <p:spPr>
          <a:xfrm>
            <a:off x="4648200" y="628471"/>
            <a:ext cx="4603839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soft" dir="t">
              <a:rot lat="0" lon="0" rev="15600000"/>
            </a:lightRig>
          </a:scene3d>
          <a:sp3d>
            <a:bevelT/>
          </a:sp3d>
        </p:spPr>
        <p:txBody>
          <a:bodyPr wrap="square" rtlCol="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 </a:t>
            </a:r>
            <a:r>
              <a:rPr lang="en-US" sz="72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1211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</a:t>
            </a:r>
            <a:r>
              <a:rPr lang="bn-BD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সার্চলাইটের পরিকল্পনাগুলো </a:t>
            </a:r>
            <a:r>
              <a:rPr lang="bn-BD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বর্ণনা </a:t>
            </a:r>
            <a:r>
              <a:rPr lang="bn-BD" sz="4000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করে লিখ।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89" y="3200400"/>
            <a:ext cx="6088011" cy="4851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62404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895973"/>
            <a:ext cx="5638800" cy="40476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95973"/>
            <a:ext cx="5543550" cy="40666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1295400" y="6629400"/>
            <a:ext cx="1242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সৈন্যরা ২৫শে মার্চ রাত ১১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 মিনিটে ঢাকা সেনানিবাস থেকে বেরিয়েই তাদের প্রথম আক্রমণের শিকার হয় ঢাকার ফার্মগেইট এলাকায় রাস্তায় মিছিলরত মুক্তিকামী বাঙালি।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6591" y="587514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096000"/>
            <a:ext cx="5382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মিছিলরত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8229600" y="596265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পাকবাহিনীর আক্রমণ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3657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49509" y="6705600"/>
            <a:ext cx="134998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সেনারা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বিশ্ববিদ্যালয়ের ইকবাল হল (জহুরুল হক হল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জগন্নাথ হল ও রোকেয়া হলে ঢুকে ঘুমন্ত ছাত্রদের হত্যা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গণহত্যায় ঢাকা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জন শিক্ষকসহ ৩০০ ছাত্র ও কর্মচারী নিহত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হন।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767959"/>
            <a:ext cx="4419600" cy="27372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791322"/>
            <a:ext cx="4264152" cy="27138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3643177"/>
            <a:ext cx="4419599" cy="27574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674991"/>
            <a:ext cx="4343400" cy="272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3513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447800"/>
            <a:ext cx="6476105" cy="4453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73994"/>
            <a:ext cx="6248400" cy="43934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295400" y="6248400"/>
            <a:ext cx="1333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 রাতেই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পাকবাহিনী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ইপিআর ও পুলিশ ঘাঁটি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 আক্রমণ চালিয়ে অসংখ্য বাঙালি সেনাকে নির্মমভাবে হত্যা করে।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7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76400"/>
            <a:ext cx="5801846" cy="3313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990600" y="5943600"/>
            <a:ext cx="1295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রাতে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বিশ্ববিদ্যালয়ের জহুরুল হক সংলগ্ন রেলওয়ে বস্তিতে পাকবাহিনী আগুন দিলে ব্যাপক প্রানহানী ও ধ্বংসযজ্ঞ সংগঠিত হয়। শুধু ঢাকাতেই ৭ থেকে ৮ হাজার নিরীহ মানুষ নিহত হয়।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19" y="1676400"/>
            <a:ext cx="5634441" cy="34801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2286000" y="5388114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অগ্নিসংযোগ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20200" y="52357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প্রানহানী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906591" y="587514"/>
            <a:ext cx="6761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28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550F06-C910-4E1B-80F9-AE9ED6FAD420}"/>
              </a:ext>
            </a:extLst>
          </p:cNvPr>
          <p:cNvSpPr txBox="1"/>
          <p:nvPr/>
        </p:nvSpPr>
        <p:spPr>
          <a:xfrm>
            <a:off x="4343400" y="550783"/>
            <a:ext cx="5053544" cy="1354217"/>
          </a:xfrm>
          <a:prstGeom prst="rect">
            <a:avLst/>
          </a:prstGeom>
          <a:noFill/>
          <a:ln>
            <a:noFill/>
          </a:ln>
        </p:spPr>
        <p:txBody>
          <a:bodyPr wrap="square" lIns="118872" tIns="59436" rIns="118872" bIns="59436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8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r>
              <a:rPr lang="en-US" sz="7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18288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kern="1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সার্চলাইটের ভয়াবহ রূপ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লিখ।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39833"/>
            <a:ext cx="7588322" cy="49087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16132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1520" y="1930401"/>
            <a:ext cx="12961600" cy="6252485"/>
          </a:xfrm>
          <a:prstGeom prst="rect">
            <a:avLst/>
          </a:prstGeom>
        </p:spPr>
        <p:txBody>
          <a:bodyPr wrap="square" lIns="141737" tIns="70868" rIns="141737" bIns="70868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1.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 ভি সোয়াত ১৯৭১ সালের ৩ মার্চ কোথায় পৌছায়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55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২. 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মার্চের গভীর রাতে বঙ্গবন্ধুকে গ্রেফতার করা হয় কেন</a:t>
            </a:r>
            <a:r>
              <a:rPr lang="bn-IN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? </a:t>
            </a:r>
            <a:endParaRPr lang="bn-BD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  <a:p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708686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  <a:p>
            <a:pPr marL="708686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		</a:t>
            </a:r>
            <a:endParaRPr lang="en-US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1778" y="2540000"/>
            <a:ext cx="393602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ঢাকায়</a:t>
            </a:r>
            <a:r>
              <a:rPr lang="en-US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5684" y="2514600"/>
            <a:ext cx="4054316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চট্টগ্রামে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149600"/>
            <a:ext cx="361598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marL="70868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খুলনায়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77621" y="3124200"/>
            <a:ext cx="3518979" cy="75275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বরিশালে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10148" y="5080000"/>
            <a:ext cx="717665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ক্ষমতা হস্তান্তর না করার জন্য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6350000"/>
            <a:ext cx="6999312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রাজনীতি থেকে তাকে দূরে রাখার জন্য</a:t>
            </a:r>
            <a:r>
              <a:rPr lang="bn-IN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5706533"/>
            <a:ext cx="682752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বাঙালিকে নেতৃত্বহীন করার জন্য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6942667"/>
            <a:ext cx="7136464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ঘ.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হত্যা করার জন্য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1219200" y="25400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7323057" y="2554309"/>
            <a:ext cx="955059" cy="32027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37" tIns="70868" rIns="141737" bIns="70868"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1219200" y="31496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1495484" y="5663907"/>
            <a:ext cx="955059" cy="32027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1737" tIns="70868" rIns="141737" bIns="70868"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315200" y="30480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1381760" y="51308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1381760" y="6316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1381760" y="6942667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8128000"/>
            <a:ext cx="11803017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20641" y="346670"/>
            <a:ext cx="3781366" cy="1025922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49920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44047" y="2032000"/>
            <a:ext cx="467175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খ.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ইয়াহিয়া খান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981200"/>
            <a:ext cx="42672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marL="708686"/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ক. টিক্কা খান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6240" y="2709333"/>
            <a:ext cx="5364480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marL="70868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ঘ.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রাও ফরমান আলী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5287" y="2743200"/>
            <a:ext cx="3703435" cy="812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গ. 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নিয়াজী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3847" y="6248400"/>
            <a:ext cx="4671753" cy="8128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ক.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7027333"/>
            <a:ext cx="4671753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গ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 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7027333"/>
            <a:ext cx="5081389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marL="70868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ঘ</a:t>
            </a:r>
            <a:r>
              <a:rPr lang="bn-BD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.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iiও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41540" y="6265333"/>
            <a:ext cx="3783660" cy="8128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খ. </a:t>
            </a:r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iও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7391400" y="2675467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80" y="1947333"/>
            <a:ext cx="98552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1905000" y="20320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905000" y="27601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7193280" y="62653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239000" y="7010400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942667"/>
            <a:ext cx="985520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1997222" y="6265333"/>
            <a:ext cx="73152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1737" tIns="70868" rIns="141737" bIns="70868"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383" y="3556001"/>
            <a:ext cx="13588060" cy="762349"/>
          </a:xfrm>
          <a:prstGeom prst="rect">
            <a:avLst/>
          </a:prstGeom>
          <a:noFill/>
        </p:spPr>
        <p:txBody>
          <a:bodyPr wrap="square" lIns="141737" tIns="70868" rIns="141737" bIns="70868" rtlCol="0">
            <a:spAutoFit/>
          </a:bodyPr>
          <a:lstStyle/>
          <a:p>
            <a:pPr marL="708686"/>
            <a:r>
              <a:rPr lang="bn-BD" sz="39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৪.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সার্চলাইট অনুযায়ী হানাদার সৈন্যদের প্রাথমিক দায়িত্ব ছিল -</a:t>
            </a:r>
            <a:r>
              <a:rPr lang="bn-IN" sz="39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</a:t>
            </a:r>
            <a:endParaRPr lang="bn-BD" sz="3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NikoshB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2707" y="4170691"/>
            <a:ext cx="1219200" cy="762349"/>
          </a:xfrm>
          <a:prstGeom prst="rect">
            <a:avLst/>
          </a:prstGeom>
          <a:noFill/>
        </p:spPr>
        <p:txBody>
          <a:bodyPr wrap="square" lIns="141737" tIns="70868" rIns="141737" bIns="70868" rtlCol="0">
            <a:spAutoFit/>
          </a:bodyPr>
          <a:lstStyle/>
          <a:p>
            <a:r>
              <a:rPr lang="en-US" sz="3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94035" y="4826001"/>
            <a:ext cx="1063330" cy="762349"/>
          </a:xfrm>
          <a:prstGeom prst="rect">
            <a:avLst/>
          </a:prstGeom>
          <a:noFill/>
        </p:spPr>
        <p:txBody>
          <a:bodyPr wrap="square" lIns="141737" tIns="70868" rIns="141737" bIns="70868" rtlCol="0">
            <a:spAutoFit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63040" y="5503334"/>
            <a:ext cx="1219200" cy="762349"/>
          </a:xfrm>
          <a:prstGeom prst="rect">
            <a:avLst/>
          </a:prstGeom>
          <a:noFill/>
        </p:spPr>
        <p:txBody>
          <a:bodyPr wrap="square" lIns="141737" tIns="70868" rIns="141737" bIns="70868" rtlCol="0">
            <a:spAutoFit/>
          </a:bodyPr>
          <a:lstStyle/>
          <a:p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50721" y="4064001"/>
            <a:ext cx="7756003" cy="1018829"/>
          </a:xfrm>
          <a:prstGeom prst="rect">
            <a:avLst/>
          </a:prstGeom>
          <a:noFill/>
        </p:spPr>
        <p:txBody>
          <a:bodyPr wrap="square" lIns="141737" tIns="70868" rIns="141737" bIns="70868" rtlCol="0">
            <a:spAutoFit/>
          </a:bodyPr>
          <a:lstStyle/>
          <a:p>
            <a:pPr lvl="0"/>
            <a:r>
              <a:rPr lang="bn-BD" sz="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নগরবাসীর নিরাপত্তা নিশ্চিত করা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94560" y="5503334"/>
            <a:ext cx="6035040" cy="762349"/>
          </a:xfrm>
          <a:prstGeom prst="rect">
            <a:avLst/>
          </a:prstGeom>
          <a:noFill/>
        </p:spPr>
        <p:txBody>
          <a:bodyPr wrap="square" lIns="141737" tIns="70868" rIns="141737" bIns="70868" rtlCol="0">
            <a:spAutoFit/>
          </a:bodyPr>
          <a:lstStyle/>
          <a:p>
            <a:pPr lvl="0"/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রেডিও- টেলিভিশন নিয়ন্ত্রণ করা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72928" y="4826001"/>
            <a:ext cx="5303501" cy="762349"/>
          </a:xfrm>
          <a:prstGeom prst="rect">
            <a:avLst/>
          </a:prstGeom>
          <a:noFill/>
        </p:spPr>
        <p:txBody>
          <a:bodyPr wrap="square" lIns="141737" tIns="70868" rIns="141737" bIns="70868" rtlCol="0">
            <a:spAutoFit/>
          </a:bodyPr>
          <a:lstStyle/>
          <a:p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 গ্রেফতার করা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742" y="1389600"/>
            <a:ext cx="13289280" cy="762349"/>
          </a:xfrm>
          <a:prstGeom prst="rect">
            <a:avLst/>
          </a:prstGeom>
          <a:noFill/>
        </p:spPr>
        <p:txBody>
          <a:bodyPr wrap="square" lIns="141737" tIns="70868" rIns="141737" bIns="70868" rtlCol="0">
            <a:spAutoFit/>
          </a:bodyPr>
          <a:lstStyle/>
          <a:p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অপারেশন সার্চলাইটের পরিকল্পনাকারী কে ছিলেন?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8128000"/>
            <a:ext cx="11803017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20641" y="346670"/>
            <a:ext cx="3781366" cy="1025922"/>
          </a:xfrm>
          <a:prstGeom prst="rect">
            <a:avLst/>
          </a:prstGeom>
          <a:noFill/>
        </p:spPr>
        <p:txBody>
          <a:bodyPr wrap="square" lIns="99057" tIns="49528" rIns="99057" bIns="49528" rtlCol="0">
            <a:spAutoFit/>
          </a:bodyPr>
          <a:lstStyle/>
          <a:p>
            <a:pPr algn="ctr"/>
            <a:r>
              <a:rPr lang="bn-BD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37863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320" y="1439334"/>
            <a:ext cx="5039360" cy="1269194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35832" tIns="67916" rIns="135832" bIns="67916" rtlCol="0">
            <a:spAutoFit/>
          </a:bodyPr>
          <a:lstStyle/>
          <a:p>
            <a:pPr algn="ctr"/>
            <a:r>
              <a:rPr lang="bn-BD" sz="7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520" y="3441083"/>
            <a:ext cx="14102080" cy="978517"/>
          </a:xfrm>
          <a:prstGeom prst="rect">
            <a:avLst/>
          </a:prstGeom>
          <a:noFill/>
        </p:spPr>
        <p:txBody>
          <a:bodyPr wrap="square" lIns="135832" tIns="67916" rIns="135832" bIns="67916" rtlCol="0">
            <a:spAutoFit/>
          </a:bodyPr>
          <a:lstStyle/>
          <a:p>
            <a:pPr marL="742927" indent="-742927">
              <a:buFont typeface="Wingdings" panose="05000000000000000000" pitchFamily="2" charset="2"/>
              <a:buChar char="v"/>
            </a:pPr>
            <a:r>
              <a:rPr lang="bn-BD" sz="53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২৫শে মার্চকে ‘কালরাত’ বলা হয় কেন ৫টি বাক্যে লিখে 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IN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022" y="508000"/>
            <a:ext cx="5998138" cy="2837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41" y="4553357"/>
            <a:ext cx="5872059" cy="38775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004341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8128000"/>
            <a:ext cx="11803017" cy="76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243BF4-3054-4D9B-AED5-5C06A10EFCA0}"/>
              </a:ext>
            </a:extLst>
          </p:cNvPr>
          <p:cNvSpPr/>
          <p:nvPr/>
        </p:nvSpPr>
        <p:spPr>
          <a:xfrm>
            <a:off x="2519680" y="741569"/>
            <a:ext cx="9455436" cy="11370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107297" tIns="53647" rIns="107297" bIns="53647">
            <a:spAutoFit/>
          </a:bodyPr>
          <a:lstStyle/>
          <a:p>
            <a:pPr algn="ctr"/>
            <a:r>
              <a:rPr lang="bn-BD" sz="6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r>
              <a:rPr lang="bn-IN" sz="6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5334000" cy="586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2551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6469" y="4724400"/>
            <a:ext cx="6494717" cy="343918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14090" tIns="57044" rIns="114090" bIns="57044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Mob: 017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816731</a:t>
            </a:r>
            <a:endParaRPr lang="en-US" sz="3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54" y="1524000"/>
            <a:ext cx="2389526" cy="2948864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E3C4632-9603-4ED4-9B9F-E9F1776A6461}"/>
              </a:ext>
            </a:extLst>
          </p:cNvPr>
          <p:cNvSpPr txBox="1"/>
          <p:nvPr/>
        </p:nvSpPr>
        <p:spPr>
          <a:xfrm>
            <a:off x="5595707" y="448283"/>
            <a:ext cx="3548293" cy="1115674"/>
          </a:xfrm>
          <a:prstGeom prst="rect">
            <a:avLst/>
          </a:prstGeom>
          <a:noFill/>
        </p:spPr>
        <p:txBody>
          <a:bodyPr wrap="square" lIns="99046" tIns="49522" rIns="99046" bIns="49522" rtlCol="0">
            <a:spAutoFit/>
          </a:bodyPr>
          <a:lstStyle/>
          <a:p>
            <a:pPr algn="ctr"/>
            <a:r>
              <a:rPr lang="bn-IN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7467600" y="1752600"/>
            <a:ext cx="121920" cy="693420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057" tIns="49528" rIns="99057" bIns="49528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53257" y="4876800"/>
            <a:ext cx="5374484" cy="28763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5317" tIns="52658" rIns="105317" bIns="52658" rtlCol="0">
            <a:sp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: </a:t>
            </a:r>
            <a:r>
              <a:rPr lang="bn-BD" sz="3600" b="1" kern="1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</a:t>
            </a:r>
            <a:r>
              <a:rPr lang="bn-BD" sz="3600" b="1" kern="11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সার্চলাইট</a:t>
            </a:r>
            <a:endParaRPr 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72" y="1447800"/>
            <a:ext cx="2353528" cy="298184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866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91862"/>
            <a:ext cx="9067799" cy="53156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496791" y="802080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কীসের?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752171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গণহত্যার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838200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 এ ধরণের হত্যাযজ্ঞ কখন সংগঠিত হয়েছিল?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75217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২৫শে মার্চ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 সামরিক শাসকেরা এ নারকীয় হত্যাযজ্ঞের কী নামকরণ করেছিল?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1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1066800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সার্চলাইট</a:t>
            </a:r>
            <a:endParaRPr lang="en-US" sz="66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6" y="2585721"/>
            <a:ext cx="9287434" cy="5262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90197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44495" y="1031838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9563" y="2436674"/>
            <a:ext cx="11449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1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সার্চলাইট পরিকল্পনা বর্ণনা </a:t>
            </a:r>
            <a:r>
              <a:rPr lang="bn-BD" sz="4000" kern="11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</a:t>
            </a:r>
            <a:r>
              <a:rPr lang="en-US" sz="4000" kern="11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;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kern="1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সার্চলাইটের ভয়াবহ </a:t>
            </a:r>
            <a:r>
              <a:rPr lang="bn-BD" sz="4000" kern="11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রূপ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BD" sz="4000" kern="11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করতে </a:t>
            </a:r>
            <a:r>
              <a:rPr lang="bn-BD" sz="4000" kern="11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পারবে।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43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95394"/>
            <a:ext cx="6259204" cy="37812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381000" y="6067961"/>
            <a:ext cx="6830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 পাকিস্তান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অস্ত্র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রসদ বোঝাই এম.ভি.সোয়াত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6096000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প্রেসিডেন্ট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ইয়াহিয়া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সাথে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মার্চ থেকে ২৪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আলোচনার নামে কালক্ষেপণ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522723"/>
            <a:ext cx="3733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6A3C9A-17D8-4BA5-85FB-F734021DD164}"/>
              </a:ext>
            </a:extLst>
          </p:cNvPr>
          <p:cNvSpPr/>
          <p:nvPr/>
        </p:nvSpPr>
        <p:spPr>
          <a:xfrm>
            <a:off x="3496791" y="649680"/>
            <a:ext cx="7399809" cy="721920"/>
          </a:xfrm>
          <a:prstGeom prst="rect">
            <a:avLst/>
          </a:prstGeom>
        </p:spPr>
        <p:txBody>
          <a:bodyPr wrap="square" lIns="105339" tIns="52669" rIns="105339" bIns="52669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মরা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685800"/>
            <a:ext cx="9697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ইহা স্পষ্ট কিসের ইঙ্গিত বহন করে?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6705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গণহত্যার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নকশার।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34" y="2030146"/>
            <a:ext cx="6426866" cy="37464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8387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5800" y="6019800"/>
            <a:ext cx="1333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‘অপরেশন সার্চলাইট’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পৈশাচিক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হত্যাযজ্ঞে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শহরের দায়িত্ব দেওয়া হয়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কে, ঢাকার বাইরের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মেজর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খাদিম হোসেন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 এবং সার্বিকভাবে এ পরিকল্পনার তত্ত্বাবধান করেন গর্ভনর লে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.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টিক্কা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খান।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609600"/>
            <a:ext cx="1242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 গণহত্যার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 নকশা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উপর দায়িত্ব দেন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2237232" cy="27492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88" y="2209800"/>
            <a:ext cx="2401824" cy="2755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612" y="2286000"/>
            <a:ext cx="2194560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90601"/>
            <a:ext cx="3505200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622076"/>
            <a:ext cx="3733800" cy="2362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04147"/>
            <a:ext cx="3505200" cy="23454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990602"/>
            <a:ext cx="3505200" cy="2424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922" y="4516567"/>
            <a:ext cx="3627478" cy="24240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91" y="990602"/>
            <a:ext cx="3501009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381000" y="3657600"/>
            <a:ext cx="1417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 ও প্রকৌশল বিশ্ববিদ্যালয় আক্রমণ, বঙ্গবন্ধুকে গ্রেফতার , টেলিফোন এক্সচেঞ্জ ও রেডিও-টিভি নিয়ন্ত্রণ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7467600"/>
            <a:ext cx="1280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স্টেট ব্যাংক নিয়ন্ত্রণ, আওয়ামী লীগ নেতাদের গ্রেফতার, ঢাকা শহরের যাতায়াত ব্যবস্থাসহ শহর নিয়ন্ত্রণ করাই ছিল হানাদার সৈন্যদের প্রাথমিক দায়িত্ব।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6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914400"/>
            <a:ext cx="8805332" cy="4953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685800" y="6248400"/>
            <a:ext cx="1333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‘অপরেশন সার্চলাইট’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 অনুযায়ী ঢাকা শহরের পিলখানার ইপিআর হেডকোয়ার্টার্স, রাজারবাগ পুলিশ লাইন্স সহ- ঢাকা, রাজশাহী, যশোর, খুলনা, রংপুর, সৈয়দপুর, কুমিল্লায় সেনাবাহিনীর সদস্যদের নিরস্ত্র করাই ছিল মূল লক্ষ্য।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4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2853</TotalTime>
  <Words>619</Words>
  <Application>Microsoft Office PowerPoint</Application>
  <PresentationFormat>Custom</PresentationFormat>
  <Paragraphs>95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326</cp:revision>
  <dcterms:created xsi:type="dcterms:W3CDTF">2006-08-16T00:00:00Z</dcterms:created>
  <dcterms:modified xsi:type="dcterms:W3CDTF">2020-07-06T16:08:33Z</dcterms:modified>
</cp:coreProperties>
</file>