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4" r:id="rId4"/>
    <p:sldId id="258" r:id="rId5"/>
    <p:sldId id="259" r:id="rId6"/>
    <p:sldId id="262" r:id="rId7"/>
    <p:sldId id="260" r:id="rId8"/>
    <p:sldId id="263" r:id="rId9"/>
    <p:sldId id="277" r:id="rId10"/>
    <p:sldId id="261" r:id="rId11"/>
    <p:sldId id="266" r:id="rId12"/>
    <p:sldId id="267" r:id="rId13"/>
    <p:sldId id="265" r:id="rId14"/>
    <p:sldId id="268" r:id="rId15"/>
    <p:sldId id="269" r:id="rId16"/>
    <p:sldId id="270" r:id="rId17"/>
    <p:sldId id="271" r:id="rId18"/>
    <p:sldId id="272" r:id="rId19"/>
    <p:sldId id="273" r:id="rId20"/>
    <p:sldId id="278" r:id="rId21"/>
    <p:sldId id="275" r:id="rId22"/>
    <p:sldId id="276" r:id="rId23"/>
    <p:sldId id="274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523" autoAdjust="0"/>
  </p:normalViewPr>
  <p:slideViewPr>
    <p:cSldViewPr>
      <p:cViewPr>
        <p:scale>
          <a:sx n="65" d="100"/>
          <a:sy n="65" d="100"/>
        </p:scale>
        <p:origin x="-153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DB447-46E7-4CA7-BD1D-126ED5785211}" type="datetimeFigureOut">
              <a:rPr lang="en-US" smtClean="0"/>
              <a:pPr/>
              <a:t>06-Jul-20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067BA-226F-4D8B-84AE-178722AB3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067BA-226F-4D8B-84AE-178722AB3EB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6868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ক্লাসে সবাইকে স্বাগতম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rethib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  <p:pic>
        <p:nvPicPr>
          <p:cNvPr id="8193" name="Picture 1" descr="D:\New folder (2)\Samir Al-Mahmud\New folder\il_340x270.2318813666_6bp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143000"/>
            <a:ext cx="4332112" cy="3440207"/>
          </a:xfrm>
          <a:prstGeom prst="rect">
            <a:avLst/>
          </a:prstGeom>
          <a:noFill/>
        </p:spPr>
      </p:pic>
      <p:pic>
        <p:nvPicPr>
          <p:cNvPr id="2" name="Picture 1" descr="D:\New folder (2)\Samir Al-Mahmud\New folder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752600"/>
            <a:ext cx="4114800" cy="2286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05400" y="2438400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০৬/০৭/২০২০</a:t>
            </a:r>
            <a:endParaRPr lang="en-US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d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7800"/>
            <a:ext cx="3429000" cy="2438400"/>
          </a:xfrm>
          <a:prstGeom prst="rect">
            <a:avLst/>
          </a:prstGeom>
        </p:spPr>
      </p:pic>
      <p:pic>
        <p:nvPicPr>
          <p:cNvPr id="3" name="Picture 2" descr="budh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447800"/>
            <a:ext cx="3048000" cy="24384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57400" y="152400"/>
            <a:ext cx="4800600" cy="10668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বুধ 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Mercury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4419600"/>
            <a:ext cx="8229600" cy="137160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বুধ সৌরজগতের ক্ষুদ্রতম ও সুর্যের নিকটতম গ্রহ।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7239000" y="1447800"/>
            <a:ext cx="1905000" cy="2362200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 ৪টি ক্লিক করুন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4419600"/>
            <a:ext cx="8229600" cy="1371600"/>
          </a:xfrm>
          <a:prstGeom prst="round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বুধের ব্যাস ৪৮৫০ কি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মি। ওজন পৃথিবীর ৫০ ভাগের ৩ ভাগ। সূর্যের চারদিকে একবার ঘুরতে এর ৮৮ দিন সময় লাগে। 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4419600"/>
            <a:ext cx="8229600" cy="13716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বুধের কোন উপগ্রহ নেই। বুধের আয়তন ৭৪,৮০০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০০০ বর্গ কিলোমিটার 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1000" y="4419600"/>
            <a:ext cx="8229600" cy="144780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 থেকে বুধের গড় দূরত্ব ৫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 কিলোমিটার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81200" y="0"/>
            <a:ext cx="5029200" cy="9906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শুক্র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Venus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uk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752600"/>
            <a:ext cx="25908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sukr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752600"/>
            <a:ext cx="25146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own Arrow Callout 6"/>
          <p:cNvSpPr/>
          <p:nvPr/>
        </p:nvSpPr>
        <p:spPr>
          <a:xfrm>
            <a:off x="304800" y="1676400"/>
            <a:ext cx="1905000" cy="2819400"/>
          </a:xfrm>
          <a:prstGeom prst="downArrowCallou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 ক্লিক ৪টি করুন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400" y="4648200"/>
            <a:ext cx="8686800" cy="175260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 থেকে শক্রের দূরত্ব ১০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 কোটি কি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মি। এবং পৃথিবী থেকে এর দূরত্ব মাত্র ৪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 কোটি কিলোমিটার। পশ্চিম আকাশে সন্ধ্যাতারা এবং ভোরে পূব আকাশে শুকতারা রূপে দেখতে পাওয়া যায়।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" y="4648200"/>
            <a:ext cx="8686800" cy="1752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সূর্যকে একবার পরিক্রমণ করতে শুক্রের ২২৫ দিন সময় লাগে। এর উপগ্রহ নেই। বায়ুমন্ডল আছে কিন্তু অক্সিজেন নেই। এতে কার্বন ডাই-অক্সাইডের পরিমান ৯৬ ভাগ।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2400" y="4572000"/>
            <a:ext cx="8686800" cy="18288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শুক্রের আকাশে বছরে দুইবার সূর্য উদিত হয় এবং অস্ত যায়। কার্বন ডাই-অক্সাইডের ঘন মেঘের কারণে এসিড বৃষ্টি হয়। 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2400" y="4572000"/>
            <a:ext cx="8686800" cy="18288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শুক্রের আয়তন ৪৬০,২৩০,০০০ বর্গ কি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 এবং ব্যাস ১২১০৪ কিলোমিটার।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38400" y="228600"/>
            <a:ext cx="4267200" cy="990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পৃথিবী (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Earth)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rethib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1828800"/>
            <a:ext cx="2285999" cy="2057400"/>
          </a:xfrm>
          <a:prstGeom prst="rect">
            <a:avLst/>
          </a:prstGeom>
        </p:spPr>
      </p:pic>
      <p:pic>
        <p:nvPicPr>
          <p:cNvPr id="4" name="Picture 3" descr="pre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828800"/>
            <a:ext cx="25146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own Arrow Callout 4"/>
          <p:cNvSpPr/>
          <p:nvPr/>
        </p:nvSpPr>
        <p:spPr>
          <a:xfrm>
            <a:off x="228600" y="1828800"/>
            <a:ext cx="1447800" cy="2743200"/>
          </a:xfrm>
          <a:prstGeom prst="down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 ৪টি ক্লিক করুণ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Up Arrow Callout 6"/>
          <p:cNvSpPr/>
          <p:nvPr/>
        </p:nvSpPr>
        <p:spPr>
          <a:xfrm>
            <a:off x="381000" y="4343400"/>
            <a:ext cx="8458200" cy="2133600"/>
          </a:xfrm>
          <a:prstGeom prst="up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আয়োতন ৫১০,১০০,৪২২ বর্গ কি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মি। এর ব্যাস পূর্ব-পশ্চিমে ১২,৭৫২ এবং উত্তর-দক্ষিনে ১২,৭০৯ কলোমিটার । ৩৬৫ দিন ৫ ঘন্টা ৪৮ মিনিট ৪৭ সেকেন্ডে সূর্যকে একবার প্রদক্ষিন করে। 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381000" y="4343400"/>
            <a:ext cx="8458200" cy="2133600"/>
          </a:xfrm>
          <a:prstGeom prst="up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/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গ্রহে অক্সিজেন ও নাইট্রজেন গ্যাস রয়েছে। পৃথিবীপৃষ্ঠে গড় তাপমাত্রা ১৩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ডিগ্রী সেলসিয়াস। এই গ্রহে পর্যাপ্ত পানি রয়েছে। জীব ও উদ্ভিদের জীবন ধারণের জন্য এটি আদর্শ গ্রহ।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download (2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550" y="1752600"/>
            <a:ext cx="1924050" cy="2057401"/>
          </a:xfrm>
          <a:prstGeom prst="rect">
            <a:avLst/>
          </a:prstGeom>
        </p:spPr>
      </p:pic>
      <p:sp>
        <p:nvSpPr>
          <p:cNvPr id="10" name="Up Arrow Callout 9"/>
          <p:cNvSpPr/>
          <p:nvPr/>
        </p:nvSpPr>
        <p:spPr>
          <a:xfrm>
            <a:off x="381000" y="4343400"/>
            <a:ext cx="8458200" cy="2133600"/>
          </a:xfrm>
          <a:prstGeom prst="up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চাঁদ পৃথিবীর একমাত্র উপগ্রহ। পৃথিবী থেকে চাঁদের দূরত্ব ৩,৮১,৫০০ কি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মি। চাঁদ ২৯ দিন ১২ ঘন্টায় পৃথিবীকে একবার পরিক্রমন করে।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24200" y="2057400"/>
            <a:ext cx="2590800" cy="24384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762000"/>
            <a:ext cx="2057400" cy="1627414"/>
          </a:xfrm>
          <a:prstGeom prst="ellipse">
            <a:avLst/>
          </a:prstGeom>
          <a:ln w="5715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85800" y="6096000"/>
            <a:ext cx="76200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 সূর্যের চারিদিকে এভাবে অবিরাম ঘুরছে। 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 -0.08508 C -0.20174 -0.08508 -0.07917 0.06706 -0.07917 0.2548 C -0.07917 0.44162 -0.20174 0.59446 -0.35 0.59446 C -0.50069 0.59446 -0.62083 0.44162 -0.62083 0.2548 C -0.62083 0.06706 -0.50069 -0.08508 -0.35 -0.08508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43434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মঙ্গল (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Mars)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ong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22860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mongol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219200"/>
            <a:ext cx="21336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228600" y="4495800"/>
            <a:ext cx="2819400" cy="22098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 ৯টি  ক্লিক   করুন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76600" y="4724400"/>
            <a:ext cx="5867400" cy="19812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 থেকে গড় দূরত্ব ২২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 কোটি কিমি। পৃথিবী থেকে ৭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.8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কোটি কিমি। ব্যাস ৬,৭৭৯ কিমি এর ওজন পৃথিবীর ১০ ভাগের এক ভাগ।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76600" y="4724400"/>
            <a:ext cx="5867400" cy="2133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সূর্যকে পরিক্রমন করতে ৬৮৭ দিন সময় লাগে এবং নিজ অক্ষে একবার আবর্তন করতে ২৪ ঘন্টা ৩৭ মিনিট সময় লাগে।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76600" y="4724400"/>
            <a:ext cx="5867400" cy="2133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বায়ুমন্ডলে ৩ ভাগ নাইট্রজেন ও ২ ভাগ আরগন গ্যাস রয়েছে। খুব কম পরিমান পানি আছে। পৃথিবীর তুলনায় অনেক ঠান্ডা এই গ্রহে। এর উপরে গিরিখাত ও আগ্নেয়গিরি রয়েছে। পাথরগলোতে মরিচা পরেছে ফলে গ্রহটি লাল বর্ণ ধারণ করেছে।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dimo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219200"/>
            <a:ext cx="2143125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febo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1219200"/>
            <a:ext cx="21336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724400" y="304800"/>
            <a:ext cx="44196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উপগ্রহ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276600" y="4648200"/>
            <a:ext cx="5867400" cy="22098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ডিমোস ও ফেবস মঙ্গল গ্রহের দুটি উপগ্রহ।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67600" y="3657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105400" y="3657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467600" y="3657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29200" y="3657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ডিমোস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15200" y="3581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ফেবস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28600"/>
            <a:ext cx="49530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বৃহস্পতি (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Jupiter)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066800"/>
            <a:ext cx="2667000" cy="2066925"/>
          </a:xfrm>
          <a:prstGeom prst="rect">
            <a:avLst/>
          </a:prstGeom>
        </p:spPr>
      </p:pic>
      <p:pic>
        <p:nvPicPr>
          <p:cNvPr id="4" name="Picture 3" descr="brih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066800"/>
            <a:ext cx="2619375" cy="213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505200"/>
            <a:ext cx="86106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বৃহস্পতির আয়তন পৃথিবীর প্রায় ১,৩০০ গুন বা ৬১,৪১৯,০০০,০০০ বর্গ কি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মি।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105400"/>
            <a:ext cx="86106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গ্রহটিতে দুইবার সূর্য ওঠে ও দুইবার অস্ত যায়। এর ৬৭ টি উপগ্রহ আছে।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343400"/>
            <a:ext cx="86106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ব্যাস ১,৩৯৮২২ কিমি। সূর্য থেকে দূরত্ব ৭৭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 কোটি কি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 প্রায়।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943600"/>
            <a:ext cx="86106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 বছরে একবার সূর্যকে এবং ৯ ঘন্টা ৫৩ মিনিটে নিজ অক্ষে একবার আবর্তন করে।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0428_152745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1219200"/>
            <a:ext cx="3893559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05000" y="228600"/>
            <a:ext cx="49530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গ্রহাণুপুঞ্জ (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Asteroids)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447800"/>
            <a:ext cx="2362200" cy="181588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মঙ্গল ও বৃহস্পতির মাঝে পরিসরে অসংখ্য ক্ষুদ্র ক্ষুদ্র গ্রহাণুপুঞ্জ রয়েছে।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90800" y="1905000"/>
            <a:ext cx="2362200" cy="914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600" y="5334000"/>
            <a:ext cx="80772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 কিলোমিটার থেকে ৮০৫ কিলোমিটার ব্যাস সম্পন্ন গ্রহানুগুলোকে একত্রে গ্রহাণুপুঞ্জ বলে।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ni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219200"/>
            <a:ext cx="2857500" cy="213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152400"/>
            <a:ext cx="42672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শনি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Saturn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143000"/>
            <a:ext cx="2362200" cy="13849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শনির তিনটি উজ্জ্বল বলয় গ্রহটিকে বেষ্টন করে আছে।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86000" y="2057400"/>
            <a:ext cx="1905000" cy="9906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1000" y="3581400"/>
            <a:ext cx="8534400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শনি ২৯ বছর ৫ মাসে সূর্যকে একবার প্রদক্ষিণ করে। ১০ ঘন্টা ৪০ মিনিটে নিজ অক্ষে একবার আবর্তন করে।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648200"/>
            <a:ext cx="8534400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চেয়ে শনির ব্যাস ৯ গুন বড়। এর ৬২ টি উপগ্রহের মধ্যে ক্যাপিটাস, টেথিস, টাইটান প্রধান।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715000"/>
            <a:ext cx="8534400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শনির বায়ুমন্ডলে হাইড্রোজেন অ হিলিয়ামের মশ্রন, মিথেন ও অ্যামোনিয়া গ্যাস রয়েছে।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228600"/>
            <a:ext cx="37338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ইউরেনাস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Uranus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ure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371600"/>
            <a:ext cx="30099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62000" y="1524000"/>
            <a:ext cx="2133600" cy="13849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ইউরেনাসেরও শনির মত বলয় রয়েছে।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743200" y="1752600"/>
            <a:ext cx="1752600" cy="10668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3886200"/>
            <a:ext cx="85344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 থেকে এর দূরত্ব ২৮৭ কোটি কিমি। ৮৪ বছরে সূর্যকে একবার প্রদক্ষিন করে।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648200"/>
            <a:ext cx="85344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আয়তন পৃথিবীর প্রায় ৬৪ গুন। এবং ওজন পৃথিবীর মাত্র ১৫ গুন। 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5334000"/>
            <a:ext cx="85344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২৭ টি উপগ্রহ রয়েছে। মিরিন্ডা, এরিয়েল, ওবেরন, টাইটানিয়া প্রভৃতি এর উপগ্রহ। 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6019800"/>
            <a:ext cx="853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গ্রহটিতে মিথেন গ্যাসের পরিমান অধিক</a:t>
            </a:r>
            <a:r>
              <a:rPr lang="bn-BD" dirty="0" smtClean="0">
                <a:solidFill>
                  <a:schemeClr val="tx1"/>
                </a:solidFill>
              </a:rPr>
              <a:t>।  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81000"/>
            <a:ext cx="39624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নেপচুন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Neptune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ne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71600"/>
            <a:ext cx="3000632" cy="236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42672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191000"/>
            <a:ext cx="84582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নেপচুনের গড় ব্যাস ৪৯,২৪৪কিমি এবং সূর্য থেকে দূরত্ব ৪৫০ কোটি কিমি।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953000"/>
            <a:ext cx="84582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আয়তন ১৭,৬১৮,৩০০,০০০ বর্গ কিমি। সূর্য থেকে অধিক দূরত্বের কারণে গ্রহটি শিতল।  </a:t>
            </a:r>
            <a:endParaRPr lang="en-US" sz="1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791200"/>
            <a:ext cx="84582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নেপচুন নীলাভ বর্ণের। ১৬৫ বছরে সূর্যকে একবার প্রদক্ষিন করে। ১৪ টি উপগ্রহ রয়েছে। 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0"/>
            <a:ext cx="2106386" cy="1600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895600" y="533400"/>
            <a:ext cx="2971800" cy="8382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0" y="4648200"/>
            <a:ext cx="8915400" cy="2209800"/>
          </a:xfrm>
          <a:prstGeom prst="round2Diag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শ্রেনীঃ নবম 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বিষয়ঃ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ভূগোল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অধ্যায়ঃ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সময়ঃ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৩৫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মিনিট </a:t>
            </a:r>
          </a:p>
        </p:txBody>
      </p:sp>
      <p:pic>
        <p:nvPicPr>
          <p:cNvPr id="9" name="Picture 1" descr="E:\New SOHEL\unname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2740318" cy="2057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1600200"/>
            <a:ext cx="9144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                             </a:t>
            </a:r>
            <a:r>
              <a:rPr lang="en-US" sz="4800" dirty="0" err="1" smtClean="0"/>
              <a:t>মো</a:t>
            </a:r>
            <a:r>
              <a:rPr lang="en-US" sz="4800" dirty="0" smtClean="0"/>
              <a:t>: </a:t>
            </a:r>
            <a:r>
              <a:rPr lang="en-US" sz="4800" dirty="0" err="1" smtClean="0"/>
              <a:t>বিল্লাল</a:t>
            </a:r>
            <a:r>
              <a:rPr lang="en-US" sz="4800" dirty="0" smtClean="0"/>
              <a:t> </a:t>
            </a:r>
            <a:r>
              <a:rPr lang="en-US" sz="4800" dirty="0" err="1" smtClean="0"/>
              <a:t>হোসেন</a:t>
            </a:r>
            <a:endParaRPr lang="en-US" sz="4800" dirty="0" smtClean="0"/>
          </a:p>
          <a:p>
            <a:r>
              <a:rPr lang="en-US" sz="4800" dirty="0" smtClean="0"/>
              <a:t>                            </a:t>
            </a:r>
            <a:r>
              <a:rPr lang="en-US" sz="4000" dirty="0" err="1" smtClean="0"/>
              <a:t>সহকারী</a:t>
            </a:r>
            <a:r>
              <a:rPr lang="en-US" sz="4000" dirty="0" smtClean="0"/>
              <a:t> </a:t>
            </a:r>
            <a:r>
              <a:rPr lang="en-US" sz="4000" dirty="0" err="1" smtClean="0"/>
              <a:t>শিক্ষক</a:t>
            </a:r>
            <a:r>
              <a:rPr lang="en-US" sz="4000" dirty="0" smtClean="0"/>
              <a:t> </a:t>
            </a:r>
          </a:p>
          <a:p>
            <a:r>
              <a:rPr lang="en-US" sz="2800" dirty="0" smtClean="0"/>
              <a:t>                                              </a:t>
            </a:r>
            <a:r>
              <a:rPr lang="en-US" sz="2800" b="1" dirty="0" err="1" smtClean="0"/>
              <a:t>Balshid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Hazi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Akub</a:t>
            </a:r>
            <a:r>
              <a:rPr lang="en-US" sz="2800" b="1" dirty="0" smtClean="0"/>
              <a:t> Ali High School</a:t>
            </a:r>
            <a:r>
              <a:rPr lang="en-US" sz="2800" dirty="0" smtClean="0"/>
              <a:t>,</a:t>
            </a:r>
          </a:p>
          <a:p>
            <a:r>
              <a:rPr lang="en-US" sz="2800" dirty="0" smtClean="0"/>
              <a:t>                                               </a:t>
            </a:r>
            <a:r>
              <a:rPr lang="en-US" sz="2800" b="1" dirty="0" err="1" smtClean="0"/>
              <a:t>Shahrasti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Chandpur</a:t>
            </a:r>
            <a:r>
              <a:rPr lang="en-US" sz="2800" b="1" dirty="0" smtClean="0"/>
              <a:t>.</a:t>
            </a:r>
          </a:p>
          <a:p>
            <a:r>
              <a:rPr lang="en-US" sz="3200" b="1" dirty="0" smtClean="0"/>
              <a:t>                billalbsc361@gmail.com/01735286626</a:t>
            </a:r>
            <a:endParaRPr lang="en-US" sz="3200" b="1" dirty="0"/>
          </a:p>
        </p:txBody>
      </p:sp>
      <p:pic>
        <p:nvPicPr>
          <p:cNvPr id="11" name="Picture 1" descr="D:\New folder (2)\Samir Al-Mahmud\New folder\83590560_2619202881700223_965841254703169536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905000"/>
            <a:ext cx="2105025" cy="21050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676400"/>
            <a:ext cx="6172200" cy="2895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14600" y="304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19400" y="381000"/>
            <a:ext cx="34290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800600"/>
            <a:ext cx="7772400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সৌরজগতের সবচেয়ে বড় ও সবচেয়ে ছোট গ্রহ কোনটি? গ্রহদুটির   সম্পর্কে বর্ণনা দাও।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81000"/>
            <a:ext cx="28956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0772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নিচের কোনটিকে সৌরজগতের প্রাণকেন্দ্র বলে?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209800"/>
            <a:ext cx="14478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 নক্ষত্র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2209800"/>
            <a:ext cx="14478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 সূর্য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2209800"/>
            <a:ext cx="14478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  গ্রহ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2209800"/>
            <a:ext cx="14478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উপগ্রহ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124200"/>
            <a:ext cx="8153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সৌজগতের ক্ষুদ্রতম গ্রহের নাম কি?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4038600"/>
            <a:ext cx="1676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বৃহস্পতি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038600"/>
            <a:ext cx="16002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 শুক্র 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4038600"/>
            <a:ext cx="14478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  বুধ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4038600"/>
            <a:ext cx="15240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 শনি 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5029200"/>
            <a:ext cx="8153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কোন গ্রহে একদিনে দুইবার সূর্য ওঠে ও অস্ত যায়? 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5791200"/>
            <a:ext cx="1676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বৃহস্পতি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5791200"/>
            <a:ext cx="1676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মঙ্গল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0600" y="5791200"/>
            <a:ext cx="1676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ইউরেনাস 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05600" y="5791200"/>
            <a:ext cx="1676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নেপচুন 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438400" y="2209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648200" y="4038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5800" y="5791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0"/>
            <a:ext cx="80010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মঙ্গলের দুটি উপগ্রহ হল-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685800"/>
            <a:ext cx="30480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ইউরোপা ও গ্যানিমেড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685800"/>
            <a:ext cx="30480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ক্যাপিটাস ও টেথিস 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219200"/>
            <a:ext cx="30480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এরিয়েল ও ওবেরন 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1219200"/>
            <a:ext cx="30480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  ডিমোস ও ফেবস 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752600"/>
            <a:ext cx="2133600" cy="1574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8600" y="3352800"/>
            <a:ext cx="83820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চিহ্নিত স্থানের সাথে কোনটির মিল রয়েছে?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962400"/>
            <a:ext cx="73152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   পৃথিবী        (খ)  মঙ্গল          (গ)    বুধ       (ঘ)   শুক্র   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549676"/>
            <a:ext cx="8534400" cy="23083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৬। সূর্য ছাড়া জীব বসবাস করতে পারত না যে কারণে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00050" indent="-400050">
              <a:buAutoNum type="romanLcPeriod"/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 তাপ পেত না বলে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00050" indent="-400050">
              <a:buAutoNum type="romanLcPeriod" startAt="2"/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 না পেলে পৃথিবী অন্ধকার থাকত বলে</a:t>
            </a:r>
          </a:p>
          <a:p>
            <a:pPr marL="400050" indent="-400050">
              <a:buAutoNum type="romanLcPeriod" startAt="3"/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মহাকর্ষ বল থাকত না বলে </a:t>
            </a:r>
          </a:p>
          <a:p>
            <a:pPr marL="400050" indent="-400050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কোনতী সঠিক? </a:t>
            </a:r>
          </a:p>
          <a:p>
            <a:pPr marL="400050" indent="-400050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  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        (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       (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 ii, 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495800" y="1219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8600" y="6400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3962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4648200" y="0"/>
            <a:ext cx="3810000" cy="25908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1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438400"/>
            <a:ext cx="39624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57200" y="5181600"/>
            <a:ext cx="8382000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অন্যান্য গ্রহ ব্যতিত শুধু পৃথিবী গ্রহে জীব বসবাসের উপযোগী হওয়ার কারণের একটি তালিকা প্রস্তুত কর। 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autiful-floral-flowers-wallpapers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53340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0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24384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prethib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28600"/>
            <a:ext cx="2543175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febo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28600"/>
            <a:ext cx="28956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download (9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819400"/>
            <a:ext cx="2676525" cy="2209800"/>
          </a:xfrm>
          <a:prstGeom prst="rect">
            <a:avLst/>
          </a:prstGeom>
        </p:spPr>
      </p:pic>
      <p:pic>
        <p:nvPicPr>
          <p:cNvPr id="7" name="Picture 6" descr="download (6)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2743200"/>
            <a:ext cx="28956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images (15)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200" y="2819400"/>
            <a:ext cx="2590799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676400" y="18288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সূর্য 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17526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গ্রহ 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48600" y="182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 উপগ্রহ </a:t>
            </a:r>
            <a:endParaRPr lang="en-US" sz="28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0" y="44196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গ্রহানুপুঞ্জ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48600" y="43434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উল্কা</a:t>
            </a:r>
            <a:r>
              <a:rPr lang="bn-BD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4419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ধূমকেতু</a:t>
            </a:r>
            <a:r>
              <a:rPr lang="bn-BD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5486400"/>
            <a:ext cx="8610600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সূর্য, গ্রহ, উপগ্রহ, গ্রহানুপুঞ্জ, ধূমকেতু, উল্কা ইত্যাদি নিয়ে যে জগৎ গঠিত তাকে কি বলে? 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752600"/>
            <a:ext cx="51816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0"/>
            <a:ext cx="1676400" cy="17526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600200" y="0"/>
            <a:ext cx="1981200" cy="15240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581400" y="0"/>
            <a:ext cx="1981200" cy="15240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562600" y="0"/>
            <a:ext cx="1905000" cy="15240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467600" y="0"/>
            <a:ext cx="1676400" cy="175260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467600" y="1752600"/>
            <a:ext cx="1676400" cy="190500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467600" y="5334000"/>
            <a:ext cx="1676400" cy="1524000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467600" y="3657600"/>
            <a:ext cx="1676400" cy="1676400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1752600"/>
            <a:ext cx="1676400" cy="1676400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3429000"/>
            <a:ext cx="1676400" cy="1752600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5181600"/>
            <a:ext cx="1676400" cy="1676400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562600" y="5334000"/>
            <a:ext cx="1981200" cy="1524000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581400" y="5334000"/>
            <a:ext cx="1981200" cy="1524000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676400" y="5334000"/>
            <a:ext cx="1905000" cy="1524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6400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0"/>
            <a:ext cx="17526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0"/>
            <a:ext cx="19050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0"/>
            <a:ext cx="18288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0"/>
            <a:ext cx="19050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1600200"/>
            <a:ext cx="1676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5181600"/>
            <a:ext cx="16764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3429000"/>
            <a:ext cx="16764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5334000"/>
            <a:ext cx="16764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5334000"/>
            <a:ext cx="17526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5334000"/>
            <a:ext cx="21336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0"/>
            <a:ext cx="18288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5200"/>
            <a:ext cx="1676400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1676400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2057400" y="1905000"/>
            <a:ext cx="5029200" cy="304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আজের পাঠের বিষয়....</a:t>
            </a:r>
          </a:p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“সৌরজগৎ” 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691420" cy="1447800"/>
          </a:xfrm>
          <a:prstGeom prst="rect">
            <a:avLst/>
          </a:prstGeom>
        </p:spPr>
      </p:pic>
      <p:pic>
        <p:nvPicPr>
          <p:cNvPr id="3" name="Picture 2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1691420" cy="1447800"/>
          </a:xfrm>
          <a:prstGeom prst="rect">
            <a:avLst/>
          </a:prstGeom>
        </p:spPr>
      </p:pic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9400"/>
            <a:ext cx="1691420" cy="1447800"/>
          </a:xfrm>
          <a:prstGeom prst="rect">
            <a:avLst/>
          </a:prstGeom>
        </p:spPr>
      </p:pic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800"/>
            <a:ext cx="1691420" cy="1447800"/>
          </a:xfrm>
          <a:prstGeom prst="rect">
            <a:avLst/>
          </a:prstGeom>
        </p:spPr>
      </p:pic>
      <p:pic>
        <p:nvPicPr>
          <p:cNvPr id="6" name="Picture 5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10200"/>
            <a:ext cx="1691420" cy="1447800"/>
          </a:xfrm>
          <a:prstGeom prst="rect">
            <a:avLst/>
          </a:prstGeom>
        </p:spPr>
      </p:pic>
      <p:pic>
        <p:nvPicPr>
          <p:cNvPr id="7" name="Picture 6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5410200"/>
            <a:ext cx="1524000" cy="1447800"/>
          </a:xfrm>
          <a:prstGeom prst="rect">
            <a:avLst/>
          </a:prstGeom>
        </p:spPr>
      </p:pic>
      <p:pic>
        <p:nvPicPr>
          <p:cNvPr id="8" name="Picture 7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5410200"/>
            <a:ext cx="1524000" cy="1447800"/>
          </a:xfrm>
          <a:prstGeom prst="rect">
            <a:avLst/>
          </a:prstGeom>
        </p:spPr>
      </p:pic>
      <p:pic>
        <p:nvPicPr>
          <p:cNvPr id="9" name="Picture 8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410200"/>
            <a:ext cx="1447800" cy="1447800"/>
          </a:xfrm>
          <a:prstGeom prst="rect">
            <a:avLst/>
          </a:prstGeom>
        </p:spPr>
      </p:pic>
      <p:pic>
        <p:nvPicPr>
          <p:cNvPr id="10" name="Picture 9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5410200"/>
            <a:ext cx="1371600" cy="1447800"/>
          </a:xfrm>
          <a:prstGeom prst="rect">
            <a:avLst/>
          </a:prstGeom>
        </p:spPr>
      </p:pic>
      <p:pic>
        <p:nvPicPr>
          <p:cNvPr id="11" name="Picture 10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0"/>
            <a:ext cx="1600200" cy="1447800"/>
          </a:xfrm>
          <a:prstGeom prst="rect">
            <a:avLst/>
          </a:prstGeom>
        </p:spPr>
      </p:pic>
      <p:pic>
        <p:nvPicPr>
          <p:cNvPr id="12" name="Picture 11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1371600"/>
            <a:ext cx="1600200" cy="1447800"/>
          </a:xfrm>
          <a:prstGeom prst="rect">
            <a:avLst/>
          </a:prstGeom>
        </p:spPr>
      </p:pic>
      <p:pic>
        <p:nvPicPr>
          <p:cNvPr id="13" name="Picture 12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3962400"/>
            <a:ext cx="1600200" cy="1447800"/>
          </a:xfrm>
          <a:prstGeom prst="rect">
            <a:avLst/>
          </a:prstGeom>
        </p:spPr>
      </p:pic>
      <p:pic>
        <p:nvPicPr>
          <p:cNvPr id="14" name="Picture 1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2743200"/>
            <a:ext cx="1600200" cy="1219200"/>
          </a:xfrm>
          <a:prstGeom prst="rect">
            <a:avLst/>
          </a:prstGeom>
        </p:spPr>
      </p:pic>
      <p:pic>
        <p:nvPicPr>
          <p:cNvPr id="15" name="Picture 14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0"/>
            <a:ext cx="1447800" cy="1447800"/>
          </a:xfrm>
          <a:prstGeom prst="rect">
            <a:avLst/>
          </a:prstGeom>
        </p:spPr>
      </p:pic>
      <p:pic>
        <p:nvPicPr>
          <p:cNvPr id="16" name="Picture 15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0"/>
            <a:ext cx="1295400" cy="1447800"/>
          </a:xfrm>
          <a:prstGeom prst="rect">
            <a:avLst/>
          </a:prstGeom>
        </p:spPr>
      </p:pic>
      <p:pic>
        <p:nvPicPr>
          <p:cNvPr id="17" name="Picture 16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0"/>
            <a:ext cx="1676400" cy="1447800"/>
          </a:xfrm>
          <a:prstGeom prst="rect">
            <a:avLst/>
          </a:prstGeom>
        </p:spPr>
      </p:pic>
      <p:pic>
        <p:nvPicPr>
          <p:cNvPr id="18" name="Picture 17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5410200"/>
            <a:ext cx="1600200" cy="1447800"/>
          </a:xfrm>
          <a:prstGeom prst="rect">
            <a:avLst/>
          </a:prstGeom>
        </p:spPr>
      </p:pic>
      <p:pic>
        <p:nvPicPr>
          <p:cNvPr id="19" name="Picture 18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0"/>
            <a:ext cx="1600200" cy="14478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828800" y="1600200"/>
            <a:ext cx="5562600" cy="3657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শিক্ষার্থীরা......</a:t>
            </a:r>
            <a:endPara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সৌরজগতের ধারণা ব্যাখ্যা করতে পরবে। </a:t>
            </a:r>
          </a:p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সৌরজগতের গ্রহগুলোর বর্ণনা করতে পারবে। </a:t>
            </a:r>
          </a:p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 গ্রহে জীব বসবাসের কারণ ব্যাখ্যা করতে          পারবে।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709863" y="3086100"/>
          <a:ext cx="3722687" cy="685800"/>
        </p:xfrm>
        <a:graphic>
          <a:graphicData uri="http://schemas.openxmlformats.org/presentationml/2006/ole">
            <p:oleObj spid="_x0000_s1026" name="Packager Shell Object" showAsIcon="1" r:id="rId3" imgW="3722040" imgH="685800" progId="Package">
              <p:embed/>
            </p:oleObj>
          </a:graphicData>
        </a:graphic>
      </p:graphicFrame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24000" cy="1828800"/>
          </a:xfrm>
          <a:prstGeom prst="rect">
            <a:avLst/>
          </a:prstGeom>
        </p:spPr>
      </p:pic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28800"/>
            <a:ext cx="1524000" cy="1676400"/>
          </a:xfrm>
          <a:prstGeom prst="rect">
            <a:avLst/>
          </a:prstGeom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1524000" cy="1676400"/>
          </a:xfrm>
          <a:prstGeom prst="rect">
            <a:avLst/>
          </a:prstGeom>
        </p:spPr>
      </p:pic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05400"/>
            <a:ext cx="1524000" cy="1752600"/>
          </a:xfrm>
          <a:prstGeom prst="rect">
            <a:avLst/>
          </a:prstGeom>
        </p:spPr>
      </p:pic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1524000" cy="1524000"/>
          </a:xfrm>
          <a:prstGeom prst="rect">
            <a:avLst/>
          </a:prstGeom>
        </p:spPr>
      </p:pic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0"/>
            <a:ext cx="1524000" cy="1524000"/>
          </a:xfrm>
          <a:prstGeom prst="rect">
            <a:avLst/>
          </a:prstGeom>
        </p:spPr>
      </p:pic>
      <p:pic>
        <p:nvPicPr>
          <p:cNvPr id="9" name="Picture 8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0"/>
            <a:ext cx="1676400" cy="1524000"/>
          </a:xfrm>
          <a:prstGeom prst="rect">
            <a:avLst/>
          </a:prstGeom>
        </p:spPr>
      </p:pic>
      <p:pic>
        <p:nvPicPr>
          <p:cNvPr id="10" name="Picture 9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1676400"/>
            <a:ext cx="1524000" cy="1752600"/>
          </a:xfrm>
          <a:prstGeom prst="rect">
            <a:avLst/>
          </a:prstGeom>
        </p:spPr>
      </p:pic>
      <p:pic>
        <p:nvPicPr>
          <p:cNvPr id="11" name="Picture 10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0"/>
            <a:ext cx="1524000" cy="1676400"/>
          </a:xfrm>
          <a:prstGeom prst="rect">
            <a:avLst/>
          </a:prstGeom>
        </p:spPr>
      </p:pic>
      <p:pic>
        <p:nvPicPr>
          <p:cNvPr id="12" name="Picture 11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3429000"/>
            <a:ext cx="1524000" cy="1676400"/>
          </a:xfrm>
          <a:prstGeom prst="rect">
            <a:avLst/>
          </a:prstGeom>
        </p:spPr>
      </p:pic>
      <p:pic>
        <p:nvPicPr>
          <p:cNvPr id="13" name="Picture 12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5105400"/>
            <a:ext cx="1524000" cy="1752600"/>
          </a:xfrm>
          <a:prstGeom prst="rect">
            <a:avLst/>
          </a:prstGeom>
        </p:spPr>
      </p:pic>
      <p:pic>
        <p:nvPicPr>
          <p:cNvPr id="14" name="Picture 13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5334000"/>
            <a:ext cx="1524000" cy="1524000"/>
          </a:xfrm>
          <a:prstGeom prst="rect">
            <a:avLst/>
          </a:prstGeom>
        </p:spPr>
      </p:pic>
      <p:pic>
        <p:nvPicPr>
          <p:cNvPr id="15" name="Picture 14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5334000"/>
            <a:ext cx="1524000" cy="1524000"/>
          </a:xfrm>
          <a:prstGeom prst="rect">
            <a:avLst/>
          </a:prstGeom>
        </p:spPr>
      </p:pic>
      <p:pic>
        <p:nvPicPr>
          <p:cNvPr id="16" name="Picture 15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5334000"/>
            <a:ext cx="1524000" cy="1524000"/>
          </a:xfrm>
          <a:prstGeom prst="rect">
            <a:avLst/>
          </a:prstGeom>
        </p:spPr>
      </p:pic>
      <p:pic>
        <p:nvPicPr>
          <p:cNvPr id="17" name="Picture 16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5334000"/>
            <a:ext cx="1524000" cy="1524000"/>
          </a:xfrm>
          <a:prstGeom prst="rect">
            <a:avLst/>
          </a:prstGeom>
        </p:spPr>
      </p:pic>
      <p:pic>
        <p:nvPicPr>
          <p:cNvPr id="18" name="Picture 17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0"/>
            <a:ext cx="1600200" cy="1524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52600" y="1752600"/>
            <a:ext cx="56388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এসো আমরা একটি ভিডিও দেখি 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1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286000"/>
            <a:ext cx="226695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Oval 5"/>
          <p:cNvSpPr/>
          <p:nvPr/>
        </p:nvSpPr>
        <p:spPr>
          <a:xfrm>
            <a:off x="2057400" y="152400"/>
            <a:ext cx="2286000" cy="2133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উপরিভাগের উষ্ণতা ৫৭,০০০ ডিগ্রি সেলসিয়াস। 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324600" y="1371600"/>
            <a:ext cx="2133600" cy="2133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চেয়ে ১৩ লক্ষগুন বড়।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248400" y="3581400"/>
            <a:ext cx="2209800" cy="2057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 থেকে ১৫ কোটি কি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 দূরে অবস্থিত।  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191000" y="4724400"/>
            <a:ext cx="2286000" cy="2133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/>
              <a:t> 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৫৫ ভাগ হাইড্রোজেন,  ৪৪ ভাগ হিলিয়াম, ১ ভাগ অন্যান্য গ্যাস আছে।  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981200" y="4267200"/>
            <a:ext cx="2133600" cy="2133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২৫ দিনে নিজ অক্ষের উপর একবার আবর্তন করে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219200" y="2209800"/>
            <a:ext cx="2133600" cy="2133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 গ্রহের তাপ ও আলোর একমাত্র উৎস। 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95800" y="0"/>
            <a:ext cx="2133600" cy="2133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 একটি উজ্জ্বল নক্ষত্র। 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381000"/>
            <a:ext cx="16002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friendshelpingeachotherstudyforatestconvers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192394"/>
            <a:ext cx="4648200" cy="3334858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TextBox 2"/>
          <p:cNvSpPr txBox="1"/>
          <p:nvPr/>
        </p:nvSpPr>
        <p:spPr>
          <a:xfrm>
            <a:off x="2819400" y="228600"/>
            <a:ext cx="33528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4800600"/>
            <a:ext cx="7239000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সূর্যকে সৌরজগতের সকল গ্রহ ও উপগ্রহের নিয়ন্ত্রক বলা হয় কেন ব্যাখ্যা কর।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1097</Words>
  <Application>Microsoft Office PowerPoint</Application>
  <PresentationFormat>On-screen Show (4:3)</PresentationFormat>
  <Paragraphs>122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Lenovo</cp:lastModifiedBy>
  <cp:revision>192</cp:revision>
  <dcterms:created xsi:type="dcterms:W3CDTF">2006-08-16T00:00:00Z</dcterms:created>
  <dcterms:modified xsi:type="dcterms:W3CDTF">2020-07-06T15:52:22Z</dcterms:modified>
</cp:coreProperties>
</file>