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52" r:id="rId1"/>
  </p:sldMasterIdLst>
  <p:notesMasterIdLst>
    <p:notesMasterId r:id="rId16"/>
  </p:notesMasterIdLst>
  <p:sldIdLst>
    <p:sldId id="329" r:id="rId2"/>
    <p:sldId id="328" r:id="rId3"/>
    <p:sldId id="317" r:id="rId4"/>
    <p:sldId id="318" r:id="rId5"/>
    <p:sldId id="327" r:id="rId6"/>
    <p:sldId id="316" r:id="rId7"/>
    <p:sldId id="330" r:id="rId8"/>
    <p:sldId id="331" r:id="rId9"/>
    <p:sldId id="337" r:id="rId10"/>
    <p:sldId id="333" r:id="rId11"/>
    <p:sldId id="334" r:id="rId12"/>
    <p:sldId id="335" r:id="rId13"/>
    <p:sldId id="336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2020-07-07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EABCC-3CCE-4F77-91A3-E045CE7A222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907-7534-4495-AAD5-B0B14D303E2C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5EE-5350-42FA-8EEA-C9F48675C23A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F951-EB9D-4681-9BDA-8926A8DB76DD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C17-EEAA-4C22-A419-5D1453FB4168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0597-1BF5-4B7B-8746-695F7750C69C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379E-EC2A-4FC2-BF9A-2413322D1CAB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DC0F-B684-4149-8187-BFE46C94A207}" type="datetime1">
              <a:rPr lang="en-US" smtClean="0"/>
              <a:pPr/>
              <a:t>2020-07-07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3" r:id="rId1"/>
    <p:sldLayoutId id="2147485954" r:id="rId2"/>
    <p:sldLayoutId id="2147485955" r:id="rId3"/>
    <p:sldLayoutId id="2147485956" r:id="rId4"/>
    <p:sldLayoutId id="2147485957" r:id="rId5"/>
    <p:sldLayoutId id="2147485958" r:id="rId6"/>
    <p:sldLayoutId id="2147485959" r:id="rId7"/>
    <p:sldLayoutId id="2147485960" r:id="rId8"/>
    <p:sldLayoutId id="2147485961" r:id="rId9"/>
    <p:sldLayoutId id="2147485962" r:id="rId10"/>
    <p:sldLayoutId id="2147485963" r:id="rId11"/>
  </p:sldLayoutIdLst>
  <p:transition spd="slow">
    <p:pull dir="ru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276600"/>
            <a:ext cx="7467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000" dirty="0" smtClean="0">
              <a:solidFill>
                <a:srgbClr val="7030A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26830"/>
            <a:ext cx="8991600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</a:t>
            </a:r>
            <a:r>
              <a:rPr lang="en-US" sz="4000" dirty="0" err="1" smtClean="0"/>
              <a:t>AuB</a:t>
            </a:r>
            <a:r>
              <a:rPr lang="en-US" sz="4000" dirty="0" smtClean="0"/>
              <a:t>={1,2,3}</a:t>
            </a:r>
            <a:r>
              <a:rPr lang="en-US" sz="4000" dirty="0" smtClean="0">
                <a:latin typeface="Tw Cen MT" pitchFamily="34" charset="0"/>
              </a:rPr>
              <a:t>u</a:t>
            </a:r>
            <a:r>
              <a:rPr lang="en-US" sz="4000" dirty="0" smtClean="0"/>
              <a:t>{2,3,7}</a:t>
            </a:r>
          </a:p>
          <a:p>
            <a:r>
              <a:rPr lang="en-US" sz="4000" dirty="0" smtClean="0"/>
              <a:t>	   ={1,2,3,7}</a:t>
            </a:r>
          </a:p>
          <a:p>
            <a:r>
              <a:rPr lang="en-US" sz="4000" dirty="0" smtClean="0"/>
              <a:t>     L.S=(</a:t>
            </a:r>
            <a:r>
              <a:rPr lang="en-US" sz="4000" dirty="0" err="1" smtClean="0"/>
              <a:t>AuB</a:t>
            </a:r>
            <a:r>
              <a:rPr lang="en-US" sz="4000" dirty="0" smtClean="0"/>
              <a:t>)</a:t>
            </a:r>
            <a:r>
              <a:rPr lang="en-US" sz="4000" dirty="0" smtClean="0">
                <a:latin typeface="Tw Cen MT" pitchFamily="34" charset="0"/>
              </a:rPr>
              <a:t>´</a:t>
            </a:r>
          </a:p>
          <a:p>
            <a:r>
              <a:rPr lang="en-US" sz="4000" dirty="0" smtClean="0">
                <a:latin typeface="Tw Cen MT" pitchFamily="34" charset="0"/>
              </a:rPr>
              <a:t>	   =U–(</a:t>
            </a:r>
            <a:r>
              <a:rPr lang="en-US" sz="4000" dirty="0" err="1" smtClean="0">
                <a:latin typeface="Tw Cen MT" pitchFamily="34" charset="0"/>
              </a:rPr>
              <a:t>AuB</a:t>
            </a:r>
            <a:r>
              <a:rPr lang="en-US" sz="4000" dirty="0" smtClean="0">
                <a:latin typeface="Tw Cen MT" pitchFamily="34" charset="0"/>
              </a:rPr>
              <a:t>)</a:t>
            </a:r>
          </a:p>
          <a:p>
            <a:r>
              <a:rPr lang="en-US" sz="4000" dirty="0" smtClean="0">
                <a:latin typeface="Tw Cen MT" pitchFamily="34" charset="0"/>
              </a:rPr>
              <a:t>	   ={1,2,3,4,5,6,7}–{1,2,3,7}</a:t>
            </a:r>
          </a:p>
          <a:p>
            <a:r>
              <a:rPr lang="en-US" sz="4000" dirty="0" smtClean="0">
                <a:latin typeface="Tw Cen MT" pitchFamily="34" charset="0"/>
              </a:rPr>
              <a:t>	   ={4,5,6}</a:t>
            </a:r>
          </a:p>
          <a:p>
            <a:r>
              <a:rPr lang="en-US" sz="4000" dirty="0" smtClean="0">
                <a:latin typeface="Tw Cen MT" pitchFamily="34" charset="0"/>
              </a:rPr>
              <a:t>      A´=U–A</a:t>
            </a:r>
            <a:endParaRPr lang="en-US" sz="4000" dirty="0" smtClean="0"/>
          </a:p>
          <a:p>
            <a:r>
              <a:rPr lang="en-US" sz="4000" dirty="0" smtClean="0"/>
              <a:t>	   ={1,2,3,4,5,6,7}</a:t>
            </a:r>
            <a:r>
              <a:rPr lang="en-US" sz="4000" dirty="0" smtClean="0">
                <a:latin typeface="Tw Cen MT" pitchFamily="34" charset="0"/>
              </a:rPr>
              <a:t>–</a:t>
            </a:r>
            <a:r>
              <a:rPr lang="en-US" sz="4000" dirty="0" smtClean="0"/>
              <a:t>{1,2,3}</a:t>
            </a:r>
          </a:p>
          <a:p>
            <a:r>
              <a:rPr lang="en-US" sz="4000" dirty="0" smtClean="0"/>
              <a:t> 	   ={4,5,6,7}</a:t>
            </a: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smtClean="0"/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26830"/>
            <a:ext cx="8991600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	</a:t>
            </a:r>
            <a:r>
              <a:rPr lang="en-US" sz="4000" dirty="0" smtClean="0">
                <a:latin typeface="Tw Cen MT" pitchFamily="34" charset="0"/>
              </a:rPr>
              <a:t>B´=U–B</a:t>
            </a:r>
            <a:endParaRPr lang="en-US" sz="4000" dirty="0" smtClean="0"/>
          </a:p>
          <a:p>
            <a:r>
              <a:rPr lang="en-US" sz="4000" dirty="0" smtClean="0"/>
              <a:t>	   ={1,2,3,4,5,6,7}</a:t>
            </a:r>
            <a:r>
              <a:rPr lang="en-US" sz="4000" dirty="0" smtClean="0">
                <a:latin typeface="Tw Cen MT" pitchFamily="34" charset="0"/>
              </a:rPr>
              <a:t>–</a:t>
            </a:r>
            <a:r>
              <a:rPr lang="en-US" sz="4000" dirty="0" smtClean="0"/>
              <a:t>{2,3,7}</a:t>
            </a:r>
          </a:p>
          <a:p>
            <a:r>
              <a:rPr lang="en-US" sz="4000" dirty="0" smtClean="0"/>
              <a:t> 	   ={1,4,5,6}</a:t>
            </a:r>
          </a:p>
          <a:p>
            <a:r>
              <a:rPr lang="en-US" sz="4000" dirty="0" smtClean="0">
                <a:latin typeface="Tw Cen MT" pitchFamily="34" charset="0"/>
              </a:rPr>
              <a:t>     R.S=</a:t>
            </a:r>
            <a:r>
              <a:rPr lang="en-US" sz="4000" spc="-150" dirty="0" err="1" smtClean="0">
                <a:latin typeface="Tw Cen MT" pitchFamily="34" charset="0"/>
                <a:cs typeface="Times New Roman"/>
              </a:rPr>
              <a:t>A</a:t>
            </a:r>
            <a:r>
              <a:rPr lang="en-US" sz="4000" spc="-150" dirty="0" err="1" smtClean="0">
                <a:latin typeface="Tw Cen MT" pitchFamily="34" charset="0"/>
              </a:rPr>
              <a:t>´</a:t>
            </a:r>
            <a:r>
              <a:rPr lang="en-US" sz="4000" spc="-150" dirty="0" err="1" smtClean="0">
                <a:latin typeface="Tw Cen MT" pitchFamily="34" charset="0"/>
                <a:cs typeface="Times New Roman"/>
              </a:rPr>
              <a:t>nB</a:t>
            </a:r>
            <a:r>
              <a:rPr lang="en-US" sz="4000" spc="-150" dirty="0" smtClean="0">
                <a:latin typeface="Tw Cen MT" pitchFamily="34" charset="0"/>
              </a:rPr>
              <a:t>´</a:t>
            </a:r>
          </a:p>
          <a:p>
            <a:r>
              <a:rPr lang="en-US" sz="4000" spc="-150" dirty="0" smtClean="0">
                <a:latin typeface="Tw Cen MT" pitchFamily="34" charset="0"/>
              </a:rPr>
              <a:t>	   ={4,5,6,7}n{1,4,5,6}</a:t>
            </a:r>
          </a:p>
          <a:p>
            <a:r>
              <a:rPr lang="en-US" sz="4000" spc="-150" dirty="0" smtClean="0">
                <a:latin typeface="Tw Cen MT" pitchFamily="34" charset="0"/>
              </a:rPr>
              <a:t>	   ={4,5,6}</a:t>
            </a:r>
          </a:p>
          <a:p>
            <a:r>
              <a:rPr lang="en-US" sz="4000" spc="-150" dirty="0" smtClean="0">
                <a:latin typeface="Tw Cen MT" pitchFamily="34" charset="0"/>
              </a:rPr>
              <a:t> </a:t>
            </a:r>
            <a:r>
              <a:rPr lang="en-US" sz="4000" u="sng" spc="-150" dirty="0" smtClean="0"/>
              <a:t>(</a:t>
            </a:r>
            <a:r>
              <a:rPr lang="en-US" sz="4000" u="sng" spc="-150" dirty="0" err="1" smtClean="0">
                <a:latin typeface="Tw Cen MT" pitchFamily="34" charset="0"/>
                <a:cs typeface="Times New Roman"/>
              </a:rPr>
              <a:t>AuB</a:t>
            </a:r>
            <a:r>
              <a:rPr lang="en-US" sz="4000" u="sng" spc="-150" dirty="0" smtClean="0">
                <a:latin typeface="Tw Cen MT" pitchFamily="34" charset="0"/>
                <a:cs typeface="Times New Roman"/>
              </a:rPr>
              <a:t>)</a:t>
            </a:r>
            <a:r>
              <a:rPr lang="en-US" sz="4000" u="sng" spc="-150" dirty="0" smtClean="0">
                <a:latin typeface="Tw Cen MT" pitchFamily="34" charset="0"/>
              </a:rPr>
              <a:t>´</a:t>
            </a:r>
            <a:r>
              <a:rPr lang="en-US" sz="4000" u="sng" spc="-150" dirty="0" smtClean="0">
                <a:latin typeface="Tw Cen MT" pitchFamily="34" charset="0"/>
                <a:cs typeface="Times New Roman"/>
              </a:rPr>
              <a:t>=</a:t>
            </a:r>
            <a:r>
              <a:rPr lang="en-US" sz="4000" u="sng" spc="-150" dirty="0" err="1" smtClean="0">
                <a:latin typeface="Tw Cen MT" pitchFamily="34" charset="0"/>
                <a:cs typeface="Times New Roman"/>
              </a:rPr>
              <a:t>A</a:t>
            </a:r>
            <a:r>
              <a:rPr lang="en-US" sz="4000" u="sng" spc="-150" dirty="0" err="1" smtClean="0">
                <a:latin typeface="Tw Cen MT" pitchFamily="34" charset="0"/>
              </a:rPr>
              <a:t>´</a:t>
            </a:r>
            <a:r>
              <a:rPr lang="en-US" sz="4000" u="sng" spc="-150" dirty="0" err="1" smtClean="0">
                <a:latin typeface="Tw Cen MT" pitchFamily="34" charset="0"/>
                <a:cs typeface="Times New Roman"/>
              </a:rPr>
              <a:t>nB</a:t>
            </a:r>
            <a:r>
              <a:rPr lang="en-US" sz="4000" u="sng" spc="-150" dirty="0" smtClean="0">
                <a:latin typeface="Tw Cen MT" pitchFamily="34" charset="0"/>
              </a:rPr>
              <a:t>´</a:t>
            </a:r>
            <a:r>
              <a:rPr lang="en-US" sz="4000" u="sng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u="sng" spc="-150" dirty="0" smtClean="0">
                <a:latin typeface="NikoshBAN" pitchFamily="2" charset="0"/>
                <a:cs typeface="NikoshBAN" pitchFamily="2" charset="0"/>
              </a:rPr>
              <a:t>এর সত্যতা যাচাই করা হলো।</a:t>
            </a:r>
            <a:r>
              <a:rPr lang="en-US" sz="4000" u="sng" spc="-15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smtClean="0"/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0" y="816114"/>
            <a:ext cx="9144000" cy="707886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pc="-15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spc="-150" dirty="0" smtClean="0"/>
              <a:t>P(C)</a:t>
            </a:r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pc="-150" dirty="0" smtClean="0"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524000"/>
            <a:ext cx="9144000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cs typeface="NikoshBAN" pitchFamily="2" charset="0"/>
              </a:rPr>
              <a:t>দেওয়া আছে, 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spc="-150" dirty="0" smtClean="0">
                <a:latin typeface="Tw Cen MT" pitchFamily="34" charset="0"/>
              </a:rPr>
              <a:t>C={x</a:t>
            </a:r>
            <a:r>
              <a:rPr lang="en-US" sz="3200" spc="-150" dirty="0" smtClean="0">
                <a:latin typeface="Tw Cen MT" pitchFamily="34" charset="0"/>
              </a:rPr>
              <a:t>∈</a:t>
            </a:r>
            <a:r>
              <a:rPr lang="en-US" sz="4000" spc="-150" dirty="0" smtClean="0">
                <a:latin typeface="Tw Cen MT" pitchFamily="34" charset="0"/>
              </a:rPr>
              <a:t>N:4</a:t>
            </a:r>
            <a:r>
              <a:rPr lang="en-US" sz="3200" spc="-150" dirty="0" smtClean="0">
                <a:latin typeface="Tw Cen MT" pitchFamily="34" charset="0"/>
              </a:rPr>
              <a:t>≤</a:t>
            </a:r>
            <a:r>
              <a:rPr lang="en-US" sz="4000" spc="-150" dirty="0" smtClean="0">
                <a:latin typeface="Tw Cen MT" pitchFamily="34" charset="0"/>
              </a:rPr>
              <a:t>x</a:t>
            </a:r>
            <a:r>
              <a:rPr lang="en-US" sz="3200" spc="-150" dirty="0" smtClean="0">
                <a:latin typeface="Tw Cen MT" pitchFamily="34" charset="0"/>
              </a:rPr>
              <a:t>&lt;</a:t>
            </a:r>
            <a:r>
              <a:rPr lang="en-US" sz="4000" spc="-150" dirty="0" smtClean="0">
                <a:latin typeface="Tw Cen MT" pitchFamily="34" charset="0"/>
              </a:rPr>
              <a:t>7}</a:t>
            </a:r>
            <a:endParaRPr lang="bn-IN" sz="4000" spc="-150" dirty="0" smtClean="0">
              <a:latin typeface="Tw Cen MT" pitchFamily="34" charset="0"/>
            </a:endParaRPr>
          </a:p>
          <a:p>
            <a:r>
              <a:rPr lang="bn-IN" sz="4000" spc="-150" dirty="0" smtClean="0">
                <a:latin typeface="Tw Cen MT" pitchFamily="34" charset="0"/>
              </a:rPr>
              <a:t>   </a:t>
            </a:r>
            <a:r>
              <a:rPr lang="en-US" sz="4000" spc="-150" dirty="0" smtClean="0">
                <a:latin typeface="Tw Cen MT" pitchFamily="34" charset="0"/>
              </a:rPr>
              <a:t>    ={4,5,6}</a:t>
            </a:r>
          </a:p>
          <a:p>
            <a:r>
              <a:rPr lang="en-US" sz="4000" spc="-150" dirty="0" smtClean="0">
                <a:latin typeface="Tw Cen MT" pitchFamily="34" charset="0"/>
              </a:rPr>
              <a:t> P(C)={{4,5,6},{4,5},{4,6},{5,6},{4},{5},{6},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Ø}</a:t>
            </a:r>
          </a:p>
          <a:p>
            <a:r>
              <a:rPr lang="en-US" sz="4000" spc="-150" dirty="0" smtClean="0">
                <a:latin typeface="Tw Cen MT" pitchFamily="34" charset="0"/>
                <a:cs typeface="Times New Roman"/>
              </a:rPr>
              <a:t> </a:t>
            </a:r>
            <a:r>
              <a:rPr lang="bn-IN" sz="4000" spc="-150" dirty="0" smtClean="0">
                <a:latin typeface="Tw Cen MT" pitchFamily="34" charset="0"/>
              </a:rPr>
              <a:t>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এখানে, </a:t>
            </a:r>
            <a:r>
              <a:rPr lang="en-US" sz="4000" dirty="0" smtClean="0">
                <a:latin typeface="Tw Cen MT" pitchFamily="34" charset="0"/>
              </a:rPr>
              <a:t>C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এর উপাদান সংখ্যা </a:t>
            </a:r>
            <a:r>
              <a:rPr lang="en-US" sz="4000" dirty="0" smtClean="0">
                <a:latin typeface="Tw Cen MT" pitchFamily="34" charset="0"/>
              </a:rPr>
              <a:t>n=3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 	</a:t>
            </a:r>
            <a:r>
              <a:rPr lang="en-US" sz="4000" dirty="0" smtClean="0">
                <a:latin typeface="Tw Cen MT" pitchFamily="34" charset="0"/>
              </a:rPr>
              <a:t>P(C)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এর উপাদান সংখ্যা </a:t>
            </a:r>
            <a:r>
              <a:rPr lang="en-US" sz="4000" dirty="0" smtClean="0">
                <a:latin typeface="Tw Cen MT" pitchFamily="34" charset="0"/>
              </a:rPr>
              <a:t>8=2³=2^n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সুতরাং </a:t>
            </a:r>
            <a:r>
              <a:rPr lang="en-US" sz="4000" dirty="0" smtClean="0">
                <a:latin typeface="Tw Cen MT" pitchFamily="34" charset="0"/>
              </a:rPr>
              <a:t>P(C)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এর উপাদান সংখ্যা </a:t>
            </a:r>
            <a:r>
              <a:rPr lang="en-US" sz="4000" dirty="0" smtClean="0">
                <a:latin typeface="Tw Cen MT" pitchFamily="34" charset="0"/>
              </a:rPr>
              <a:t>2^n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কে সমর্থন করে।</a:t>
            </a:r>
            <a:r>
              <a:rPr lang="bn-IN" sz="4000" spc="-15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6607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</a:rPr>
              <a:t>	Home Work</a:t>
            </a:r>
            <a:endParaRPr lang="bn-IN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spc="-150" dirty="0" smtClean="0">
                <a:latin typeface="Tw Cen MT" pitchFamily="34" charset="0"/>
              </a:rPr>
              <a:t>U={x:x</a:t>
            </a:r>
            <a:r>
              <a:rPr lang="en-US" sz="3200" spc="-150" dirty="0" smtClean="0">
                <a:latin typeface="Tw Cen MT" pitchFamily="34" charset="0"/>
              </a:rPr>
              <a:t>∈</a:t>
            </a:r>
            <a:r>
              <a:rPr lang="en-US" sz="4000" spc="-150" dirty="0" smtClean="0">
                <a:latin typeface="Tw Cen MT" pitchFamily="34" charset="0"/>
              </a:rPr>
              <a:t>N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4000" spc="-150" dirty="0" smtClean="0">
                <a:latin typeface="Tw Cen MT" pitchFamily="34" charset="0"/>
              </a:rPr>
              <a:t>x</a:t>
            </a:r>
            <a:r>
              <a:rPr lang="bn-IN" sz="4000" spc="-150" dirty="0" smtClean="0">
                <a:latin typeface="Tw Cen MT" pitchFamily="34" charset="0"/>
              </a:rPr>
              <a:t>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বিজোড় সংখ্যা</a:t>
            </a:r>
            <a:r>
              <a:rPr lang="en-US" sz="4000" spc="-150" dirty="0" smtClean="0">
                <a:latin typeface="Tw Cen MT" pitchFamily="34" charset="0"/>
              </a:rPr>
              <a:t>}</a:t>
            </a:r>
            <a:endParaRPr lang="en-US" sz="4000" spc="-150" dirty="0" smtClean="0">
              <a:latin typeface="Tw Cen MT" pitchFamily="34" charset="0"/>
              <a:cs typeface="Times New Roman" pitchFamily="18" charset="0"/>
            </a:endParaRPr>
          </a:p>
          <a:p>
            <a:r>
              <a:rPr lang="en-US" sz="4000" spc="-150" dirty="0" smtClean="0">
                <a:latin typeface="Tw Cen MT" pitchFamily="34" charset="0"/>
              </a:rPr>
              <a:t> A={x</a:t>
            </a:r>
            <a:r>
              <a:rPr lang="en-US" sz="3200" spc="-150" dirty="0" smtClean="0">
                <a:latin typeface="Tw Cen MT" pitchFamily="34" charset="0"/>
              </a:rPr>
              <a:t>∈</a:t>
            </a:r>
            <a:r>
              <a:rPr lang="en-US" sz="4000" spc="-150" dirty="0" smtClean="0">
                <a:latin typeface="Tw Cen MT" pitchFamily="34" charset="0"/>
              </a:rPr>
              <a:t>N:2</a:t>
            </a:r>
            <a:r>
              <a:rPr lang="en-US" sz="3200" spc="-150" dirty="0" smtClean="0">
                <a:latin typeface="Tw Cen MT" pitchFamily="34" charset="0"/>
              </a:rPr>
              <a:t>≤</a:t>
            </a:r>
            <a:r>
              <a:rPr lang="en-US" sz="4000" spc="-150" dirty="0" smtClean="0">
                <a:latin typeface="Tw Cen MT" pitchFamily="34" charset="0"/>
              </a:rPr>
              <a:t>x</a:t>
            </a:r>
            <a:r>
              <a:rPr lang="en-US" sz="3200" spc="-150" dirty="0" smtClean="0">
                <a:latin typeface="Tw Cen MT" pitchFamily="34" charset="0"/>
              </a:rPr>
              <a:t> ≤ </a:t>
            </a:r>
            <a:r>
              <a:rPr lang="en-US" sz="4000" spc="-150" dirty="0" smtClean="0">
                <a:latin typeface="Tw Cen MT" pitchFamily="34" charset="0"/>
              </a:rPr>
              <a:t>7}</a:t>
            </a:r>
          </a:p>
          <a:p>
            <a:pPr lvl="0"/>
            <a:r>
              <a:rPr lang="en-US" sz="4000" spc="-15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spc="-150" dirty="0" smtClean="0">
                <a:latin typeface="Tw Cen MT" pitchFamily="34" charset="0"/>
              </a:rPr>
              <a:t>B={x</a:t>
            </a:r>
            <a:r>
              <a:rPr lang="en-US" sz="3200" spc="-150" dirty="0" smtClean="0">
                <a:latin typeface="Tw Cen MT" pitchFamily="34" charset="0"/>
              </a:rPr>
              <a:t>∈</a:t>
            </a:r>
            <a:r>
              <a:rPr lang="en-US" sz="4000" spc="-150" dirty="0" smtClean="0">
                <a:latin typeface="Tw Cen MT" pitchFamily="34" charset="0"/>
              </a:rPr>
              <a:t>N:3</a:t>
            </a:r>
            <a:r>
              <a:rPr lang="en-US" sz="3200" spc="-150" dirty="0" smtClean="0">
                <a:latin typeface="Tw Cen MT" pitchFamily="34" charset="0"/>
              </a:rPr>
              <a:t>&lt;</a:t>
            </a:r>
            <a:r>
              <a:rPr lang="en-US" sz="4000" spc="-150" dirty="0" smtClean="0">
                <a:latin typeface="Tw Cen MT" pitchFamily="34" charset="0"/>
              </a:rPr>
              <a:t>x</a:t>
            </a:r>
            <a:r>
              <a:rPr lang="en-US" sz="3200" spc="-150" dirty="0" smtClean="0">
                <a:latin typeface="Tw Cen MT" pitchFamily="34" charset="0"/>
              </a:rPr>
              <a:t>&lt;</a:t>
            </a:r>
            <a:r>
              <a:rPr lang="en-US" sz="4000" spc="-150" dirty="0" smtClean="0">
                <a:latin typeface="Tw Cen MT" pitchFamily="34" charset="0"/>
              </a:rPr>
              <a:t>6}</a:t>
            </a:r>
            <a:endParaRPr lang="bn-IN" sz="4000" spc="-150" dirty="0" smtClean="0">
              <a:latin typeface="Tw Cen MT" pitchFamily="34" charset="0"/>
            </a:endParaRPr>
          </a:p>
          <a:p>
            <a:pPr lvl="0"/>
            <a:r>
              <a:rPr lang="bn-IN" sz="4000" spc="-150" dirty="0" smtClean="0"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4000" spc="-150" dirty="0" smtClean="0">
                <a:latin typeface="Tw Cen MT" pitchFamily="34" charset="0"/>
              </a:rPr>
              <a:t>C=</a:t>
            </a:r>
            <a:r>
              <a:rPr lang="en-US" sz="4000" dirty="0" smtClean="0">
                <a:latin typeface="Tw Cen MT" pitchFamily="34" charset="0"/>
              </a:rPr>
              <a:t>{x</a:t>
            </a:r>
            <a:r>
              <a:rPr lang="en-US" sz="3000" dirty="0" smtClean="0">
                <a:latin typeface="Tw Cen MT" pitchFamily="34" charset="0"/>
              </a:rPr>
              <a:t>∈</a:t>
            </a:r>
            <a:r>
              <a:rPr lang="en-US" sz="4000" dirty="0" smtClean="0">
                <a:latin typeface="Tw Cen MT" pitchFamily="34" charset="0"/>
              </a:rPr>
              <a:t>N</a:t>
            </a:r>
            <a:r>
              <a:rPr lang="en-US" sz="4000" dirty="0" smtClean="0"/>
              <a:t>:</a:t>
            </a:r>
            <a:r>
              <a:rPr lang="en-US" sz="4000" dirty="0" smtClean="0">
                <a:latin typeface="Tw Cen MT" pitchFamily="34" charset="0"/>
              </a:rPr>
              <a:t>x²</a:t>
            </a:r>
            <a:r>
              <a:rPr lang="en-US" sz="3200" dirty="0" smtClean="0">
                <a:latin typeface="Tw Cen MT" pitchFamily="34" charset="0"/>
              </a:rPr>
              <a:t>&gt;</a:t>
            </a:r>
            <a:r>
              <a:rPr lang="en-US" sz="4000" dirty="0" smtClean="0">
                <a:latin typeface="Tw Cen MT" pitchFamily="34" charset="0"/>
              </a:rPr>
              <a:t>5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dirty="0" smtClean="0">
                <a:latin typeface="Tw Cen MT" pitchFamily="34" charset="0"/>
              </a:rPr>
              <a:t>x³</a:t>
            </a:r>
            <a:r>
              <a:rPr lang="en-US" sz="3200" dirty="0" smtClean="0">
                <a:latin typeface="Tw Cen MT" pitchFamily="34" charset="0"/>
              </a:rPr>
              <a:t>&lt;</a:t>
            </a:r>
            <a:r>
              <a:rPr lang="en-US" sz="4000" dirty="0" smtClean="0">
                <a:latin typeface="Tw Cen MT" pitchFamily="34" charset="0"/>
              </a:rPr>
              <a:t>130}</a:t>
            </a:r>
            <a:r>
              <a:rPr lang="bn-IN" sz="4000" dirty="0" smtClean="0">
                <a:latin typeface="Tw Cen MT" pitchFamily="34" charset="0"/>
              </a:rPr>
              <a:t>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হলে-</a:t>
            </a:r>
            <a:endParaRPr lang="en-US" sz="4000" spc="-15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spc="-150" dirty="0" smtClean="0"/>
              <a:t>E={</a:t>
            </a:r>
            <a:r>
              <a:rPr lang="en-US" sz="4000" spc="-150" dirty="0" smtClean="0">
                <a:latin typeface="Tw Cen MT" pitchFamily="34" charset="0"/>
                <a:cs typeface="Times New Roman"/>
              </a:rPr>
              <a:t>7,14,21,28</a:t>
            </a:r>
            <a:r>
              <a:rPr lang="en-US" sz="4000" spc="-150" dirty="0" smtClean="0"/>
              <a:t>}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কে সেট গঠন পদ্ধতিতে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প্রকাশ কর। </a:t>
            </a:r>
            <a:endParaRPr lang="en-US" sz="4000" spc="-15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spc="-150" dirty="0" smtClean="0">
                <a:latin typeface="Tw Cen MT" pitchFamily="34" charset="0"/>
                <a:cs typeface="Times New Roman"/>
              </a:rPr>
              <a:t>A</a:t>
            </a:r>
            <a:r>
              <a:rPr lang="en-US" sz="4000" spc="-150" dirty="0" smtClean="0">
                <a:latin typeface="Tw Cen MT" pitchFamily="34" charset="0"/>
              </a:rPr>
              <a:t>´</a:t>
            </a:r>
            <a:r>
              <a:rPr lang="en-US" sz="4000" spc="-150" dirty="0" smtClean="0">
                <a:latin typeface="Tw Cen MT" pitchFamily="34" charset="0"/>
                <a:cs typeface="Times New Roman"/>
              </a:rPr>
              <a:t>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smtClean="0">
                <a:latin typeface="Tw Cen MT" pitchFamily="34" charset="0"/>
                <a:cs typeface="NikoshBAN" pitchFamily="2" charset="0"/>
              </a:rPr>
              <a:t>C\B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  নির্ণয় কর।</a:t>
            </a:r>
          </a:p>
          <a:p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 গ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spc="-150" dirty="0" smtClean="0">
                <a:latin typeface="Tw Cen MT" pitchFamily="34" charset="0"/>
                <a:cs typeface="Times New Roman"/>
              </a:rPr>
              <a:t>B</a:t>
            </a:r>
            <a:r>
              <a:rPr lang="bn-IN" sz="4000" spc="-150" smtClean="0">
                <a:cs typeface="NikoshBAN" pitchFamily="2" charset="0"/>
              </a:rPr>
              <a:t>×</a:t>
            </a:r>
            <a:r>
              <a:rPr lang="en-US" sz="4000" spc="-150" smtClean="0">
                <a:latin typeface="Tw Cen MT" pitchFamily="34" charset="0"/>
                <a:cs typeface="Times New Roman"/>
              </a:rPr>
              <a:t>C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smtClean="0">
                <a:latin typeface="Tw Cen MT" pitchFamily="34" charset="0"/>
                <a:cs typeface="NikoshBAN" pitchFamily="2" charset="0"/>
              </a:rPr>
              <a:t>P(</a:t>
            </a:r>
            <a:r>
              <a:rPr lang="en-US" sz="4000" spc="-150" dirty="0" err="1" smtClean="0">
                <a:latin typeface="Tw Cen MT" pitchFamily="34" charset="0"/>
                <a:cs typeface="NikoshBAN" pitchFamily="2" charset="0"/>
              </a:rPr>
              <a:t>AnC</a:t>
            </a:r>
            <a:r>
              <a:rPr lang="en-US" sz="4000" spc="-150" dirty="0" smtClean="0">
                <a:latin typeface="Tw Cen MT" pitchFamily="34" charset="0"/>
                <a:cs typeface="NikoshBAN" pitchFamily="2" charset="0"/>
              </a:rPr>
              <a:t>)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  নির্ণয় কর।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381000" y="3022937"/>
            <a:ext cx="8763000" cy="1015663"/>
          </a:xfrm>
          <a:prstGeom prst="rect">
            <a:avLst/>
          </a:prstGeom>
          <a:solidFill>
            <a:srgbClr val="008000"/>
          </a:solidFill>
          <a:scene3d>
            <a:camera prst="isometricOffAxis2Left"/>
            <a:lightRig rig="threePt" dir="t"/>
          </a:scene3d>
        </p:spPr>
        <p:txBody>
          <a:bodyPr vert="horz" wrap="square" rtlCol="0" anchor="ctr">
            <a:spAutoFit/>
          </a:bodyPr>
          <a:lstStyle/>
          <a:p>
            <a:pPr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524001"/>
            <a:ext cx="5867399" cy="3835400"/>
          </a:xfrm>
        </p:spPr>
      </p:pic>
      <p:sp>
        <p:nvSpPr>
          <p:cNvPr id="6" name="Rectangle 5"/>
          <p:cNvSpPr/>
          <p:nvPr/>
        </p:nvSpPr>
        <p:spPr>
          <a:xfrm>
            <a:off x="2743200" y="2819400"/>
            <a:ext cx="32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10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100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0" y="11179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শিক্ষক পরিচিতি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2157948"/>
            <a:ext cx="8839200" cy="3785652"/>
            <a:chOff x="0" y="1143000"/>
            <a:chExt cx="8839200" cy="3785652"/>
          </a:xfrm>
        </p:grpSpPr>
        <p:sp>
          <p:nvSpPr>
            <p:cNvPr id="9" name="TextBox 8"/>
            <p:cNvSpPr txBox="1"/>
            <p:nvPr/>
          </p:nvSpPr>
          <p:spPr>
            <a:xfrm>
              <a:off x="0" y="1143000"/>
              <a:ext cx="8839200" cy="37856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IN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	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রোস্তম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আলী</a:t>
              </a:r>
              <a: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</a:t>
              </a:r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সম্মান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এম</a:t>
              </a:r>
              <a:r>
                <a:rPr lang="en-GB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এড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</a:t>
              </a:r>
              <a:r>
                <a:rPr lang="en-US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মুলাটোল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মদীনাতুল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উলুম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কামিল </a:t>
              </a:r>
            </a:p>
            <a:p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মাদরাসা, 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রংপুর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সদর</a:t>
              </a:r>
              <a:r>
                <a:rPr lang="en-GB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IN" alt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alt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0" name="Picture 9" descr="333333333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200" y="1219200"/>
              <a:ext cx="1789176" cy="178917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0" y="11179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বিষয় পরিচিতি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2157948"/>
            <a:ext cx="8382000" cy="3785652"/>
            <a:chOff x="0" y="1143000"/>
            <a:chExt cx="8382000" cy="3785652"/>
          </a:xfrm>
        </p:grpSpPr>
        <p:sp>
          <p:nvSpPr>
            <p:cNvPr id="9" name="TextBox 8"/>
            <p:cNvSpPr txBox="1"/>
            <p:nvPr/>
          </p:nvSpPr>
          <p:spPr>
            <a:xfrm>
              <a:off x="0" y="1143000"/>
              <a:ext cx="8382000" cy="37856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			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শ্রে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ণি- নবম</a:t>
              </a:r>
            </a:p>
            <a:p>
              <a:pPr>
                <a:defRPr/>
              </a:pP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			বিষয়- গণিত  </a:t>
              </a:r>
              <a:endParaRPr lang="en-US" sz="4000" dirty="0" smtClean="0">
                <a:latin typeface="NikoshBAN" pitchFamily="2" charset="0"/>
                <a:cs typeface="NikoshBAN" pitchFamily="2" charset="0"/>
              </a:endParaRPr>
            </a:p>
            <a:p>
              <a:pPr>
                <a:defRPr/>
              </a:pPr>
              <a:r>
                <a:rPr lang="en-US" sz="4000" dirty="0" smtClean="0">
                  <a:ln/>
                  <a:latin typeface="NikoshBAN" pitchFamily="2" charset="0"/>
                  <a:cs typeface="NikoshBAN" pitchFamily="2" charset="0"/>
                </a:rPr>
                <a:t>	</a:t>
              </a:r>
              <a:r>
                <a:rPr lang="bn-IN" sz="4000" dirty="0" smtClean="0">
                  <a:ln/>
                  <a:latin typeface="NikoshBAN" pitchFamily="2" charset="0"/>
                  <a:cs typeface="NikoshBAN" pitchFamily="2" charset="0"/>
                </a:rPr>
                <a:t>		অধ্যায়</a:t>
              </a:r>
              <a:r>
                <a:rPr lang="en-US" sz="4000" dirty="0" smtClean="0">
                  <a:ln/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IN" sz="4000" dirty="0" smtClean="0">
                  <a:ln/>
                  <a:latin typeface="NikoshBAN" pitchFamily="2" charset="0"/>
                  <a:cs typeface="NikoshBAN" pitchFamily="2" charset="0"/>
                </a:rPr>
                <a:t> দ্বিতীয় </a:t>
              </a:r>
              <a:endParaRPr lang="en-US" sz="4000" dirty="0" smtClean="0">
                <a:ln/>
                <a:latin typeface="NikoshBAN" pitchFamily="2" charset="0"/>
                <a:cs typeface="NikoshBAN" pitchFamily="2" charset="0"/>
              </a:endParaRPr>
            </a:p>
            <a:p>
              <a:pPr>
                <a:defRPr/>
              </a:pP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সময়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40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- 22/06/2020ইং</a:t>
              </a:r>
            </a:p>
            <a:p>
              <a:pPr>
                <a:defRPr/>
              </a:pPr>
              <a:endPara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0" name="Picture 9" descr="images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1" y="1165562"/>
              <a:ext cx="2133599" cy="188595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-1" y="1143000"/>
            <a:ext cx="81534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</a:p>
        </p:txBody>
      </p:sp>
      <p:pic>
        <p:nvPicPr>
          <p:cNvPr id="4" name="Picture 3" descr="index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201"/>
            <a:ext cx="8153400" cy="3809999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11179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শিখন ফল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0" y="2133600"/>
            <a:ext cx="9144000" cy="19389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r>
              <a:rPr lang="bn-IN" sz="40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 </a:t>
            </a:r>
            <a:endParaRPr lang="en-US" sz="4000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sz="40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 সমস্যার সমাধান করতে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8131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সমস্যা-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828800"/>
            <a:ext cx="9144000" cy="5632311"/>
            <a:chOff x="0" y="1828800"/>
            <a:chExt cx="9144000" cy="5632311"/>
          </a:xfrm>
        </p:grpSpPr>
        <p:sp>
          <p:nvSpPr>
            <p:cNvPr id="5" name="TextBox 4"/>
            <p:cNvSpPr txBox="1"/>
            <p:nvPr/>
          </p:nvSpPr>
          <p:spPr>
            <a:xfrm>
              <a:off x="0" y="1828800"/>
              <a:ext cx="9144000" cy="563231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Tw Cen MT" pitchFamily="34" charset="0"/>
                </a:rPr>
                <a:t> </a:t>
              </a:r>
              <a:r>
                <a:rPr lang="en-US" sz="4000" spc="-150" dirty="0" smtClean="0">
                  <a:latin typeface="Tw Cen MT" pitchFamily="34" charset="0"/>
                </a:rPr>
                <a:t>U={t</a:t>
              </a:r>
              <a:r>
                <a:rPr lang="en-US" sz="3200" spc="-150" dirty="0" smtClean="0">
                  <a:latin typeface="Tw Cen MT" pitchFamily="34" charset="0"/>
                </a:rPr>
                <a:t>∈</a:t>
              </a:r>
              <a:r>
                <a:rPr lang="en-US" sz="4000" spc="-150" dirty="0" smtClean="0">
                  <a:latin typeface="Tw Cen MT" pitchFamily="34" charset="0"/>
                </a:rPr>
                <a:t>N:1</a:t>
              </a:r>
              <a:r>
                <a:rPr lang="en-US" sz="3200" spc="-150" dirty="0" smtClean="0">
                  <a:latin typeface="Tw Cen MT" pitchFamily="34" charset="0"/>
                </a:rPr>
                <a:t>≤</a:t>
              </a:r>
              <a:r>
                <a:rPr lang="en-US" sz="4000" spc="-150" dirty="0" smtClean="0">
                  <a:latin typeface="Tw Cen MT" pitchFamily="34" charset="0"/>
                </a:rPr>
                <a:t>t</a:t>
              </a:r>
              <a:r>
                <a:rPr lang="en-US" sz="3200" spc="-150" dirty="0" smtClean="0">
                  <a:latin typeface="Tw Cen MT" pitchFamily="34" charset="0"/>
                </a:rPr>
                <a:t>&lt;</a:t>
              </a:r>
              <a:r>
                <a:rPr lang="en-US" sz="4000" spc="-150" dirty="0" smtClean="0">
                  <a:latin typeface="Tw Cen MT" pitchFamily="34" charset="0"/>
                </a:rPr>
                <a:t>8}</a:t>
              </a:r>
              <a:endParaRPr lang="en-US" sz="4000" spc="-150" dirty="0" smtClean="0">
                <a:latin typeface="Tw Cen MT" pitchFamily="34" charset="0"/>
                <a:cs typeface="Times New Roman" pitchFamily="18" charset="0"/>
              </a:endParaRPr>
            </a:p>
            <a:p>
              <a:r>
                <a:rPr lang="en-US" sz="4000" spc="-150" dirty="0" smtClean="0">
                  <a:latin typeface="Tw Cen MT" pitchFamily="34" charset="0"/>
                </a:rPr>
                <a:t> A={x</a:t>
              </a:r>
              <a:r>
                <a:rPr lang="en-US" sz="4000" spc="-150" dirty="0" smtClean="0"/>
                <a:t>:</a:t>
              </a:r>
              <a:r>
                <a:rPr lang="en-US" sz="4000" spc="-150" dirty="0" smtClean="0">
                  <a:latin typeface="Tw Cen MT" pitchFamily="34" charset="0"/>
                </a:rPr>
                <a:t>x³</a:t>
              </a:r>
              <a:r>
                <a:rPr lang="en-US" sz="3200" spc="-150" dirty="0" smtClean="0">
                  <a:latin typeface="Tw Cen MT" pitchFamily="34" charset="0"/>
                </a:rPr>
                <a:t>≤</a:t>
              </a:r>
              <a:r>
                <a:rPr lang="en-US" sz="4000" spc="-150" dirty="0" smtClean="0">
                  <a:latin typeface="Tw Cen MT" pitchFamily="34" charset="0"/>
                </a:rPr>
                <a:t>27 </a:t>
              </a:r>
              <a:r>
                <a:rPr lang="bn-IN" sz="4000" spc="-150" dirty="0" smtClean="0">
                  <a:latin typeface="NikoshBAN" pitchFamily="2" charset="0"/>
                  <a:cs typeface="NikoshBAN" pitchFamily="2" charset="0"/>
                </a:rPr>
                <a:t>এবং </a:t>
              </a:r>
              <a:r>
                <a:rPr lang="en-US" sz="4000" spc="-150" dirty="0" smtClean="0">
                  <a:latin typeface="Tw Cen MT" pitchFamily="34" charset="0"/>
                </a:rPr>
                <a:t>x</a:t>
              </a:r>
              <a:r>
                <a:rPr lang="bn-IN" sz="4000" spc="-150" dirty="0" smtClean="0">
                  <a:latin typeface="Tw Cen MT" pitchFamily="34" charset="0"/>
                </a:rPr>
                <a:t> </a:t>
              </a:r>
              <a:r>
                <a:rPr lang="bn-IN" sz="4000" spc="-150" dirty="0" smtClean="0">
                  <a:latin typeface="NikoshBAN" pitchFamily="2" charset="0"/>
                  <a:cs typeface="NikoshBAN" pitchFamily="2" charset="0"/>
                </a:rPr>
                <a:t>ক্রমিক স্বাভাবিক সংখ্যা</a:t>
              </a:r>
              <a:r>
                <a:rPr lang="en-US" sz="4000" spc="-150" dirty="0" smtClean="0">
                  <a:latin typeface="Tw Cen MT" pitchFamily="34" charset="0"/>
                </a:rPr>
                <a:t>}</a:t>
              </a:r>
            </a:p>
            <a:p>
              <a:pPr lvl="0"/>
              <a:r>
                <a:rPr lang="en-US" sz="4000" spc="-150" dirty="0" smtClean="0">
                  <a:latin typeface="Tw Cen MT" pitchFamily="34" charset="0"/>
                  <a:cs typeface="NikoshBAN" pitchFamily="2" charset="0"/>
                </a:rPr>
                <a:t> </a:t>
              </a:r>
              <a:r>
                <a:rPr lang="en-US" sz="4000" spc="-150" dirty="0" smtClean="0">
                  <a:latin typeface="Tw Cen MT" pitchFamily="34" charset="0"/>
                </a:rPr>
                <a:t>B={x</a:t>
              </a:r>
              <a:r>
                <a:rPr lang="en-US" sz="4000" spc="-150" dirty="0" smtClean="0"/>
                <a:t>:</a:t>
              </a:r>
              <a:r>
                <a:rPr lang="en-US" sz="4000" spc="-150" dirty="0" smtClean="0">
                  <a:latin typeface="Tw Cen MT" pitchFamily="34" charset="0"/>
                </a:rPr>
                <a:t>x,84 </a:t>
              </a:r>
              <a:r>
                <a:rPr lang="bn-IN" sz="4000" spc="-150" dirty="0" smtClean="0">
                  <a:latin typeface="NikoshBAN" pitchFamily="2" charset="0"/>
                  <a:cs typeface="NikoshBAN" pitchFamily="2" charset="0"/>
                </a:rPr>
                <a:t>এর</a:t>
              </a:r>
              <a:r>
                <a:rPr lang="en-US" sz="4000" spc="-15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000" spc="-150" dirty="0" smtClean="0">
                  <a:latin typeface="NikoshBAN" pitchFamily="2" charset="0"/>
                  <a:cs typeface="NikoshBAN" pitchFamily="2" charset="0"/>
                </a:rPr>
                <a:t>মৌলিক গুণনীয়ক</a:t>
              </a:r>
              <a:r>
                <a:rPr lang="en-US" sz="4000" spc="-150" dirty="0" smtClean="0">
                  <a:latin typeface="Tw Cen MT" pitchFamily="34" charset="0"/>
                </a:rPr>
                <a:t>}</a:t>
              </a:r>
              <a:endParaRPr lang="bn-IN" sz="4000" spc="-150" dirty="0" smtClean="0">
                <a:latin typeface="Tw Cen MT" pitchFamily="34" charset="0"/>
              </a:endParaRPr>
            </a:p>
            <a:p>
              <a:pPr lvl="0"/>
              <a:r>
                <a:rPr lang="bn-IN" sz="4000" spc="-150" dirty="0" smtClean="0">
                  <a:latin typeface="Tw Cen MT" pitchFamily="34" charset="0"/>
                  <a:cs typeface="Times New Roman" pitchFamily="18" charset="0"/>
                </a:rPr>
                <a:t> </a:t>
              </a:r>
              <a:r>
                <a:rPr lang="en-US" sz="4000" spc="-150" dirty="0" smtClean="0">
                  <a:latin typeface="Tw Cen MT" pitchFamily="34" charset="0"/>
                </a:rPr>
                <a:t>C={x</a:t>
              </a:r>
              <a:r>
                <a:rPr lang="en-US" sz="3200" spc="-150" dirty="0" smtClean="0">
                  <a:latin typeface="Tw Cen MT" pitchFamily="34" charset="0"/>
                </a:rPr>
                <a:t>∈</a:t>
              </a:r>
              <a:r>
                <a:rPr lang="en-US" sz="4000" spc="-150" dirty="0" smtClean="0">
                  <a:latin typeface="Tw Cen MT" pitchFamily="34" charset="0"/>
                </a:rPr>
                <a:t>N:4</a:t>
              </a:r>
              <a:r>
                <a:rPr lang="en-US" sz="3200" spc="-150" dirty="0" smtClean="0">
                  <a:latin typeface="Tw Cen MT" pitchFamily="34" charset="0"/>
                </a:rPr>
                <a:t>≤</a:t>
              </a:r>
              <a:r>
                <a:rPr lang="en-US" sz="4000" spc="-150" dirty="0" smtClean="0">
                  <a:latin typeface="Tw Cen MT" pitchFamily="34" charset="0"/>
                </a:rPr>
                <a:t>x</a:t>
              </a:r>
              <a:r>
                <a:rPr lang="en-US" sz="3200" spc="-150" dirty="0" smtClean="0">
                  <a:latin typeface="Tw Cen MT" pitchFamily="34" charset="0"/>
                </a:rPr>
                <a:t>&lt;</a:t>
              </a:r>
              <a:r>
                <a:rPr lang="en-US" sz="4000" spc="-150" dirty="0" smtClean="0">
                  <a:latin typeface="Tw Cen MT" pitchFamily="34" charset="0"/>
                </a:rPr>
                <a:t>7}</a:t>
              </a:r>
              <a:r>
                <a:rPr lang="en-US" sz="4000" spc="-15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000" spc="-150" dirty="0" smtClean="0">
                  <a:latin typeface="NikoshBAN" pitchFamily="2" charset="0"/>
                  <a:cs typeface="NikoshBAN" pitchFamily="2" charset="0"/>
                </a:rPr>
                <a:t>হলে-</a:t>
              </a:r>
              <a:endParaRPr lang="en-US" sz="4000" spc="-15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4000" spc="-15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000" spc="-150" dirty="0" smtClean="0">
                  <a:latin typeface="NikoshBAN" pitchFamily="2" charset="0"/>
                  <a:cs typeface="NikoshBAN" pitchFamily="2" charset="0"/>
                </a:rPr>
                <a:t>ক</a:t>
              </a:r>
              <a:r>
                <a:rPr lang="en-US" sz="4000" spc="-150" dirty="0" smtClean="0">
                  <a:latin typeface="NikoshBAN" pitchFamily="2" charset="0"/>
                  <a:cs typeface="NikoshBAN" pitchFamily="2" charset="0"/>
                </a:rPr>
                <a:t>. </a:t>
              </a:r>
              <a:r>
                <a:rPr lang="en-US" sz="4000" spc="-150" dirty="0" smtClean="0"/>
                <a:t>D={</a:t>
              </a:r>
              <a:r>
                <a:rPr lang="en-US" sz="4000" spc="-150" dirty="0" smtClean="0">
                  <a:latin typeface="Tw Cen MT" pitchFamily="34" charset="0"/>
                  <a:cs typeface="Times New Roman"/>
                </a:rPr>
                <a:t>–</a:t>
              </a:r>
              <a:r>
                <a:rPr lang="en-US" sz="4000" spc="-150" dirty="0" smtClean="0"/>
                <a:t>9,</a:t>
              </a:r>
              <a:r>
                <a:rPr lang="en-US" sz="4000" spc="-150" dirty="0" smtClean="0">
                  <a:latin typeface="Tw Cen MT" pitchFamily="34" charset="0"/>
                  <a:cs typeface="Times New Roman"/>
                </a:rPr>
                <a:t>–</a:t>
              </a:r>
              <a:r>
                <a:rPr lang="en-US" sz="4000" spc="-150" dirty="0" smtClean="0"/>
                <a:t>6,</a:t>
              </a:r>
              <a:r>
                <a:rPr lang="en-US" sz="4000" spc="-150" dirty="0" smtClean="0">
                  <a:latin typeface="Tw Cen MT" pitchFamily="34" charset="0"/>
                  <a:cs typeface="Times New Roman"/>
                </a:rPr>
                <a:t>–</a:t>
              </a:r>
              <a:r>
                <a:rPr lang="en-US" sz="4000" spc="-150" dirty="0" smtClean="0"/>
                <a:t>3,3,6} </a:t>
              </a:r>
              <a:r>
                <a:rPr lang="bn-IN" sz="4000" spc="-150" dirty="0" smtClean="0">
                  <a:latin typeface="NikoshBAN" pitchFamily="2" charset="0"/>
                  <a:cs typeface="NikoshBAN" pitchFamily="2" charset="0"/>
                </a:rPr>
                <a:t>কে সেট গঠন পদ্ধতিতে</a:t>
              </a:r>
              <a:r>
                <a:rPr lang="en-US" sz="4000" spc="-15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000" spc="-150" dirty="0" smtClean="0">
                  <a:latin typeface="NikoshBAN" pitchFamily="2" charset="0"/>
                  <a:cs typeface="NikoshBAN" pitchFamily="2" charset="0"/>
                </a:rPr>
                <a:t>প্রকাশ কর।</a:t>
              </a:r>
            </a:p>
            <a:p>
              <a:r>
                <a:rPr lang="bn-IN" sz="4000" spc="-150" dirty="0" smtClean="0">
                  <a:latin typeface="NikoshBAN" pitchFamily="2" charset="0"/>
                  <a:cs typeface="NikoshBAN" pitchFamily="2" charset="0"/>
                </a:rPr>
                <a:t> খ</a:t>
              </a:r>
              <a:r>
                <a:rPr lang="en-US" sz="4000" spc="-150" dirty="0" smtClean="0">
                  <a:latin typeface="NikoshBAN" pitchFamily="2" charset="0"/>
                  <a:cs typeface="NikoshBAN" pitchFamily="2" charset="0"/>
                </a:rPr>
                <a:t>. </a:t>
              </a:r>
              <a:r>
                <a:rPr lang="en-US" sz="4000" spc="-150" dirty="0" smtClean="0"/>
                <a:t>(</a:t>
              </a:r>
              <a:r>
                <a:rPr lang="en-US" sz="4000" spc="-150" dirty="0" err="1" smtClean="0">
                  <a:latin typeface="Tw Cen MT" pitchFamily="34" charset="0"/>
                  <a:cs typeface="Times New Roman"/>
                </a:rPr>
                <a:t>AuB</a:t>
              </a:r>
              <a:r>
                <a:rPr lang="en-US" sz="4000" spc="-150" dirty="0" smtClean="0">
                  <a:latin typeface="Tw Cen MT" pitchFamily="34" charset="0"/>
                  <a:cs typeface="Times New Roman"/>
                </a:rPr>
                <a:t>)</a:t>
              </a:r>
              <a:r>
                <a:rPr lang="en-US" sz="4000" spc="-150" dirty="0" smtClean="0">
                  <a:latin typeface="Tw Cen MT" pitchFamily="34" charset="0"/>
                </a:rPr>
                <a:t>´</a:t>
              </a:r>
              <a:r>
                <a:rPr lang="en-US" sz="4000" spc="-150" dirty="0" smtClean="0">
                  <a:latin typeface="Tw Cen MT" pitchFamily="34" charset="0"/>
                  <a:cs typeface="Times New Roman"/>
                </a:rPr>
                <a:t>=</a:t>
              </a:r>
              <a:r>
                <a:rPr lang="en-US" sz="4000" spc="-150" dirty="0" err="1" smtClean="0">
                  <a:latin typeface="Tw Cen MT" pitchFamily="34" charset="0"/>
                  <a:cs typeface="Times New Roman"/>
                </a:rPr>
                <a:t>A</a:t>
              </a:r>
              <a:r>
                <a:rPr lang="en-US" sz="4000" spc="-150" dirty="0" err="1" smtClean="0">
                  <a:latin typeface="Tw Cen MT" pitchFamily="34" charset="0"/>
                </a:rPr>
                <a:t>´</a:t>
              </a:r>
              <a:r>
                <a:rPr lang="en-US" sz="4000" spc="-150" dirty="0" err="1" smtClean="0">
                  <a:latin typeface="Tw Cen MT" pitchFamily="34" charset="0"/>
                  <a:cs typeface="Times New Roman"/>
                </a:rPr>
                <a:t>nB</a:t>
              </a:r>
              <a:r>
                <a:rPr lang="en-US" sz="4000" spc="-150" dirty="0" smtClean="0">
                  <a:latin typeface="Tw Cen MT" pitchFamily="34" charset="0"/>
                </a:rPr>
                <a:t>´</a:t>
              </a:r>
              <a:r>
                <a:rPr lang="en-US" sz="4000" spc="-15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000" spc="-150" dirty="0" smtClean="0">
                  <a:latin typeface="NikoshBAN" pitchFamily="2" charset="0"/>
                  <a:cs typeface="NikoshBAN" pitchFamily="2" charset="0"/>
                </a:rPr>
                <a:t>এর সত্যতা যাচাই কর।</a:t>
              </a:r>
            </a:p>
            <a:p>
              <a:r>
                <a:rPr lang="bn-IN" sz="4000" spc="-150" dirty="0" smtClean="0">
                  <a:latin typeface="NikoshBAN" pitchFamily="2" charset="0"/>
                  <a:cs typeface="NikoshBAN" pitchFamily="2" charset="0"/>
                </a:rPr>
                <a:t> গ</a:t>
              </a:r>
              <a:r>
                <a:rPr lang="en-US" sz="4000" spc="-150" dirty="0" smtClean="0">
                  <a:latin typeface="NikoshBAN" pitchFamily="2" charset="0"/>
                  <a:cs typeface="NikoshBAN" pitchFamily="2" charset="0"/>
                </a:rPr>
                <a:t>. </a:t>
              </a:r>
              <a:r>
                <a:rPr lang="bn-IN" sz="4000" spc="-150" dirty="0" smtClean="0">
                  <a:latin typeface="Tw Cen MT" pitchFamily="34" charset="0"/>
                  <a:cs typeface="NikoshBAN" pitchFamily="2" charset="0"/>
                </a:rPr>
                <a:t>দেখাও যে,</a:t>
              </a:r>
              <a:r>
                <a:rPr lang="en-US" sz="4000" spc="-150" dirty="0" smtClean="0">
                  <a:latin typeface="Tw Cen MT" pitchFamily="34" charset="0"/>
                  <a:cs typeface="NikoshBAN" pitchFamily="2" charset="0"/>
                </a:rPr>
                <a:t> </a:t>
              </a:r>
              <a:r>
                <a:rPr lang="en-US" sz="4000" spc="-150" dirty="0" smtClean="0">
                  <a:latin typeface="Tw Cen MT" pitchFamily="34" charset="0"/>
                </a:rPr>
                <a:t>P(C)</a:t>
              </a:r>
              <a:r>
                <a:rPr lang="bn-IN" sz="4000" spc="-150" dirty="0" smtClean="0">
                  <a:latin typeface="Tw Cen MT" pitchFamily="34" charset="0"/>
                  <a:cs typeface="NikoshBAN" pitchFamily="2" charset="0"/>
                </a:rPr>
                <a:t>এর</a:t>
              </a:r>
              <a:r>
                <a:rPr lang="en-US" sz="4000" spc="-150" dirty="0" smtClean="0">
                  <a:latin typeface="Tw Cen MT" pitchFamily="34" charset="0"/>
                  <a:cs typeface="NikoshBAN" pitchFamily="2" charset="0"/>
                </a:rPr>
                <a:t> </a:t>
              </a:r>
              <a:r>
                <a:rPr lang="bn-IN" sz="4000" spc="-150" dirty="0" smtClean="0">
                  <a:latin typeface="Tw Cen MT" pitchFamily="34" charset="0"/>
                  <a:cs typeface="NikoshBAN" pitchFamily="2" charset="0"/>
                </a:rPr>
                <a:t>উপাদান সংখ্যা </a:t>
              </a:r>
              <a:r>
                <a:rPr lang="en-US" sz="4000" spc="-150" dirty="0" smtClean="0">
                  <a:latin typeface="Tw Cen MT" pitchFamily="34" charset="0"/>
                </a:rPr>
                <a:t>2^n </a:t>
              </a:r>
              <a:r>
                <a:rPr lang="bn-IN" sz="4000" spc="-150" dirty="0" smtClean="0">
                  <a:latin typeface="Tw Cen MT" pitchFamily="34" charset="0"/>
                  <a:cs typeface="NikoshBAN" pitchFamily="2" charset="0"/>
                </a:rPr>
                <a:t>কে সমর্থন করে, </a:t>
              </a:r>
              <a:endParaRPr lang="en-US" sz="4000" spc="-150" dirty="0" smtClean="0">
                <a:latin typeface="Tw Cen MT" pitchFamily="34" charset="0"/>
                <a:cs typeface="NikoshBAN" pitchFamily="2" charset="0"/>
              </a:endParaRPr>
            </a:p>
            <a:p>
              <a:r>
                <a:rPr lang="en-US" sz="4000" spc="-150" dirty="0" smtClean="0">
                  <a:latin typeface="Tw Cen MT" pitchFamily="34" charset="0"/>
                  <a:cs typeface="NikoshBAN" pitchFamily="2" charset="0"/>
                </a:rPr>
                <a:t>     </a:t>
              </a:r>
              <a:r>
                <a:rPr lang="bn-IN" sz="4000" spc="-150" dirty="0" smtClean="0">
                  <a:latin typeface="Tw Cen MT" pitchFamily="34" charset="0"/>
                  <a:cs typeface="NikoshBAN" pitchFamily="2" charset="0"/>
                </a:rPr>
                <a:t>যেখানে </a:t>
              </a:r>
              <a:r>
                <a:rPr lang="en-US" sz="4000" spc="-150" dirty="0" smtClean="0">
                  <a:latin typeface="Tw Cen MT" pitchFamily="34" charset="0"/>
                  <a:cs typeface="NikoshBAN" pitchFamily="2" charset="0"/>
                </a:rPr>
                <a:t>n, C</a:t>
              </a:r>
              <a:r>
                <a:rPr lang="en-US" sz="4000" spc="-150" dirty="0" smtClean="0">
                  <a:latin typeface="Tw Cen MT" pitchFamily="34" charset="0"/>
                </a:rPr>
                <a:t> </a:t>
              </a:r>
              <a:r>
                <a:rPr lang="bn-IN" sz="4000" spc="-150" dirty="0" smtClean="0">
                  <a:latin typeface="Tw Cen MT" pitchFamily="34" charset="0"/>
                  <a:cs typeface="NikoshBAN" pitchFamily="2" charset="0"/>
                </a:rPr>
                <a:t>এর</a:t>
              </a:r>
              <a:r>
                <a:rPr lang="en-US" sz="4000" spc="-150" dirty="0" smtClean="0">
                  <a:latin typeface="Tw Cen MT" pitchFamily="34" charset="0"/>
                  <a:cs typeface="NikoshBAN" pitchFamily="2" charset="0"/>
                </a:rPr>
                <a:t> </a:t>
              </a:r>
              <a:r>
                <a:rPr lang="bn-IN" sz="4000" spc="-150" dirty="0" smtClean="0">
                  <a:latin typeface="Tw Cen MT" pitchFamily="34" charset="0"/>
                  <a:cs typeface="NikoshBAN" pitchFamily="2" charset="0"/>
                </a:rPr>
                <a:t>উপাদান সংখ্যা।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4000" dirty="0" smtClean="0">
                <a:latin typeface="Tw Cen MT" pitchFamily="34" charset="0"/>
                <a:cs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0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0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Calligraphy" panose="03010101010101010101" pitchFamily="66" charset="0"/>
                </a:rPr>
                <a:t>			</a:t>
              </a:r>
              <a:endParaRPr lang="en-US" sz="4000" b="1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0" y="1905000"/>
              <a:ext cx="9144000" cy="4876800"/>
              <a:chOff x="0" y="1905000"/>
              <a:chExt cx="9144000" cy="48768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0" y="1905000"/>
                <a:ext cx="9144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0" y="2514600"/>
                <a:ext cx="9144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0" y="3124200"/>
                <a:ext cx="9144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0" y="3733800"/>
                <a:ext cx="9144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0" y="4343400"/>
                <a:ext cx="9144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0" y="4953000"/>
                <a:ext cx="9144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0" y="5486400"/>
                <a:ext cx="9144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0" y="6172200"/>
                <a:ext cx="9144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0" y="6781800"/>
                <a:ext cx="9144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0" y="8131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সমাধান-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0" y="1905000"/>
            <a:ext cx="9144000" cy="707886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pc="-15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spc="-150" dirty="0" smtClean="0"/>
              <a:t>D={</a:t>
            </a:r>
            <a:r>
              <a:rPr lang="en-US" sz="4000" b="1" spc="-15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b="1" spc="-150" dirty="0" smtClean="0"/>
              <a:t>9,</a:t>
            </a:r>
            <a:r>
              <a:rPr lang="en-US" sz="4000" b="1" spc="-15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b="1" spc="-150" dirty="0" smtClean="0"/>
              <a:t>6,</a:t>
            </a:r>
            <a:r>
              <a:rPr lang="en-US" sz="4000" b="1" spc="-15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b="1" spc="-150" dirty="0" smtClean="0"/>
              <a:t>3,3,6} </a:t>
            </a:r>
            <a:r>
              <a:rPr lang="bn-IN" sz="4000" b="1" spc="-150" dirty="0" smtClean="0">
                <a:latin typeface="NikoshBAN" pitchFamily="2" charset="0"/>
                <a:cs typeface="NikoshBAN" pitchFamily="2" charset="0"/>
              </a:rPr>
              <a:t>কে সেট গঠন পদ্ধতিতে</a:t>
            </a:r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pc="-150" dirty="0" smtClean="0"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667000"/>
            <a:ext cx="9144000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cs typeface="NikoshBAN" pitchFamily="2" charset="0"/>
              </a:rPr>
              <a:t>D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উপাদানগুলি </a:t>
            </a:r>
            <a:r>
              <a:rPr lang="en-US" sz="4000" spc="-15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spc="-150" dirty="0" smtClean="0"/>
              <a:t>9,</a:t>
            </a:r>
            <a:r>
              <a:rPr lang="en-US" sz="4000" spc="-15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spc="-150" dirty="0" smtClean="0"/>
              <a:t>6,</a:t>
            </a:r>
            <a:r>
              <a:rPr lang="en-US" sz="4000" spc="-15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spc="-150" dirty="0" smtClean="0"/>
              <a:t>3,3,6</a:t>
            </a:r>
            <a:endParaRPr lang="bn-IN" sz="4000" spc="-15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এখানে, অশূন্য উপাদানগুলি </a:t>
            </a:r>
            <a:r>
              <a:rPr lang="en-US" sz="4000" dirty="0" smtClean="0">
                <a:cs typeface="Times New Roman" pitchFamily="18" charset="0"/>
              </a:rPr>
              <a:t>3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এর গুণিতক, </a:t>
            </a:r>
            <a:r>
              <a:rPr lang="en-US" sz="4000" spc="-15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spc="-150" dirty="0" smtClean="0"/>
              <a:t>9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এর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নয় এবং </a:t>
            </a:r>
            <a:r>
              <a:rPr lang="en-US" sz="4000" spc="-150" dirty="0" smtClean="0">
                <a:latin typeface="Tw Cen MT" pitchFamily="34" charset="0"/>
                <a:cs typeface="Times New Roman"/>
              </a:rPr>
              <a:t>6</a:t>
            </a:r>
            <a:r>
              <a:rPr lang="en-US" sz="4000" spc="-150" dirty="0" smtClean="0"/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এর বড় নয়।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নির্ণেয় সেট </a:t>
            </a:r>
            <a:r>
              <a:rPr lang="en-US" sz="4000" dirty="0" smtClean="0">
                <a:latin typeface="Tw Cen MT" pitchFamily="34" charset="0"/>
              </a:rPr>
              <a:t>D={x</a:t>
            </a:r>
            <a:r>
              <a:rPr lang="en-US" sz="4000" dirty="0" smtClean="0"/>
              <a:t>:</a:t>
            </a:r>
            <a:r>
              <a:rPr lang="en-US" sz="4000" dirty="0" smtClean="0">
                <a:latin typeface="Tw Cen MT" pitchFamily="34" charset="0"/>
              </a:rPr>
              <a:t>x</a:t>
            </a:r>
            <a:r>
              <a:rPr lang="en-US" sz="3200" dirty="0" smtClean="0">
                <a:latin typeface="Tw Cen MT" pitchFamily="34" charset="0"/>
              </a:rPr>
              <a:t>≠</a:t>
            </a:r>
            <a:r>
              <a:rPr lang="en-US" sz="4000" dirty="0" smtClean="0">
                <a:latin typeface="Tw Cen MT" pitchFamily="34" charset="0"/>
              </a:rPr>
              <a:t>0,</a:t>
            </a:r>
            <a:r>
              <a:rPr lang="en-US" sz="4000" spc="-150" dirty="0" smtClean="0">
                <a:latin typeface="Tw Cen MT" pitchFamily="34" charset="0"/>
                <a:cs typeface="Times New Roman"/>
              </a:rPr>
              <a:t>–</a:t>
            </a:r>
            <a:r>
              <a:rPr lang="en-US" sz="4000" spc="-150" dirty="0" smtClean="0"/>
              <a:t>9</a:t>
            </a:r>
            <a:r>
              <a:rPr lang="en-US" sz="3200" spc="-150" dirty="0" smtClean="0">
                <a:latin typeface="Tw Cen MT" pitchFamily="34" charset="0"/>
              </a:rPr>
              <a:t>≤</a:t>
            </a:r>
            <a:r>
              <a:rPr lang="en-US" sz="4000" spc="-150" dirty="0" smtClean="0">
                <a:latin typeface="Tw Cen MT" pitchFamily="34" charset="0"/>
              </a:rPr>
              <a:t>x</a:t>
            </a:r>
            <a:r>
              <a:rPr lang="en-US" sz="3200" spc="-150" dirty="0" smtClean="0">
                <a:latin typeface="Tw Cen MT" pitchFamily="34" charset="0"/>
              </a:rPr>
              <a:t>≤</a:t>
            </a:r>
            <a:r>
              <a:rPr lang="en-US" sz="4000" spc="-150" dirty="0" smtClean="0">
                <a:latin typeface="Tw Cen MT" pitchFamily="34" charset="0"/>
              </a:rPr>
              <a:t>6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smtClean="0">
                <a:latin typeface="Tw Cen MT" pitchFamily="34" charset="0"/>
              </a:rPr>
              <a:t>3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এর গুণিতক</a:t>
            </a:r>
            <a:r>
              <a:rPr lang="en-US" sz="4000" dirty="0" smtClean="0">
                <a:latin typeface="Tw Cen MT" pitchFamily="34" charset="0"/>
              </a:rPr>
              <a:t>}</a:t>
            </a:r>
            <a:endParaRPr lang="en-US" sz="4000" dirty="0" smtClean="0">
              <a:latin typeface="Tw Cen MT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Tw Cen MT" pitchFamily="34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  <p:bldP spid="7" grpI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990600"/>
            <a:ext cx="9144000" cy="707886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pc="-15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spc="-150" dirty="0" smtClean="0"/>
              <a:t>(</a:t>
            </a:r>
            <a:r>
              <a:rPr lang="en-US" sz="4000" b="1" spc="-150" dirty="0" err="1" smtClean="0">
                <a:latin typeface="Tw Cen MT" pitchFamily="34" charset="0"/>
                <a:cs typeface="Times New Roman"/>
              </a:rPr>
              <a:t>AuB</a:t>
            </a:r>
            <a:r>
              <a:rPr lang="en-US" sz="4000" b="1" spc="-150" dirty="0" smtClean="0">
                <a:latin typeface="Tw Cen MT" pitchFamily="34" charset="0"/>
                <a:cs typeface="Times New Roman"/>
              </a:rPr>
              <a:t>)</a:t>
            </a:r>
            <a:r>
              <a:rPr lang="en-US" sz="4000" b="1" spc="-150" dirty="0" smtClean="0">
                <a:latin typeface="Tw Cen MT" pitchFamily="34" charset="0"/>
              </a:rPr>
              <a:t>´</a:t>
            </a:r>
            <a:r>
              <a:rPr lang="en-US" sz="4000" b="1" spc="-150" dirty="0" smtClean="0">
                <a:latin typeface="Tw Cen MT" pitchFamily="34" charset="0"/>
                <a:cs typeface="Times New Roman"/>
              </a:rPr>
              <a:t>=</a:t>
            </a:r>
            <a:r>
              <a:rPr lang="en-US" sz="4000" b="1" spc="-150" dirty="0" err="1" smtClean="0">
                <a:latin typeface="Tw Cen MT" pitchFamily="34" charset="0"/>
                <a:cs typeface="Times New Roman"/>
              </a:rPr>
              <a:t>A</a:t>
            </a:r>
            <a:r>
              <a:rPr lang="en-US" sz="4000" b="1" spc="-150" dirty="0" err="1" smtClean="0">
                <a:latin typeface="Tw Cen MT" pitchFamily="34" charset="0"/>
              </a:rPr>
              <a:t>´</a:t>
            </a:r>
            <a:r>
              <a:rPr lang="en-US" sz="4000" b="1" spc="-150" dirty="0" err="1" smtClean="0">
                <a:latin typeface="Tw Cen MT" pitchFamily="34" charset="0"/>
                <a:cs typeface="Times New Roman"/>
              </a:rPr>
              <a:t>nB</a:t>
            </a:r>
            <a:r>
              <a:rPr lang="en-US" sz="4000" b="1" spc="-150" dirty="0" smtClean="0">
                <a:latin typeface="Tw Cen MT" pitchFamily="34" charset="0"/>
              </a:rPr>
              <a:t>´</a:t>
            </a:r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pc="-150" dirty="0" smtClean="0">
                <a:latin typeface="NikoshBAN" pitchFamily="2" charset="0"/>
                <a:cs typeface="NikoshBAN" pitchFamily="2" charset="0"/>
              </a:rPr>
              <a:t>এর সত্যতা যাচাই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+mj-lt"/>
                <a:cs typeface="NikoshBAN" pitchFamily="2" charset="0"/>
              </a:rPr>
              <a:t>  Given that,</a:t>
            </a:r>
            <a:r>
              <a:rPr lang="bn-IN" sz="4000" dirty="0" smtClean="0"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cs typeface="NikoshBAN" pitchFamily="2" charset="0"/>
              </a:rPr>
              <a:t>  </a:t>
            </a:r>
            <a:r>
              <a:rPr lang="en-US" sz="4000" spc="-150" dirty="0" smtClean="0"/>
              <a:t>U={t</a:t>
            </a:r>
            <a:r>
              <a:rPr lang="en-US" sz="3200" spc="-150" dirty="0" smtClean="0"/>
              <a:t>∈</a:t>
            </a:r>
            <a:r>
              <a:rPr lang="en-US" sz="4000" spc="-150" dirty="0" smtClean="0"/>
              <a:t>N:1</a:t>
            </a:r>
            <a:r>
              <a:rPr lang="en-US" sz="3200" spc="-150" dirty="0" smtClean="0"/>
              <a:t>≤</a:t>
            </a:r>
            <a:r>
              <a:rPr lang="en-US" sz="4000" spc="-150" dirty="0" smtClean="0"/>
              <a:t>t</a:t>
            </a:r>
            <a:r>
              <a:rPr lang="en-US" sz="3200" spc="-150" dirty="0" smtClean="0"/>
              <a:t>&lt;</a:t>
            </a:r>
            <a:r>
              <a:rPr lang="en-US" sz="4000" spc="-150" dirty="0" smtClean="0"/>
              <a:t>8}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1730514"/>
            <a:ext cx="365760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w Cen MT" pitchFamily="34" charset="0"/>
              </a:rPr>
              <a:t>N=1,2,3,4,…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971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pc="-150" dirty="0" smtClean="0">
                <a:latin typeface="Tw Cen MT" pitchFamily="34" charset="0"/>
                <a:cs typeface="Times New Roman" pitchFamily="18" charset="0"/>
              </a:rPr>
              <a:t>    ={1,2,3,4,5,6,7}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5593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spc="-150" dirty="0" smtClean="0">
                <a:latin typeface="Tw Cen MT" pitchFamily="34" charset="0"/>
              </a:rPr>
              <a:t>  A={x</a:t>
            </a:r>
            <a:r>
              <a:rPr lang="en-US" sz="4000" spc="-150" dirty="0" smtClean="0"/>
              <a:t>:</a:t>
            </a:r>
            <a:r>
              <a:rPr lang="en-US" sz="4000" spc="-150" dirty="0" smtClean="0">
                <a:latin typeface="Tw Cen MT" pitchFamily="34" charset="0"/>
              </a:rPr>
              <a:t>x³</a:t>
            </a:r>
            <a:r>
              <a:rPr lang="en-US" sz="3200" spc="-150" dirty="0" smtClean="0">
                <a:latin typeface="Tw Cen MT" pitchFamily="34" charset="0"/>
              </a:rPr>
              <a:t>≤</a:t>
            </a:r>
            <a:r>
              <a:rPr lang="en-US" sz="4000" spc="-150" dirty="0" smtClean="0">
                <a:latin typeface="Tw Cen MT" pitchFamily="34" charset="0"/>
              </a:rPr>
              <a:t>27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spc="-150" dirty="0" smtClean="0">
                <a:latin typeface="Tw Cen MT" pitchFamily="34" charset="0"/>
              </a:rPr>
              <a:t>x</a:t>
            </a:r>
            <a:r>
              <a:rPr lang="bn-IN" sz="4000" spc="-150" dirty="0" smtClean="0">
                <a:latin typeface="Tw Cen MT" pitchFamily="34" charset="0"/>
              </a:rPr>
              <a:t>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ক্রমিক স্বাভাবিক সংখ্যা</a:t>
            </a:r>
            <a:r>
              <a:rPr lang="en-US" sz="4000" spc="-150" dirty="0" smtClean="0">
                <a:latin typeface="Tw Cen MT" pitchFamily="34" charset="0"/>
              </a:rPr>
              <a:t>}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86400" y="1828800"/>
            <a:ext cx="3657600" cy="3170099"/>
            <a:chOff x="5486400" y="1828800"/>
            <a:chExt cx="3657600" cy="3170099"/>
          </a:xfrm>
        </p:grpSpPr>
        <p:sp>
          <p:nvSpPr>
            <p:cNvPr id="10" name="Rectangle 9"/>
            <p:cNvSpPr/>
            <p:nvPr/>
          </p:nvSpPr>
          <p:spPr>
            <a:xfrm>
              <a:off x="5486400" y="1828800"/>
              <a:ext cx="3657600" cy="31700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	 </a:t>
              </a:r>
              <a:r>
                <a:rPr lang="en-US" sz="3200" b="1" dirty="0" smtClean="0">
                  <a:latin typeface="Tw Cen MT" pitchFamily="34" charset="0"/>
                </a:rPr>
                <a:t>x   x³</a:t>
              </a:r>
            </a:p>
            <a:p>
              <a:r>
                <a:rPr lang="en-US" sz="3200" b="1" dirty="0" smtClean="0">
                  <a:latin typeface="Tw Cen MT" pitchFamily="34" charset="0"/>
                </a:rPr>
                <a:t>	 1   1³=1</a:t>
              </a:r>
            </a:p>
            <a:p>
              <a:r>
                <a:rPr lang="en-US" sz="3200" b="1" dirty="0" smtClean="0">
                  <a:latin typeface="Tw Cen MT" pitchFamily="34" charset="0"/>
                </a:rPr>
                <a:t>	 2   2³=8</a:t>
              </a:r>
            </a:p>
            <a:p>
              <a:r>
                <a:rPr lang="en-US" sz="3200" b="1" dirty="0" smtClean="0">
                  <a:latin typeface="Tw Cen MT" pitchFamily="34" charset="0"/>
                </a:rPr>
                <a:t>	 3   3³=27</a:t>
              </a:r>
            </a:p>
            <a:p>
              <a:r>
                <a:rPr lang="en-US" sz="3200" b="1" dirty="0" smtClean="0">
                  <a:latin typeface="Tw Cen MT" pitchFamily="34" charset="0"/>
                </a:rPr>
                <a:t>	 4   4³=64</a:t>
              </a:r>
            </a:p>
            <a:p>
              <a:endParaRPr lang="en-US" sz="3200" b="1" dirty="0" smtClean="0">
                <a:latin typeface="Tw Cen MT" pitchFamily="34" charset="0"/>
              </a:endParaRPr>
            </a:p>
          </p:txBody>
        </p:sp>
        <p:grpSp>
          <p:nvGrpSpPr>
            <p:cNvPr id="11" name="Group 5"/>
            <p:cNvGrpSpPr/>
            <p:nvPr/>
          </p:nvGrpSpPr>
          <p:grpSpPr>
            <a:xfrm>
              <a:off x="6303498" y="1828800"/>
              <a:ext cx="2307102" cy="2743200"/>
              <a:chOff x="1600200" y="2209800"/>
              <a:chExt cx="3124200" cy="2971800"/>
            </a:xfrm>
            <a:solidFill>
              <a:schemeClr val="accent1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2438400" y="2209800"/>
                <a:ext cx="0" cy="2971800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600200" y="2870200"/>
                <a:ext cx="3124200" cy="0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600200" y="3409297"/>
                <a:ext cx="3124200" cy="0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600200" y="4495800"/>
                <a:ext cx="3124200" cy="0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600200" y="3923367"/>
                <a:ext cx="3124200" cy="0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Rounded Rectangle 17"/>
          <p:cNvSpPr/>
          <p:nvPr/>
        </p:nvSpPr>
        <p:spPr>
          <a:xfrm>
            <a:off x="6400800" y="2438400"/>
            <a:ext cx="533400" cy="1524000"/>
          </a:xfrm>
          <a:prstGeom prst="roundRect">
            <a:avLst/>
          </a:prstGeom>
          <a:noFill/>
          <a:ln w="1270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19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smtClean="0">
                <a:latin typeface="Tw Cen MT" pitchFamily="34" charset="0"/>
                <a:cs typeface="Times New Roman" pitchFamily="18" charset="0"/>
              </a:rPr>
              <a:t>={1,2,3}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800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spc="-150" dirty="0" smtClean="0">
                <a:latin typeface="Tw Cen MT" pitchFamily="34" charset="0"/>
                <a:cs typeface="Times New Roman" pitchFamily="18" charset="0"/>
              </a:rPr>
              <a:t>  </a:t>
            </a:r>
            <a:r>
              <a:rPr lang="en-US" sz="4000" spc="-150" dirty="0" smtClean="0">
                <a:latin typeface="Tw Cen MT" pitchFamily="34" charset="0"/>
              </a:rPr>
              <a:t>B={x</a:t>
            </a:r>
            <a:r>
              <a:rPr lang="en-US" sz="4000" spc="-150" dirty="0" smtClean="0"/>
              <a:t>:</a:t>
            </a:r>
            <a:r>
              <a:rPr lang="en-US" sz="4000" spc="-150" dirty="0" smtClean="0">
                <a:latin typeface="Tw Cen MT" pitchFamily="34" charset="0"/>
              </a:rPr>
              <a:t>x,84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মৌলিক গুণনীয়ক</a:t>
            </a:r>
            <a:r>
              <a:rPr lang="en-US" sz="4000" spc="-150" dirty="0" smtClean="0">
                <a:latin typeface="Tw Cen MT" pitchFamily="34" charset="0"/>
              </a:rPr>
              <a:t>}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1752600"/>
            <a:ext cx="3657600" cy="390876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cs typeface="NikoshBAN" pitchFamily="2" charset="0"/>
              </a:rPr>
              <a:t>    </a:t>
            </a:r>
            <a:r>
              <a:rPr lang="en-US" sz="3200" b="1" dirty="0" smtClean="0">
                <a:cs typeface="NikoshBAN" pitchFamily="2" charset="0"/>
              </a:rPr>
              <a:t>84=1</a:t>
            </a:r>
            <a:r>
              <a:rPr lang="bn-IN" sz="3200" b="1" spc="-15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en-US" sz="3200" b="1" dirty="0" smtClean="0">
                <a:cs typeface="NikoshBAN" pitchFamily="2" charset="0"/>
              </a:rPr>
              <a:t>84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cs typeface="NikoshBAN" pitchFamily="2" charset="0"/>
              </a:rPr>
              <a:t>	=2</a:t>
            </a:r>
            <a:r>
              <a:rPr lang="bn-IN" sz="3200" b="1" spc="-15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en-US" sz="3200" b="1" dirty="0" smtClean="0">
                <a:cs typeface="NikoshBAN" pitchFamily="2" charset="0"/>
              </a:rPr>
              <a:t>42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cs typeface="NikoshBAN" pitchFamily="2" charset="0"/>
              </a:rPr>
              <a:t>	=3</a:t>
            </a:r>
            <a:r>
              <a:rPr lang="bn-IN" sz="3200" b="1" spc="-15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en-US" sz="3200" b="1" dirty="0" smtClean="0">
                <a:cs typeface="NikoshBAN" pitchFamily="2" charset="0"/>
              </a:rPr>
              <a:t>28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cs typeface="NikoshBAN" pitchFamily="2" charset="0"/>
              </a:rPr>
              <a:t>	=4</a:t>
            </a:r>
            <a:r>
              <a:rPr lang="bn-IN" sz="3200" b="1" spc="-15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en-US" sz="3200" b="1" dirty="0" smtClean="0">
                <a:cs typeface="NikoshBAN" pitchFamily="2" charset="0"/>
              </a:rPr>
              <a:t>21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cs typeface="NikoshBAN" pitchFamily="2" charset="0"/>
              </a:rPr>
              <a:t>	=6</a:t>
            </a:r>
            <a:r>
              <a:rPr lang="bn-IN" sz="3200" b="1" spc="-15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en-US" sz="3200" b="1" dirty="0" smtClean="0">
                <a:cs typeface="NikoshBAN" pitchFamily="2" charset="0"/>
              </a:rPr>
              <a:t>14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cs typeface="NikoshBAN" pitchFamily="2" charset="0"/>
              </a:rPr>
              <a:t>	=7</a:t>
            </a:r>
            <a:r>
              <a:rPr lang="bn-IN" sz="3200" b="1" spc="-15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en-US" sz="3200" b="1" dirty="0" smtClean="0">
                <a:cs typeface="NikoshBAN" pitchFamily="2" charset="0"/>
              </a:rPr>
              <a:t>12</a:t>
            </a:r>
            <a:r>
              <a:rPr lang="en-US" sz="3200" b="1" dirty="0" smtClean="0">
                <a:cs typeface="Times New Roman" pitchFamily="18" charset="0"/>
              </a:rPr>
              <a:t>	</a:t>
            </a:r>
            <a:endParaRPr lang="en-US" sz="3200" b="1" dirty="0" smtClean="0">
              <a:cs typeface="NikoshBAN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cs typeface="NikoshBAN" pitchFamily="2" charset="0"/>
              </a:rPr>
              <a:t> </a:t>
            </a:r>
            <a:r>
              <a:rPr lang="bn-IN" sz="4000" b="1" dirty="0" smtClean="0">
                <a:cs typeface="NikoshBAN" pitchFamily="2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       </a:t>
            </a:r>
            <a:endParaRPr lang="en-US" sz="40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0" y="53881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sz="4000" spc="-150" dirty="0" smtClean="0">
                <a:latin typeface="Tw Cen MT" pitchFamily="34" charset="0"/>
              </a:rPr>
              <a:t>    </a:t>
            </a:r>
            <a:r>
              <a:rPr lang="en-US" sz="4000" spc="-150" dirty="0" smtClean="0">
                <a:latin typeface="Tw Cen MT" pitchFamily="34" charset="0"/>
              </a:rPr>
              <a:t>={2,3,7}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3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uiExpand="1" build="allAtOnce"/>
      <p:bldP spid="5" grpId="1" build="allAtOnce"/>
      <p:bldP spid="6" grpId="0" animBg="1"/>
      <p:bldP spid="6" grpId="1" animBg="1"/>
      <p:bldP spid="6" grpId="2" animBg="1"/>
      <p:bldP spid="7" grpId="0" build="allAtOnce"/>
      <p:bldP spid="7" grpId="1" build="allAtOnce"/>
      <p:bldP spid="7" grpId="2" build="allAtOnce"/>
      <p:bldP spid="8" grpId="0" build="allAtOnce"/>
      <p:bldP spid="8" grpId="1" build="allAtOnce"/>
      <p:bldP spid="8" grpId="2" build="allAtOnce"/>
      <p:bldP spid="18" grpId="0" animBg="1"/>
      <p:bldP spid="18" grpId="1" animBg="1"/>
      <p:bldP spid="19" grpId="0" build="allAtOnce"/>
      <p:bldP spid="19" grpId="1" build="allAtOnce"/>
      <p:bldP spid="19" grpId="2" build="allAtOnce"/>
      <p:bldP spid="19" grpId="3" build="allAtOnce"/>
      <p:bldP spid="19" grpId="4" build="allAtOnce"/>
      <p:bldP spid="20" grpId="0"/>
      <p:bldP spid="20" grpId="1"/>
      <p:bldP spid="21" grpId="0" animBg="1"/>
      <p:bldP spid="21" grpId="1" animBg="1"/>
      <p:bldP spid="21" grpId="2" animBg="1"/>
      <p:bldP spid="22" grpId="0"/>
      <p:bldP spid="2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4555</TotalTime>
  <Words>368</Words>
  <Application>Microsoft Office PowerPoint</Application>
  <PresentationFormat>On-screen Show (4:3)</PresentationFormat>
  <Paragraphs>92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1369</cp:revision>
  <dcterms:created xsi:type="dcterms:W3CDTF">2006-08-16T00:00:00Z</dcterms:created>
  <dcterms:modified xsi:type="dcterms:W3CDTF">2020-07-07T12:20:28Z</dcterms:modified>
</cp:coreProperties>
</file>