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333" r:id="rId2"/>
    <p:sldId id="331" r:id="rId3"/>
    <p:sldId id="258" r:id="rId4"/>
    <p:sldId id="283" r:id="rId5"/>
    <p:sldId id="317" r:id="rId6"/>
    <p:sldId id="300" r:id="rId7"/>
    <p:sldId id="323" r:id="rId8"/>
    <p:sldId id="325" r:id="rId9"/>
    <p:sldId id="327" r:id="rId10"/>
    <p:sldId id="328" r:id="rId11"/>
    <p:sldId id="329" r:id="rId12"/>
    <p:sldId id="321" r:id="rId13"/>
    <p:sldId id="320" r:id="rId14"/>
    <p:sldId id="324" r:id="rId15"/>
    <p:sldId id="289" r:id="rId16"/>
    <p:sldId id="33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6D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-3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3397A-325E-4E9D-AA8D-FE3D83C6A002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51C68-4F58-4B7A-842C-B6E8D6ED0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3284-EA53-4D9F-9EBD-FD067B12762B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3A13-A6FB-47E7-AC8F-CF1D55609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3A13-A6FB-47E7-AC8F-CF1D55609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C6A9AB-284A-4788-84F6-451B1FF7F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2D9AEF-81CA-4F20-8CBF-A3EB3BE61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FDFE9-0F46-4795-83A0-64B434C6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2C96-7B9A-4A67-8FD5-A12B9405122D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2BA75A-8CF8-405B-9EDC-F0E869F7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8F983-4AD7-44E6-9E36-FA86860B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481499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564C9-2115-4B3C-8AC1-CDD3C113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A35240-3C00-4D8B-A68E-7625F933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1D619A-ED81-42CD-8F02-C3440401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8CCC-1B26-49F4-A85A-EFEC63049E74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F1D419-D2B3-4523-8E96-117C1F81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1FC4CD-FAC8-4EE2-8DC8-5C9F8B95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655484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31FA90-E9FD-44E7-868C-D2C3A6BC9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7E2194-FD5F-4191-A08A-C1545435E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A3D0E-593B-4785-8992-BED56A09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88FF-DB90-43A1-AFE2-2672B82DC87B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8AA3B0-04C9-427B-902D-0CA02B66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4321CD-01C5-450C-9C7E-355A79A2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665317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5E88C-A157-4A09-A15D-B05DAF4C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D9101F-97DF-49BC-9CBE-C6DC5BEFA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3C06F2-29B3-4F4A-B37D-2A11EC86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1ED-EB58-498B-8B86-8A6F01777AF9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8F1CFB-62EF-4129-9F4C-E5AA7625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9A264B-2BCC-4F31-8754-EA736970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080981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4207A-7687-4784-86A7-5E883845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350615-0A87-4944-9F98-5CF0A5D93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C40E19-6ED0-4EE3-BE84-FB0E433D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E0A-C0D1-4B50-87E9-E69A4895F586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A0FFF5-C24F-46CF-8A19-7946E225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12EEA-49F6-4832-8E12-C120FEFC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227972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200A3-E9F1-4F01-8BB9-37C9D8CB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CC5F3E-4EBF-4CA7-9292-5BA77AD7E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C2B673-727D-4307-8FA1-C86BEC46B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8FA18D-4C65-4C5E-963F-EF2F05C1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A04B-DD03-46F0-B1B6-A17A72A0CA52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337DA6-16DC-4F10-B4C2-0707FAF2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2665BE-96CB-430C-B825-450665F4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675038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CED06-702A-4A7F-BD31-77CB55A7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F34099-E1D0-4269-94CD-847974EEB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B1F919-382E-4EEE-8DDE-9C743F334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62A9E8-D030-466C-BBB2-A728B0F3C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39E242-EF1F-43AE-889D-2B7E250FF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82EFD2-5E22-49C3-B914-294F7DF0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F055-A93A-491E-B8C9-C89BAB790DED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FEC00D-81B5-447D-B3B2-9955ACA8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722D92-7E02-4A4B-84C6-DF167A4C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934310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536B4-9A26-4986-A387-C98F8CCD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3DE4E3-7211-4533-86BB-17E4CDF5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50A3-6920-4FF9-93AF-2AC37E33E517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278054-2D38-416D-A789-A612FADC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7C75B4-00B6-4A7B-A0B3-EB7B35BB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110649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DB6DBD-E552-4DC3-A520-1E225252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BEB-7113-4397-825F-6734582F42C1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27B45C-F2DE-476A-8B28-C4315FB0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5D23E9-0162-49ED-A7CC-AA801932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666070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0EDE3-5C60-486B-B9E6-723B2F6B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75DF10-4B6E-4D56-B217-217DE5FB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DCDDA-E91F-4C57-AD9A-B23F16ECA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7C232-A66C-47EF-A0EF-6F6D6573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BEE-5B4A-4733-9279-041A4A8D50F5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9526F1-62B4-4B10-857F-2B9F5692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731A0E-8FA8-4C6A-8378-69AF8FE7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783610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AA0E7-2992-4B74-8827-36B5C397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70C2F7-5D71-4C27-82E3-9FF4CAE2D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33E3AB-25D3-4AAF-8EB3-6422F300D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A4E650-500C-4D0D-BCF4-FCEC8E7B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3B03-65E4-4622-91B2-285A481A8F41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530E2F-CEBA-4716-91D3-5A343146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E528FA-5E8A-4D90-8547-5F40BC5D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355902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7A62A9-BDAA-46DE-8EAE-59F734AB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B204DA-647A-4DF6-A005-2FC1F3BA1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138D52-EE21-4CC1-9EC3-9FD450602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618E-C3A6-4E6D-91E7-B1C21A7BD1B4}" type="datetime1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9E1070-9C9D-41A9-8A04-BDE945FD3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F0BFF9-AF97-4873-A3F4-1EB8EC7CA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7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8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8451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90600" y="4790182"/>
            <a:ext cx="6096000" cy="1077218"/>
            <a:chOff x="990600" y="4648200"/>
            <a:chExt cx="6096000" cy="1077218"/>
          </a:xfrm>
        </p:grpSpPr>
        <p:sp>
          <p:nvSpPr>
            <p:cNvPr id="2" name="Rectangle 1"/>
            <p:cNvSpPr/>
            <p:nvPr/>
          </p:nvSpPr>
          <p:spPr>
            <a:xfrm>
              <a:off x="990600" y="4648200"/>
              <a:ext cx="6096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 টি মুরগির দাম = (৩৮৪       ৪ ) টাকা</a:t>
              </a:r>
            </a:p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   = ৯৬ টাকা</a:t>
              </a:r>
              <a:endParaRPr lang="en-US" sz="3200" dirty="0"/>
            </a:p>
          </p:txBody>
        </p:sp>
        <p:sp>
          <p:nvSpPr>
            <p:cNvPr id="3" name="Division 2"/>
            <p:cNvSpPr/>
            <p:nvPr/>
          </p:nvSpPr>
          <p:spPr>
            <a:xfrm>
              <a:off x="4343400" y="4724400"/>
              <a:ext cx="457200" cy="391418"/>
            </a:xfrm>
            <a:prstGeom prst="mathDivide">
              <a:avLst>
                <a:gd name="adj1" fmla="val 5059"/>
                <a:gd name="adj2" fmla="val 6006"/>
                <a:gd name="adj3" fmla="val 1176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" y="2895600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 টি মুরগির দাম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৩৮৪ টাকা</a:t>
            </a:r>
          </a:p>
        </p:txBody>
      </p:sp>
      <p:pic>
        <p:nvPicPr>
          <p:cNvPr id="11" name="Picture 2" descr="C:\Users\NAGPS\Desktop\h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1219200" cy="1219200"/>
          </a:xfrm>
          <a:prstGeom prst="rect">
            <a:avLst/>
          </a:prstGeom>
          <a:noFill/>
        </p:spPr>
      </p:pic>
      <p:pic>
        <p:nvPicPr>
          <p:cNvPr id="12" name="Picture 2" descr="C:\Users\NAGPS\Desktop\h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1219200" cy="1219200"/>
          </a:xfrm>
          <a:prstGeom prst="rect">
            <a:avLst/>
          </a:prstGeom>
          <a:noFill/>
        </p:spPr>
      </p:pic>
      <p:pic>
        <p:nvPicPr>
          <p:cNvPr id="13" name="Picture 2" descr="C:\Users\NAGPS\Desktop\h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1219200" cy="1219200"/>
          </a:xfrm>
          <a:prstGeom prst="rect">
            <a:avLst/>
          </a:prstGeom>
          <a:noFill/>
        </p:spPr>
      </p:pic>
      <p:pic>
        <p:nvPicPr>
          <p:cNvPr id="14" name="Picture 2" descr="C:\Users\NAGPS\Desktop\h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1219200" cy="1219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657602" y="22098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৯৬ টাকা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876802" y="22098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৯৬ টাকা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6248400" y="22098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৯৬ টাকা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7620000" y="22098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৯৬ টাকা</a:t>
            </a:r>
            <a:endParaRPr lang="en-US" sz="2400" b="1" dirty="0"/>
          </a:p>
        </p:txBody>
      </p:sp>
      <p:pic>
        <p:nvPicPr>
          <p:cNvPr id="4" name="Picture 2" descr="C:\Users\NAGPS\Desktop\h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2209800" cy="2057400"/>
          </a:xfrm>
          <a:prstGeom prst="rect">
            <a:avLst/>
          </a:prstGeom>
          <a:noFill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740BA6F5-D335-4283-91CE-CBAFD8C42D0E}"/>
              </a:ext>
            </a:extLst>
          </p:cNvPr>
          <p:cNvSpPr/>
          <p:nvPr/>
        </p:nvSpPr>
        <p:spPr>
          <a:xfrm>
            <a:off x="2556803" y="1252091"/>
            <a:ext cx="609600" cy="3914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1 L 0.31667 -0.0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1.11111E-6 L 0.45 -0.01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56667 -0.011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25 -0.022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330688"/>
            <a:ext cx="1752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কাজ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AGPS\Desktop\School\IMG_20170916_11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34176"/>
            <a:ext cx="1962150" cy="261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85391" y="3059046"/>
            <a:ext cx="6096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 টি হাঁসের দাম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9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৫ টাকা হলে,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টি হাঁসের দাম কত 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38200" y="4423082"/>
            <a:ext cx="3200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 টি হাঁসের দাম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9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৫ টাকা</a:t>
            </a:r>
            <a:endParaRPr lang="en-US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3DE05AD-C20D-4987-9712-A1A8B75D6149}"/>
              </a:ext>
            </a:extLst>
          </p:cNvPr>
          <p:cNvGrpSpPr/>
          <p:nvPr/>
        </p:nvGrpSpPr>
        <p:grpSpPr>
          <a:xfrm>
            <a:off x="594653" y="1158359"/>
            <a:ext cx="4037529" cy="1411008"/>
            <a:chOff x="594653" y="1158359"/>
            <a:chExt cx="4037529" cy="14110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085E30D-316F-442D-80FF-0CDD3767D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5670" y="1158359"/>
              <a:ext cx="2116512" cy="141100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296691A-B6FB-46DD-82F0-27755F743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653" y="1158359"/>
              <a:ext cx="2116512" cy="1411008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0C81D75-727F-4B66-B6E6-87F4E0A3C57E}"/>
              </a:ext>
            </a:extLst>
          </p:cNvPr>
          <p:cNvSpPr/>
          <p:nvPr/>
        </p:nvSpPr>
        <p:spPr>
          <a:xfrm>
            <a:off x="621616" y="3832825"/>
            <a:ext cx="4913085" cy="6410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াধানটি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A91DD4E-466A-4CFB-9EDB-A7354FEC7835}"/>
              </a:ext>
            </a:extLst>
          </p:cNvPr>
          <p:cNvGrpSpPr/>
          <p:nvPr/>
        </p:nvGrpSpPr>
        <p:grpSpPr>
          <a:xfrm>
            <a:off x="511854" y="5195475"/>
            <a:ext cx="4669747" cy="954107"/>
            <a:chOff x="511854" y="5195475"/>
            <a:chExt cx="4669747" cy="9541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4A560F2-2327-458F-8520-D6B3D383A0FE}"/>
                </a:ext>
              </a:extLst>
            </p:cNvPr>
            <p:cNvGrpSpPr/>
            <p:nvPr/>
          </p:nvGrpSpPr>
          <p:grpSpPr>
            <a:xfrm>
              <a:off x="838201" y="5195475"/>
              <a:ext cx="4343400" cy="954107"/>
              <a:chOff x="838200" y="5181600"/>
              <a:chExt cx="4267200" cy="95410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8200" y="5181600"/>
                <a:ext cx="4267200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টি হাঁসের দাম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9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5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টাকা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190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টাকা  </a:t>
                </a:r>
                <a:endParaRPr lang="en-US" sz="2800" dirty="0"/>
              </a:p>
            </p:txBody>
          </p:sp>
          <p:sp>
            <p:nvSpPr>
              <p:cNvPr id="2" name="Multiplication Sign 1">
                <a:extLst>
                  <a:ext uri="{FF2B5EF4-FFF2-40B4-BE49-F238E27FC236}">
                    <a16:creationId xmlns:a16="http://schemas.microsoft.com/office/drawing/2014/main" xmlns="" id="{71496348-3868-4F26-9B61-DA733FEE4EA8}"/>
                  </a:ext>
                </a:extLst>
              </p:cNvPr>
              <p:cNvSpPr/>
              <p:nvPr/>
            </p:nvSpPr>
            <p:spPr>
              <a:xfrm>
                <a:off x="3545952" y="5250552"/>
                <a:ext cx="376703" cy="358767"/>
              </a:xfrm>
              <a:prstGeom prst="mathMultiply">
                <a:avLst>
                  <a:gd name="adj1" fmla="val 12317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D74C253-2240-48BF-A136-5CF92775581E}"/>
                    </a:ext>
                  </a:extLst>
                </p:cNvPr>
                <p:cNvSpPr txBox="1"/>
                <p:nvPr/>
              </p:nvSpPr>
              <p:spPr>
                <a:xfrm>
                  <a:off x="511854" y="5207198"/>
                  <a:ext cx="40123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D74C253-2240-48BF-A136-5CF9277558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854" y="5207198"/>
                  <a:ext cx="40123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3899" y="1882922"/>
            <a:ext cx="4572000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দাও-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33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5162" y="377927"/>
            <a:ext cx="4343400" cy="73190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মৌখিক মূল্যায়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8997" y="3105834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প্রক্রিয়া প্রতীক কয়টি ? কী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78997" y="3980765"/>
            <a:ext cx="8586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হাঁসের দাম ১২৫ টাকা হলে,৭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টি হাঁসের দাম কত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378562" y="4905326"/>
            <a:ext cx="3578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 টি মুরগির দাম কত 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499" y="4905326"/>
            <a:ext cx="5594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টি মুরগির দাম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৫৬০ টাকা হলে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6B7297-1F29-4641-A59C-A8FD416E3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437" y="355745"/>
            <a:ext cx="3016362" cy="1508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21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3"/>
            </a:avLst>
          </a:prstGeom>
          <a:solidFill>
            <a:schemeClr val="accent2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858" y="2681548"/>
            <a:ext cx="776649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 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দাম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 টাকা হলে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দাম কত 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34828" y="4831571"/>
            <a:ext cx="820437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কলমের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দাম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২৪৫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টাকা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হলে,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 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কলমের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দাম কত ? 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00" y="388612"/>
            <a:ext cx="431165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36E1952-0D0A-40D3-9FA4-786BDFB51025}"/>
              </a:ext>
            </a:extLst>
          </p:cNvPr>
          <p:cNvSpPr/>
          <p:nvPr/>
        </p:nvSpPr>
        <p:spPr>
          <a:xfrm>
            <a:off x="583858" y="3560364"/>
            <a:ext cx="7766490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 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খাতা 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কলমের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দাম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একত্রে ৫২০ টাকা হলে, ৭ টি কলমের দাম কত?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2341F5-538B-439F-833B-E00996C15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62801"/>
            <a:ext cx="1633728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004041" cy="685800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56498" y="58835"/>
            <a:ext cx="224427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0" y="2819400"/>
            <a:ext cx="1252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1043041" y="4216499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(খ) ৪ টি মুরগি এবং ৩টি হাঁসের দাম একত্রে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৬৯ টাকা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4106661" y="460725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৩টি হাঁসের দাম    -  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 টাকা </a:t>
            </a:r>
            <a:endParaRPr lang="en-US" sz="3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20895" y="5220627"/>
            <a:ext cx="7086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120844" y="5132492"/>
            <a:ext cx="4375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 টি মুরগির দাম      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৪ টাকা </a:t>
            </a:r>
            <a:endParaRPr lang="en-U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1FA4C31-D2A2-48DF-81A7-4243866F6094}"/>
              </a:ext>
            </a:extLst>
          </p:cNvPr>
          <p:cNvGrpSpPr/>
          <p:nvPr/>
        </p:nvGrpSpPr>
        <p:grpSpPr>
          <a:xfrm>
            <a:off x="0" y="679657"/>
            <a:ext cx="8707495" cy="2179817"/>
            <a:chOff x="237619" y="228600"/>
            <a:chExt cx="7001381" cy="2179817"/>
          </a:xfrm>
        </p:grpSpPr>
        <p:sp>
          <p:nvSpPr>
            <p:cNvPr id="33" name="Rectangle 32"/>
            <p:cNvSpPr/>
            <p:nvPr/>
          </p:nvSpPr>
          <p:spPr>
            <a:xfrm>
              <a:off x="304800" y="228600"/>
              <a:ext cx="6934200" cy="181588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সমস্যাঃ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৪ টি মুরগি এবং তিনটি হাঁসের দাম একত্রে 5৬৯ টাকা। ১ টি হাঁসের দাম 7৫ টাকা । </a:t>
              </a:r>
            </a:p>
            <a:p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(ক)৩ টি হাঁসের দাম কত? 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(খ)</a:t>
              </a:r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4 টি মুরগির দাম কত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7619" y="1885197"/>
              <a:ext cx="26399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গ) 1 টি মুরগির দাম কত ?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58761" y="5745869"/>
            <a:ext cx="6080310" cy="1077218"/>
            <a:chOff x="533400" y="5486400"/>
            <a:chExt cx="6096000" cy="1077218"/>
          </a:xfrm>
        </p:grpSpPr>
        <p:sp>
          <p:nvSpPr>
            <p:cNvPr id="35" name="Rectangle 34"/>
            <p:cNvSpPr/>
            <p:nvPr/>
          </p:nvSpPr>
          <p:spPr>
            <a:xfrm>
              <a:off x="533400" y="5486400"/>
              <a:ext cx="6096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) ১ টি মুরগির দাম = (৩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          ৪ ) টাকা</a:t>
              </a:r>
            </a:p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         =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৬ টাকা</a:t>
              </a:r>
              <a:endParaRPr lang="en-US" sz="3200" dirty="0"/>
            </a:p>
          </p:txBody>
        </p:sp>
        <p:sp>
          <p:nvSpPr>
            <p:cNvPr id="37" name="Division 36"/>
            <p:cNvSpPr/>
            <p:nvPr/>
          </p:nvSpPr>
          <p:spPr>
            <a:xfrm>
              <a:off x="4551832" y="5567809"/>
              <a:ext cx="601155" cy="457200"/>
            </a:xfrm>
            <a:prstGeom prst="mathDivide">
              <a:avLst>
                <a:gd name="adj1" fmla="val 11213"/>
                <a:gd name="adj2" fmla="val 2930"/>
                <a:gd name="adj3" fmla="val 1176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59CB253-1D46-4203-A30D-EF6A60A4C5FE}"/>
              </a:ext>
            </a:extLst>
          </p:cNvPr>
          <p:cNvSpPr/>
          <p:nvPr/>
        </p:nvSpPr>
        <p:spPr>
          <a:xfrm>
            <a:off x="304800" y="2735904"/>
            <a:ext cx="132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সমাধান,</a:t>
            </a:r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9C10684-546A-4BA4-8CCD-E696E51C70A4}"/>
              </a:ext>
            </a:extLst>
          </p:cNvPr>
          <p:cNvGrpSpPr/>
          <p:nvPr/>
        </p:nvGrpSpPr>
        <p:grpSpPr>
          <a:xfrm>
            <a:off x="968604" y="3090332"/>
            <a:ext cx="7380998" cy="1077218"/>
            <a:chOff x="408980" y="2880955"/>
            <a:chExt cx="7380998" cy="10772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80B5B1F-7AB3-4052-8323-38679971652C}"/>
                </a:ext>
              </a:extLst>
            </p:cNvPr>
            <p:cNvSpPr/>
            <p:nvPr/>
          </p:nvSpPr>
          <p:spPr>
            <a:xfrm>
              <a:off x="408980" y="2880955"/>
              <a:ext cx="73809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(ক)    ১টি হাঁসের দাম ৭৫ টাকা</a:t>
              </a:r>
            </a:p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৩টি হাঁসের দাম ৭৫     ৩  টাকা        ২২৫ টাকা </a:t>
              </a:r>
              <a:endParaRPr lang="en-US" sz="3200" dirty="0"/>
            </a:p>
          </p:txBody>
        </p:sp>
        <p:sp>
          <p:nvSpPr>
            <p:cNvPr id="3" name="Multiplication Sign 2">
              <a:extLst>
                <a:ext uri="{FF2B5EF4-FFF2-40B4-BE49-F238E27FC236}">
                  <a16:creationId xmlns:a16="http://schemas.microsoft.com/office/drawing/2014/main" xmlns="" id="{6C64A052-E84C-4DD4-B1EB-D09E40CD5FFB}"/>
                </a:ext>
              </a:extLst>
            </p:cNvPr>
            <p:cNvSpPr/>
            <p:nvPr/>
          </p:nvSpPr>
          <p:spPr>
            <a:xfrm>
              <a:off x="3807073" y="3469115"/>
              <a:ext cx="346682" cy="387885"/>
            </a:xfrm>
            <a:prstGeom prst="mathMultiply">
              <a:avLst>
                <a:gd name="adj1" fmla="val 728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quals 3">
              <a:extLst>
                <a:ext uri="{FF2B5EF4-FFF2-40B4-BE49-F238E27FC236}">
                  <a16:creationId xmlns:a16="http://schemas.microsoft.com/office/drawing/2014/main" xmlns="" id="{9408258C-4851-42B1-8EE3-AC07E1D17073}"/>
                </a:ext>
              </a:extLst>
            </p:cNvPr>
            <p:cNvSpPr/>
            <p:nvPr/>
          </p:nvSpPr>
          <p:spPr>
            <a:xfrm>
              <a:off x="5441149" y="3478852"/>
              <a:ext cx="457200" cy="340837"/>
            </a:xfrm>
            <a:prstGeom prst="mathEqual">
              <a:avLst>
                <a:gd name="adj1" fmla="val 15265"/>
                <a:gd name="adj2" fmla="val 1176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AE9A90-7524-475F-A3FE-E97F0760B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2161" y="84864"/>
            <a:ext cx="682215" cy="6791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F8F321E-3589-41DF-A6B7-8EE5C087C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0723" y="84864"/>
            <a:ext cx="682215" cy="67918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657600"/>
            <a:ext cx="8839200" cy="304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5862" y="0"/>
            <a:ext cx="9144000" cy="6858000"/>
          </a:xfrm>
          <a:prstGeom prst="frame">
            <a:avLst>
              <a:gd name="adj1" fmla="val 2238"/>
            </a:avLst>
          </a:prstGeom>
          <a:solidFill>
            <a:schemeClr val="accent2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3552092"/>
            <a:ext cx="8839199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টি চেয়ারের এবং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টি টেবিলের দাম একত্রে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২১১৫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টাকা। ১ টি টেবিলের দাম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৫৭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০ টাকা হলে ১ টি চেয়ারের দাম কত ?</a:t>
            </a:r>
            <a:endParaRPr lang="en-US" sz="4800" dirty="0"/>
          </a:p>
        </p:txBody>
      </p:sp>
      <p:sp>
        <p:nvSpPr>
          <p:cNvPr id="12" name="Rounded Rectangle 11"/>
          <p:cNvSpPr/>
          <p:nvPr/>
        </p:nvSpPr>
        <p:spPr>
          <a:xfrm>
            <a:off x="4724400" y="461889"/>
            <a:ext cx="353568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E432DC-D9C7-4D30-AE00-7B689DD21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87" t="18466" r="10801" b="6692"/>
          <a:stretch/>
        </p:blipFill>
        <p:spPr>
          <a:xfrm>
            <a:off x="490073" y="341728"/>
            <a:ext cx="3766528" cy="20574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618042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011"/>
            <a:ext cx="4800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16" y="4114800"/>
            <a:ext cx="9099884" cy="2616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মোঃ</a:t>
            </a:r>
            <a:r>
              <a:rPr lang="en-US" sz="4800" dirty="0" smtClean="0">
                <a:solidFill>
                  <a:srgbClr val="00B05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তাজুল</a:t>
            </a:r>
            <a:r>
              <a:rPr lang="en-US" sz="4800" dirty="0" smtClean="0">
                <a:solidFill>
                  <a:srgbClr val="00B05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ইসলাম</a:t>
            </a:r>
            <a:r>
              <a:rPr lang="en-US" sz="4800" dirty="0" smtClean="0">
                <a:solidFill>
                  <a:srgbClr val="00B05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endParaRPr lang="bn-IN" sz="4800" dirty="0" smtClean="0">
              <a:solidFill>
                <a:srgbClr val="00B05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ফকিরনালা</a:t>
            </a:r>
            <a:r>
              <a:rPr lang="bn-IN" sz="3200" dirty="0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সরকারি প্রাথমিক বিদ্যালয়</a:t>
            </a:r>
            <a:endParaRPr lang="bn-IN" sz="4400" dirty="0">
              <a:solidFill>
                <a:srgbClr val="FF0000"/>
              </a:solidFill>
              <a:latin typeface="NikoshLightBAN" panose="02000000000000000000" pitchFamily="2" charset="0"/>
              <a:cs typeface="NikoshLight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LightBAN" panose="02000000000000000000" pitchFamily="2" charset="0"/>
                <a:cs typeface="NikoshLight" panose="02000000000000000000" pitchFamily="2" charset="0"/>
              </a:rPr>
              <a:t>মানিকছড়ি</a:t>
            </a:r>
            <a:r>
              <a:rPr lang="en-US" sz="3200" dirty="0" smtClean="0">
                <a:solidFill>
                  <a:srgbClr val="7030A0"/>
                </a:solidFill>
                <a:latin typeface="NikoshLightBAN" panose="02000000000000000000" pitchFamily="2" charset="0"/>
                <a:cs typeface="NikoshLight" panose="02000000000000000000" pitchFamily="2" charset="0"/>
              </a:rPr>
              <a:t> ,</a:t>
            </a:r>
            <a:r>
              <a:rPr lang="en-US" sz="3200" dirty="0" err="1" smtClean="0">
                <a:solidFill>
                  <a:srgbClr val="7030A0"/>
                </a:solidFill>
                <a:latin typeface="NikoshLightBAN" panose="02000000000000000000" pitchFamily="2" charset="0"/>
                <a:cs typeface="NikoshLight" panose="02000000000000000000" pitchFamily="2" charset="0"/>
              </a:rPr>
              <a:t>খাগড়াছড়ি</a:t>
            </a:r>
            <a:r>
              <a:rPr lang="en-US" sz="3200" dirty="0" smtClean="0">
                <a:solidFill>
                  <a:srgbClr val="7030A0"/>
                </a:solidFill>
                <a:latin typeface="NikoshLightBAN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LightBAN" panose="02000000000000000000" pitchFamily="2" charset="0"/>
                <a:cs typeface="NikoshLight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6" y="1447800"/>
            <a:ext cx="25527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650" y="1507364"/>
            <a:ext cx="2627350" cy="1790700"/>
          </a:xfrm>
          <a:prstGeom prst="rect">
            <a:avLst/>
          </a:prstGeom>
        </p:spPr>
      </p:pic>
      <p:pic>
        <p:nvPicPr>
          <p:cNvPr id="7" name="Picture 6" descr="ttt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660" y="1357298"/>
            <a:ext cx="2773100" cy="23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04481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16114" y="58057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114" y="159657"/>
            <a:ext cx="8991791" cy="110799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6600" b="1" dirty="0" err="1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>
                <a:solidFill>
                  <a:schemeClr val="accent6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02" y="974612"/>
            <a:ext cx="8957797" cy="58169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 ৫</a:t>
            </a:r>
          </a:p>
          <a:p>
            <a:pPr algn="ctr"/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endParaRPr lang="bn-IN" sz="6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যোগ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 ও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ভাগ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সংক্রান্ত  সমস্যা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Freeform 22"/>
          <p:cNvSpPr/>
          <p:nvPr/>
        </p:nvSpPr>
        <p:spPr>
          <a:xfrm>
            <a:off x="21771" y="6781800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33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14333" y="-366956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1154" y="62404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53933" y="-400294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owchart: Alternate Process 16"/>
          <p:cNvSpPr/>
          <p:nvPr/>
        </p:nvSpPr>
        <p:spPr>
          <a:xfrm>
            <a:off x="609600" y="2641600"/>
            <a:ext cx="8077200" cy="114300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১৪.২.১. যোগ/বিয়োগ ও গুন/ভাগ –সংক্রান্ত তিন স্তরবিশিষ্ট সমস্যার সমাধান করতে পারবে। 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2438400" y="352596"/>
            <a:ext cx="3429000" cy="897318"/>
          </a:xfrm>
          <a:prstGeom prst="flowChartAlternateProcess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676400"/>
            <a:ext cx="4114800" cy="838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609600" y="4038600"/>
            <a:ext cx="8077200" cy="1524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১৪.২.২. যোগ, বিয়োগ ,গুন ও ভাগের যেকোনো তিনটি প্রক্রিয়া ব্যবহার করে তিন স্তরবিশিষ্ট সহজ সমস্যার সমাধান করতে পারবে। </a:t>
            </a: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8"/>
            </a:avLst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1EAE55-B353-4611-8093-86106B5A3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19" r="8010"/>
          <a:stretch/>
        </p:blipFill>
        <p:spPr>
          <a:xfrm>
            <a:off x="4451261" y="1306022"/>
            <a:ext cx="4540339" cy="296088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38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99275"/>
            <a:ext cx="87630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পাচ্ছ 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4876800"/>
            <a:ext cx="8763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 হাঁস ও কয়টি মুরগি দেখতে পাচ্ছ ?</a:t>
            </a:r>
          </a:p>
        </p:txBody>
      </p:sp>
      <p:pic>
        <p:nvPicPr>
          <p:cNvPr id="7" name="Picture 3" descr="C:\Users\NAGPS\Desktop\03-pet-du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06023"/>
            <a:ext cx="4222661" cy="3008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-31099"/>
            <a:ext cx="9144000" cy="6858000"/>
          </a:xfrm>
          <a:prstGeom prst="frame">
            <a:avLst>
              <a:gd name="adj1" fmla="val 2033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3124200" y="3327117"/>
            <a:ext cx="917902" cy="979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900" kern="1200"/>
          </a:p>
        </p:txBody>
      </p:sp>
      <p:sp>
        <p:nvSpPr>
          <p:cNvPr id="2" name="Rectangle 1"/>
          <p:cNvSpPr/>
          <p:nvPr/>
        </p:nvSpPr>
        <p:spPr>
          <a:xfrm>
            <a:off x="990600" y="152399"/>
            <a:ext cx="6629400" cy="17230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2400" y="2978800"/>
            <a:ext cx="8763000" cy="243139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হিসাবের নিয়ম ও ধারণা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372179"/>
            <a:ext cx="8991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৪ টি মুরগি এবং তিনটি হাঁসের দাম একত্রে ৬৩৯ টাকা। ১ টি হাঁসের দাম ৮৫ টাকা হলে ১ টি মুরগির দাম কত ?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990600" y="72133"/>
            <a:ext cx="6858000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যোগ/বিয়োগ ও গুন/ভাগ –সংক্রান্ত তিন স্তরবিশিষ্ট সমস্যা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2C4F5A-EC73-4FBE-B752-F28BB2FB42E9}"/>
              </a:ext>
            </a:extLst>
          </p:cNvPr>
          <p:cNvSpPr/>
          <p:nvPr/>
        </p:nvSpPr>
        <p:spPr>
          <a:xfrm>
            <a:off x="76200" y="72133"/>
            <a:ext cx="8991600" cy="676242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05300" y="2061254"/>
            <a:ext cx="30480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 টি </a:t>
            </a:r>
            <a:r>
              <a:rPr lang="en-US" sz="2800" dirty="0">
                <a:latin typeface="NikoshLight" panose="02000000000000000000" pitchFamily="2" charset="0"/>
                <a:cs typeface="NikoshLight" panose="02000000000000000000" pitchFamily="2" charset="0"/>
              </a:rPr>
              <a:t>হাঁসের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দাম ৮৫ টাকা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1219200" y="265093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 টি হাঁসের দাম ৮৫ টাকা হলে ৩ টি হাঁসের দাম কত ?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848100" y="3981139"/>
            <a:ext cx="4532979" cy="584775"/>
            <a:chOff x="3886200" y="4191000"/>
            <a:chExt cx="4532979" cy="584775"/>
          </a:xfrm>
        </p:grpSpPr>
        <p:grpSp>
          <p:nvGrpSpPr>
            <p:cNvPr id="13" name="Group 12"/>
            <p:cNvGrpSpPr/>
            <p:nvPr/>
          </p:nvGrpSpPr>
          <p:grpSpPr>
            <a:xfrm>
              <a:off x="3886200" y="4191000"/>
              <a:ext cx="4532979" cy="584775"/>
              <a:chOff x="3733800" y="5130225"/>
              <a:chExt cx="4532979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770979" y="5130225"/>
                <a:ext cx="4495800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৮৫     ৮৫      ৮৫ = ২৫৫ টাকা</a:t>
                </a:r>
                <a:endParaRPr lang="en-US" sz="3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33800" y="5191780"/>
                <a:ext cx="205740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/>
              </a:p>
            </p:txBody>
          </p:sp>
        </p:grpSp>
        <p:sp>
          <p:nvSpPr>
            <p:cNvPr id="26" name="Plus 25"/>
            <p:cNvSpPr/>
            <p:nvPr/>
          </p:nvSpPr>
          <p:spPr>
            <a:xfrm>
              <a:off x="4648200" y="4318575"/>
              <a:ext cx="381000" cy="381000"/>
            </a:xfrm>
            <a:prstGeom prst="mathPlus">
              <a:avLst>
                <a:gd name="adj1" fmla="val 8751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lus 26"/>
            <p:cNvSpPr/>
            <p:nvPr/>
          </p:nvSpPr>
          <p:spPr>
            <a:xfrm>
              <a:off x="5638800" y="4318575"/>
              <a:ext cx="381000" cy="381000"/>
            </a:xfrm>
            <a:prstGeom prst="mathPlus">
              <a:avLst>
                <a:gd name="adj1" fmla="val 8751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549DA0-5961-43A2-89A2-FCE39E15DFC2}"/>
              </a:ext>
            </a:extLst>
          </p:cNvPr>
          <p:cNvGrpSpPr/>
          <p:nvPr/>
        </p:nvGrpSpPr>
        <p:grpSpPr>
          <a:xfrm>
            <a:off x="3326417" y="2742953"/>
            <a:ext cx="5817583" cy="584775"/>
            <a:chOff x="3771900" y="5243362"/>
            <a:chExt cx="4768744" cy="584775"/>
          </a:xfrm>
        </p:grpSpPr>
        <p:grpSp>
          <p:nvGrpSpPr>
            <p:cNvPr id="12" name="Group 11"/>
            <p:cNvGrpSpPr/>
            <p:nvPr/>
          </p:nvGrpSpPr>
          <p:grpSpPr>
            <a:xfrm>
              <a:off x="3771900" y="5243362"/>
              <a:ext cx="4768744" cy="584775"/>
              <a:chOff x="3733800" y="5167162"/>
              <a:chExt cx="4513926" cy="58477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791200" y="5167162"/>
                <a:ext cx="2456526" cy="584775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৮৫     ৩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= ২৫৫ টাকা</a:t>
                </a:r>
                <a:endParaRPr lang="en-US" sz="28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733800" y="5191780"/>
                <a:ext cx="2057400" cy="523220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৩ টি হাঁসের দাম </a:t>
                </a:r>
                <a:endParaRPr lang="en-US" sz="2800" dirty="0"/>
              </a:p>
            </p:txBody>
          </p:sp>
        </p:grpSp>
        <p:sp>
          <p:nvSpPr>
            <p:cNvPr id="3" name="Multiplication Sign 2">
              <a:extLst>
                <a:ext uri="{FF2B5EF4-FFF2-40B4-BE49-F238E27FC236}">
                  <a16:creationId xmlns:a16="http://schemas.microsoft.com/office/drawing/2014/main" xmlns="" id="{7F8B97B5-3C15-45E9-9998-27EBEB765A3A}"/>
                </a:ext>
              </a:extLst>
            </p:cNvPr>
            <p:cNvSpPr/>
            <p:nvPr/>
          </p:nvSpPr>
          <p:spPr>
            <a:xfrm>
              <a:off x="6248400" y="5334000"/>
              <a:ext cx="381000" cy="381000"/>
            </a:xfrm>
            <a:prstGeom prst="mathMultiply">
              <a:avLst>
                <a:gd name="adj1" fmla="val 875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30378E-E6D9-4552-94B8-5160918C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913" y="1268288"/>
            <a:ext cx="2143125" cy="214312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D8DE14F-E034-425C-9E74-76D878BCE3EA}"/>
              </a:ext>
            </a:extLst>
          </p:cNvPr>
          <p:cNvGrpSpPr/>
          <p:nvPr/>
        </p:nvGrpSpPr>
        <p:grpSpPr>
          <a:xfrm>
            <a:off x="342044" y="3610855"/>
            <a:ext cx="3278377" cy="2982052"/>
            <a:chOff x="341123" y="3610855"/>
            <a:chExt cx="3278377" cy="29820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E9CE166-1477-4D67-9A43-E38DD818D118}"/>
                </a:ext>
              </a:extLst>
            </p:cNvPr>
            <p:cNvGrpSpPr/>
            <p:nvPr/>
          </p:nvGrpSpPr>
          <p:grpSpPr>
            <a:xfrm>
              <a:off x="635125" y="3880582"/>
              <a:ext cx="2690371" cy="2547519"/>
              <a:chOff x="3070953" y="1199067"/>
              <a:chExt cx="4340313" cy="384391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27218517-464F-4FE6-BE69-0D32581BA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070953" y="1199067"/>
                <a:ext cx="2143125" cy="2143125"/>
              </a:xfrm>
              <a:prstGeom prst="ellipse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30C8BA86-F775-41FD-AB85-85C1DC756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34164" y="2899858"/>
                <a:ext cx="2143125" cy="2143125"/>
              </a:xfrm>
              <a:prstGeom prst="ellipse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E386D63F-BB9F-4AC1-9711-A6346F75D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68141" y="1234728"/>
                <a:ext cx="2143125" cy="2143125"/>
              </a:xfrm>
              <a:prstGeom prst="ellipse">
                <a:avLst/>
              </a:prstGeom>
            </p:spPr>
          </p:pic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FE638A10-0F48-48F9-B9AA-BD94607AF2E8}"/>
                </a:ext>
              </a:extLst>
            </p:cNvPr>
            <p:cNvSpPr/>
            <p:nvPr/>
          </p:nvSpPr>
          <p:spPr>
            <a:xfrm>
              <a:off x="341123" y="3610855"/>
              <a:ext cx="3278377" cy="29820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NAGPS\Desktop\du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970671"/>
            <a:ext cx="1981200" cy="1447800"/>
          </a:xfrm>
          <a:prstGeom prst="rect">
            <a:avLst/>
          </a:prstGeom>
          <a:noFill/>
        </p:spPr>
      </p:pic>
      <p:pic>
        <p:nvPicPr>
          <p:cNvPr id="7" name="Picture 2" descr="C:\Users\NAGPS\Desktop\h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762000"/>
            <a:ext cx="1981200" cy="1752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4648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 টি মুরগি এবং ৩টি হাঁসের দাম একত্রে  ৬৩৯ টাকা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667000" y="53340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৩টি হাঁসের দাম    -  ২৫৫ টাকা </a:t>
            </a:r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5943600"/>
            <a:ext cx="7086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52800" y="60198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 টি মুরগি      ৩৮৪ টাকা </a:t>
            </a:r>
            <a:endParaRPr lang="en-US" sz="3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743200" y="1676400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867400" y="1524000"/>
            <a:ext cx="685800" cy="153988"/>
            <a:chOff x="5943600" y="1524000"/>
            <a:chExt cx="685800" cy="15398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943600" y="1524000"/>
              <a:ext cx="685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943600" y="1676400"/>
              <a:ext cx="685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33400" y="3460859"/>
            <a:ext cx="7848600" cy="646331"/>
            <a:chOff x="533400" y="3657600"/>
            <a:chExt cx="7848600" cy="646331"/>
          </a:xfrm>
        </p:grpSpPr>
        <p:sp>
          <p:nvSpPr>
            <p:cNvPr id="14" name="Rectangle 13"/>
            <p:cNvSpPr/>
            <p:nvPr/>
          </p:nvSpPr>
          <p:spPr>
            <a:xfrm>
              <a:off x="533400" y="3657600"/>
              <a:ext cx="17892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৬৩৯ টাকা </a:t>
              </a:r>
              <a:endParaRPr lang="en-US" sz="3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48100" y="3666495"/>
              <a:ext cx="15584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২৫৫ টাকা </a:t>
              </a:r>
              <a:endParaRPr lang="en-US" sz="3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0" y="3657600"/>
              <a:ext cx="1524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৩৮৪ টাকা </a:t>
              </a:r>
              <a:endParaRPr lang="en-US" sz="3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819400" y="3962400"/>
              <a:ext cx="685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715000" y="3886200"/>
              <a:ext cx="685800" cy="153988"/>
              <a:chOff x="5943600" y="1524000"/>
              <a:chExt cx="685800" cy="15398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943600" y="1524000"/>
                <a:ext cx="6858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943600" y="1676400"/>
                <a:ext cx="6858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04AB485-FECE-4F50-A5E7-1022214674F5}"/>
              </a:ext>
            </a:extLst>
          </p:cNvPr>
          <p:cNvGrpSpPr/>
          <p:nvPr/>
        </p:nvGrpSpPr>
        <p:grpSpPr>
          <a:xfrm>
            <a:off x="269110" y="98683"/>
            <a:ext cx="2244240" cy="3330317"/>
            <a:chOff x="215405" y="65858"/>
            <a:chExt cx="2244240" cy="3330317"/>
          </a:xfrm>
        </p:grpSpPr>
        <p:grpSp>
          <p:nvGrpSpPr>
            <p:cNvPr id="25" name="Group 24"/>
            <p:cNvGrpSpPr/>
            <p:nvPr/>
          </p:nvGrpSpPr>
          <p:grpSpPr>
            <a:xfrm>
              <a:off x="359929" y="196741"/>
              <a:ext cx="1981200" cy="3079066"/>
              <a:chOff x="381000" y="152400"/>
              <a:chExt cx="1981200" cy="3079066"/>
            </a:xfrm>
          </p:grpSpPr>
          <p:pic>
            <p:nvPicPr>
              <p:cNvPr id="2" name="Picture 2" descr="C:\Users\NAGPS\Desktop\he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1000" y="152400"/>
                <a:ext cx="1981200" cy="1752600"/>
              </a:xfrm>
              <a:prstGeom prst="rect">
                <a:avLst/>
              </a:prstGeom>
              <a:noFill/>
            </p:spPr>
          </p:pic>
          <p:pic>
            <p:nvPicPr>
              <p:cNvPr id="3" name="Picture 4" descr="C:\Users\NAGPS\Desktop\duc2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1000" y="1783666"/>
                <a:ext cx="1981200" cy="1447800"/>
              </a:xfrm>
              <a:prstGeom prst="rect">
                <a:avLst/>
              </a:prstGeom>
              <a:noFill/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4AEF203-2804-4591-8F97-FBA7EEBA8F93}"/>
                </a:ext>
              </a:extLst>
            </p:cNvPr>
            <p:cNvSpPr/>
            <p:nvPr/>
          </p:nvSpPr>
          <p:spPr>
            <a:xfrm>
              <a:off x="215405" y="65858"/>
              <a:ext cx="2244240" cy="33303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</TotalTime>
  <Words>518</Words>
  <Application>Microsoft Office PowerPoint</Application>
  <PresentationFormat>On-screen Show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MCTC(R)</cp:lastModifiedBy>
  <cp:revision>439</cp:revision>
  <dcterms:created xsi:type="dcterms:W3CDTF">2006-08-16T00:00:00Z</dcterms:created>
  <dcterms:modified xsi:type="dcterms:W3CDTF">2020-07-07T04:25:49Z</dcterms:modified>
</cp:coreProperties>
</file>