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3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816353" y="221148"/>
            <a:ext cx="3870447" cy="2874415"/>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62500" y="3050082"/>
            <a:ext cx="4081987" cy="3010632"/>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93560" y="-2052086"/>
            <a:ext cx="3252792" cy="1323439"/>
          </a:xfrm>
          <a:prstGeom prst="rect">
            <a:avLst/>
          </a:prstGeom>
          <a:noFill/>
        </p:spPr>
        <p:txBody>
          <a:bodyPr wrap="square" rtlCol="0" anchor="ctr">
            <a:spAutoFit/>
          </a:bodyPr>
          <a:lstStyle/>
          <a:p>
            <a:r>
              <a:rPr lang="bn-BD" sz="8000" dirty="0" smtClean="0"/>
              <a:t> ম   </a:t>
            </a:r>
            <a:endParaRPr lang="en-US" sz="8000" dirty="0"/>
          </a:p>
        </p:txBody>
      </p:sp>
      <p:sp>
        <p:nvSpPr>
          <p:cNvPr id="10" name="Oval 9"/>
          <p:cNvSpPr/>
          <p:nvPr/>
        </p:nvSpPr>
        <p:spPr>
          <a:xfrm>
            <a:off x="472953" y="139730"/>
            <a:ext cx="4343400" cy="2730414"/>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953" y="2870144"/>
            <a:ext cx="4343400" cy="3454456"/>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96469" y="873525"/>
            <a:ext cx="3252792" cy="1569660"/>
          </a:xfrm>
          <a:prstGeom prst="rect">
            <a:avLst/>
          </a:prstGeom>
          <a:noFill/>
        </p:spPr>
        <p:txBody>
          <a:bodyPr wrap="square" rtlCol="0" anchor="ctr">
            <a:spAutoFit/>
          </a:bodyPr>
          <a:lstStyle/>
          <a:p>
            <a:r>
              <a:rPr lang="bn-BD" sz="9600" dirty="0" smtClean="0"/>
              <a:t> গ </a:t>
            </a:r>
            <a:endParaRPr lang="en-US" sz="9600" dirty="0"/>
          </a:p>
        </p:txBody>
      </p:sp>
      <p:sp>
        <p:nvSpPr>
          <p:cNvPr id="13" name="TextBox 12"/>
          <p:cNvSpPr txBox="1"/>
          <p:nvPr/>
        </p:nvSpPr>
        <p:spPr>
          <a:xfrm>
            <a:off x="1018257" y="3680599"/>
            <a:ext cx="3252792" cy="1569660"/>
          </a:xfrm>
          <a:prstGeom prst="rect">
            <a:avLst/>
          </a:prstGeom>
          <a:noFill/>
        </p:spPr>
        <p:txBody>
          <a:bodyPr wrap="square" rtlCol="0" anchor="ctr">
            <a:spAutoFit/>
          </a:bodyPr>
          <a:lstStyle/>
          <a:p>
            <a:r>
              <a:rPr lang="bn-BD" sz="9600" dirty="0" smtClean="0"/>
              <a:t> ত  </a:t>
            </a:r>
            <a:endParaRPr lang="en-US" sz="9600" dirty="0"/>
          </a:p>
        </p:txBody>
      </p:sp>
      <p:sp>
        <p:nvSpPr>
          <p:cNvPr id="14" name="TextBox 13"/>
          <p:cNvSpPr txBox="1"/>
          <p:nvPr/>
        </p:nvSpPr>
        <p:spPr>
          <a:xfrm>
            <a:off x="5945890" y="3553654"/>
            <a:ext cx="2602234" cy="1569660"/>
          </a:xfrm>
          <a:prstGeom prst="rect">
            <a:avLst/>
          </a:prstGeom>
          <a:noFill/>
        </p:spPr>
        <p:txBody>
          <a:bodyPr wrap="square" rtlCol="0" anchor="ctr">
            <a:spAutoFit/>
          </a:bodyPr>
          <a:lstStyle/>
          <a:p>
            <a:r>
              <a:rPr lang="bn-BD" sz="9600" dirty="0" smtClean="0"/>
              <a:t>ম </a:t>
            </a:r>
            <a:endParaRPr lang="en-US" sz="9600" dirty="0"/>
          </a:p>
        </p:txBody>
      </p:sp>
      <p:sp>
        <p:nvSpPr>
          <p:cNvPr id="15" name="TextBox 14"/>
          <p:cNvSpPr txBox="1"/>
          <p:nvPr/>
        </p:nvSpPr>
        <p:spPr>
          <a:xfrm>
            <a:off x="1143000" y="996635"/>
            <a:ext cx="2514600" cy="1323439"/>
          </a:xfrm>
          <a:prstGeom prst="rect">
            <a:avLst/>
          </a:prstGeom>
          <a:noFill/>
        </p:spPr>
        <p:txBody>
          <a:bodyPr wrap="square" rtlCol="0">
            <a:spAutoFit/>
          </a:bodyPr>
          <a:lstStyle/>
          <a:p>
            <a:r>
              <a:rPr lang="bn-BD" sz="8000" dirty="0" smtClean="0"/>
              <a:t>শ্বা </a:t>
            </a:r>
            <a:endParaRPr lang="en-US" sz="8000" dirty="0"/>
          </a:p>
        </p:txBody>
      </p:sp>
      <p:sp>
        <p:nvSpPr>
          <p:cNvPr id="16" name="Rectangle 15"/>
          <p:cNvSpPr/>
          <p:nvPr/>
        </p:nvSpPr>
        <p:spPr>
          <a:xfrm>
            <a:off x="76200" y="139730"/>
            <a:ext cx="8844487" cy="6642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320322" y="412765"/>
            <a:ext cx="911757" cy="60960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1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p:bldP spid="13" grpId="0"/>
      <p:bldP spid="14" grpId="0"/>
      <p:bldP spid="15" grpId="0"/>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138390">
            <a:off x="-137564" y="1170277"/>
            <a:ext cx="2971800" cy="646331"/>
          </a:xfrm>
          <a:prstGeom prst="wedgeRectCallou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92D050"/>
            </a:solidFill>
          </a:ln>
        </p:spPr>
        <p:txBody>
          <a:bodyPr wrap="square" rtlCol="0">
            <a:spAutoFit/>
          </a:bodyPr>
          <a:lstStyle/>
          <a:p>
            <a:r>
              <a:rPr lang="bn-BD" sz="3600" dirty="0" smtClean="0">
                <a:solidFill>
                  <a:srgbClr val="FF0000"/>
                </a:solidFill>
              </a:rPr>
              <a:t>  দলিয়কাজ </a:t>
            </a:r>
            <a:endParaRPr lang="en-US" sz="3600" dirty="0">
              <a:solidFill>
                <a:srgbClr val="FF0000"/>
              </a:solidFill>
            </a:endParaRP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0334"/>
            <a:ext cx="6048375" cy="37120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46314" y="4876800"/>
            <a:ext cx="8382000" cy="1200329"/>
          </a:xfrm>
          <a:prstGeom prst="wedgeRectCallou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B050"/>
            </a:solidFill>
          </a:ln>
        </p:spPr>
        <p:txBody>
          <a:bodyPr wrap="square" rtlCol="0">
            <a:spAutoFit/>
          </a:bodyPr>
          <a:lstStyle/>
          <a:p>
            <a:r>
              <a:rPr lang="bn-BD" sz="3600" dirty="0" smtClean="0">
                <a:solidFill>
                  <a:srgbClr val="FF0000"/>
                </a:solidFill>
              </a:rPr>
              <a:t>হযরত ঈসা আঃ কে কেন হত্যা করার যড়যন্ত হয়েছিল ?  </a:t>
            </a:r>
            <a:endParaRPr lang="en-US" sz="3600" dirty="0">
              <a:solidFill>
                <a:srgbClr val="FF0000"/>
              </a:solidFill>
            </a:endParaRPr>
          </a:p>
        </p:txBody>
      </p:sp>
    </p:spTree>
    <p:extLst>
      <p:ext uri="{BB962C8B-B14F-4D97-AF65-F5344CB8AC3E}">
        <p14:creationId xmlns:p14="http://schemas.microsoft.com/office/powerpoint/2010/main" val="2458726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6172200" cy="1015663"/>
          </a:xfrm>
          <a:prstGeom prst="rect">
            <a:avLst/>
          </a:prstGeom>
          <a:solidFill>
            <a:srgbClr val="92D050"/>
          </a:solidFill>
        </p:spPr>
        <p:txBody>
          <a:bodyPr wrap="square" rtlCol="0">
            <a:spAutoFit/>
          </a:bodyPr>
          <a:lstStyle/>
          <a:p>
            <a:r>
              <a:rPr lang="bn-BD" sz="6000" dirty="0" smtClean="0"/>
              <a:t> জোড়ায় কাজ </a:t>
            </a:r>
            <a:endParaRPr lang="en-US" sz="6000" dirty="0"/>
          </a:p>
        </p:txBody>
      </p:sp>
      <p:sp>
        <p:nvSpPr>
          <p:cNvPr id="3" name="Rectangle 2"/>
          <p:cNvSpPr/>
          <p:nvPr/>
        </p:nvSpPr>
        <p:spPr>
          <a:xfrm>
            <a:off x="228600" y="3429000"/>
            <a:ext cx="8686800" cy="3139321"/>
          </a:xfrm>
          <a:prstGeom prst="rect">
            <a:avLst/>
          </a:prstGeom>
          <a:ln>
            <a:solidFill>
              <a:srgbClr val="FF0000"/>
            </a:solidFill>
          </a:ln>
        </p:spPr>
        <p:txBody>
          <a:bodyPr wrap="square">
            <a:spAutoFit/>
          </a:bodyPr>
          <a:lstStyle/>
          <a:p>
            <a:r>
              <a:rPr lang="as-IN" dirty="0"/>
              <a:t>(১) তাদের অঙ্গীকার ভঙ্গের কারণে, (২) অন্যায়ভাবে রাসূলগণকে হত্যা করার কারণে এবং (৩) তাদের এই উক্তির কারণে যে, ‘আমাদের হৃদয় আচ্ছন্ন’… (নিসা ১৫৫)। ‘আর (৪) তাদের কুফরীর কারণে এবং (৫) মারিয়ামের প্রতি মহা অপবাদ আরোপের কারণে’ (১৫৬)। ‘আর তাদের (৬) একথার কারণে যে, ‘আমরা মারিয়াম-পুত্র ঈসা মসীহকে হত্যা করেছি, যিনি ছিলেন আল্লাহর রাসূল। অথচ তারা না তাঁকে হত্যা করেছিল, না শূলে চড়িয়েছিল। বরং তাদের জন্য ধাঁধার সৃষ্টি করা হয়েছিল। বস্ত্ততঃ তারা এ ব্যাপারে নানাবিধ কথা বলে। তারা এ বিষয়ে সন্দেহের মাঝে পড়ে আছে। শুধুমাত্র ধারণার অনুসরণ করা ব্যতীত এ বিষয়ে তাদের কোন জ্ঞানই নেই। আর নিশ্চিতভাবেই তারা তাকে হত্যা করেনি’ (১৫৭)। ‘বরং তাকে আল্লাহ নিজের কাছে উঠিয়ে নিয়েছেন। আর আল্লাহ হ’লেন মহা পরাক্রান্ত ও প্রজ্ঞাময়’ (নিসা ৪/১৫৫-১৫৮)।</a:t>
            </a:r>
          </a:p>
          <a:p>
            <a:endParaRPr lang="as-IN" dirty="0"/>
          </a:p>
        </p:txBody>
      </p:sp>
      <p:sp>
        <p:nvSpPr>
          <p:cNvPr id="4" name="Rectangle 3"/>
          <p:cNvSpPr/>
          <p:nvPr/>
        </p:nvSpPr>
        <p:spPr>
          <a:xfrm>
            <a:off x="237309" y="2362200"/>
            <a:ext cx="8686800" cy="584775"/>
          </a:xfrm>
          <a:prstGeom prst="rect">
            <a:avLst/>
          </a:prstGeom>
          <a:solidFill>
            <a:srgbClr val="92D050"/>
          </a:solidFill>
        </p:spPr>
        <p:txBody>
          <a:bodyPr wrap="square">
            <a:spAutoFit/>
          </a:bodyPr>
          <a:lstStyle/>
          <a:p>
            <a:r>
              <a:rPr lang="as-IN" sz="3200" dirty="0"/>
              <a:t>ইহুদীদের উপর প্রেরিত গযব ও তার কারণ সমূহ :</a:t>
            </a:r>
            <a:endParaRPr lang="en-US" sz="3200" dirty="0"/>
          </a:p>
        </p:txBody>
      </p:sp>
      <p:sp>
        <p:nvSpPr>
          <p:cNvPr id="5" name="Down Arrow 4"/>
          <p:cNvSpPr/>
          <p:nvPr/>
        </p:nvSpPr>
        <p:spPr>
          <a:xfrm>
            <a:off x="3505200" y="1396663"/>
            <a:ext cx="2286000" cy="965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19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24200"/>
            <a:ext cx="8305800" cy="3108543"/>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FF0000"/>
            </a:solidFill>
          </a:ln>
        </p:spPr>
        <p:txBody>
          <a:bodyPr wrap="square">
            <a:spAutoFit/>
          </a:bodyPr>
          <a:lstStyle/>
          <a:p>
            <a:r>
              <a:rPr lang="as-IN" sz="2800" dirty="0"/>
              <a:t>(১) তাদের ব্যাপক পাপাচার (২) আল্লাহর পথে বাধা দান (৩) সূদী লেনদেন (৪) অপরের সম্পদ অন্যায়ভাবে ভক্ষণ (৫) অঙ্গীকার ভঙ্গ করা (৬) নবীগণকে হত্যা করা (৭) আল্লাহর পথে আগ্রহী না হওয়া এবং অজুহাত দেওয়া যে, আমাদের হৃদয় আচ্ছন্ন (৮) কুফরী করা (৯) মারিয়ামের প্রতি মিথ্যা অপবাদ দেওয়া (১০) ঈসাকে শূলে বিদ্ধ করে হত্যার মিথ্যা দাবী করা।</a:t>
            </a:r>
            <a:endParaRPr lang="en-US" sz="2800" dirty="0"/>
          </a:p>
        </p:txBody>
      </p:sp>
      <p:sp>
        <p:nvSpPr>
          <p:cNvPr id="3" name="Rectangle 2"/>
          <p:cNvSpPr/>
          <p:nvPr/>
        </p:nvSpPr>
        <p:spPr>
          <a:xfrm>
            <a:off x="1295400" y="457200"/>
            <a:ext cx="6320246" cy="1446550"/>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FF0000"/>
            </a:solidFill>
          </a:ln>
        </p:spPr>
        <p:txBody>
          <a:bodyPr wrap="square">
            <a:spAutoFit/>
          </a:bodyPr>
          <a:lstStyle/>
          <a:p>
            <a:r>
              <a:rPr lang="as-IN" sz="4400" dirty="0"/>
              <a:t>ইহুদীদের অভিশপ্ত হওয়ার </a:t>
            </a:r>
            <a:endParaRPr lang="bn-BD" sz="4400" dirty="0" smtClean="0"/>
          </a:p>
          <a:p>
            <a:r>
              <a:rPr lang="as-IN" sz="4400" dirty="0" smtClean="0"/>
              <a:t>১০টি </a:t>
            </a:r>
            <a:r>
              <a:rPr lang="as-IN" sz="4400" dirty="0"/>
              <a:t>কারণ </a:t>
            </a:r>
            <a:endParaRPr lang="en-US" sz="4400" dirty="0"/>
          </a:p>
        </p:txBody>
      </p:sp>
    </p:spTree>
    <p:extLst>
      <p:ext uri="{BB962C8B-B14F-4D97-AF65-F5344CB8AC3E}">
        <p14:creationId xmlns:p14="http://schemas.microsoft.com/office/powerpoint/2010/main" val="125277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57400"/>
            <a:ext cx="8458200" cy="397031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endParaRPr lang="ar-AE" dirty="0"/>
          </a:p>
          <a:p>
            <a:r>
              <a:rPr lang="ar-AE" dirty="0"/>
              <a:t>حَوارِىّ </a:t>
            </a:r>
            <a:r>
              <a:rPr lang="as-IN" dirty="0"/>
              <a:t>শব্দটি </a:t>
            </a:r>
            <a:r>
              <a:rPr lang="ar-AE" dirty="0"/>
              <a:t>حَوَرٌ </a:t>
            </a:r>
            <a:r>
              <a:rPr lang="as-IN" dirty="0"/>
              <a:t>ধাতু থেকে ব্যুৎপন্ন। অর্থ দেওয়ালে চুনকাম করার জন্য ধবধবে সাদা চুন। পারিভাষিক অর্থে ঈসা (আঃ)-এর খাঁটি অনুসারী শীর্ষস্থানীয় ভক্ত ও সাহায্যকারী ব্যক্তিগণকে ‘হাওয়ারী’ বলা হ’ত। কেউ বলেছেন যে, নাবাত্বী ভাষায় হাওয়ারী অর্থ ধোপা (</a:t>
            </a:r>
            <a:r>
              <a:rPr lang="ar-AE" dirty="0"/>
              <a:t>القصار)। </a:t>
            </a:r>
            <a:r>
              <a:rPr lang="as-IN" dirty="0"/>
              <a:t>ঈসার খাঁটি অনুসারীগণ ধোপা ছিলেন, যারা কাপড় ধৌত করতেন। পরে তারা ঐ নামেই পরিচিত হন। অথবা এজন্য তাদের উপাধি ‘হাওয়ারী’ ছিল যে, তারা সর্বদা সাদা পোষাক পরিধান করতেন। কোন কোন তাফসীরবিদ তাঁদের সংখ্যা ১২ জন বলেছেন। ঈসা (আঃ)-এর ভক্ত সহচরগণকে যেমন ‘হাওয়ারী’ বলা হয়; শেষনবী মুহাম্মাদ (ছাঃ)-এর ভক্ত সহচরগণকে তেমনি ‘ছাহাবী’ বলা হয়। আভিধানিক অর্থে ছাহাবী অর্থ সাথী বা সহচর হ’লেও পারিভাষিক অর্থে রাসূল (ছাঃ) ব্যতীত অন্যদের সাথীগণকে ‘ছাহাবী’ বলা হয় না। কেননা এই পরিভাষাটি কেবল ঐসকল পবিত্রাত্মা ব্যক্তিগণের জন্যেই সৃষ্টি হয়েছে। অবশ্য ‘হাওয়ারী’ শব্দটি কোন কোন সময় শুধু ‘সাহায্যকারী’ বা আন্তরিক বন্ধু অর্থেও ব্যবহৃত হয়। যেমন রাসূলুল্লাহ (ছাঃ) একদা বলেন, ‘প্রত্যেক নবীর একজন ‘হাওয়ারী’ অর্থাৎ খাঁটি সহচর থাকে। তেমনি আমার ‘হাওয়ারী’ হ’ল যুবায়ের’।[8] </a:t>
            </a:r>
            <a:endParaRPr lang="en-US" dirty="0"/>
          </a:p>
        </p:txBody>
      </p:sp>
      <p:sp>
        <p:nvSpPr>
          <p:cNvPr id="3" name="Rectangle 2"/>
          <p:cNvSpPr/>
          <p:nvPr/>
        </p:nvSpPr>
        <p:spPr>
          <a:xfrm>
            <a:off x="1676400" y="381000"/>
            <a:ext cx="5298245" cy="1015663"/>
          </a:xfrm>
          <a:prstGeom prst="rect">
            <a:avLst/>
          </a:prstGeom>
          <a:solidFill>
            <a:srgbClr val="FFFF00"/>
          </a:solidFill>
        </p:spPr>
        <p:txBody>
          <a:bodyPr wrap="none">
            <a:spAutoFit/>
          </a:bodyPr>
          <a:lstStyle/>
          <a:p>
            <a:r>
              <a:rPr lang="as-IN" sz="6000" dirty="0"/>
              <a:t>‘হাওয়ারী’ কারা?</a:t>
            </a:r>
            <a:endParaRPr lang="en-US" sz="6000" dirty="0"/>
          </a:p>
        </p:txBody>
      </p:sp>
    </p:spTree>
    <p:extLst>
      <p:ext uri="{BB962C8B-B14F-4D97-AF65-F5344CB8AC3E}">
        <p14:creationId xmlns:p14="http://schemas.microsoft.com/office/powerpoint/2010/main" val="3476499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2554545"/>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solidFill>
              <a:srgbClr val="FF0000"/>
            </a:solidFill>
          </a:ln>
        </p:spPr>
        <p:txBody>
          <a:bodyPr wrap="square" rtlCol="0" anchor="ctr">
            <a:spAutoFit/>
          </a:bodyPr>
          <a:lstStyle/>
          <a:p>
            <a:r>
              <a:rPr lang="bn-BD" sz="8000" dirty="0" smtClean="0"/>
              <a:t>    দেখা হবে </a:t>
            </a:r>
          </a:p>
          <a:p>
            <a:r>
              <a:rPr lang="bn-BD" sz="8000" dirty="0"/>
              <a:t> </a:t>
            </a:r>
            <a:r>
              <a:rPr lang="bn-BD" sz="8000" dirty="0" smtClean="0"/>
              <a:t>  আগামি ক্লাশে </a:t>
            </a:r>
            <a:endParaRPr lang="en-US" sz="8000" dirty="0"/>
          </a:p>
        </p:txBody>
      </p:sp>
      <p:sp>
        <p:nvSpPr>
          <p:cNvPr id="3" name="Isosceles Triangle 2"/>
          <p:cNvSpPr/>
          <p:nvPr/>
        </p:nvSpPr>
        <p:spPr>
          <a:xfrm>
            <a:off x="25037" y="3160502"/>
            <a:ext cx="838200" cy="29198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31817" y="3124200"/>
            <a:ext cx="914400" cy="2956122"/>
          </a:xfrm>
          <a:prstGeom prst="triangl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878874" y="3106830"/>
            <a:ext cx="838200" cy="2962080"/>
          </a:xfrm>
          <a:prstGeom prst="triangl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717074" y="3151746"/>
            <a:ext cx="925286" cy="2910509"/>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603569" y="3124200"/>
            <a:ext cx="925286" cy="2910509"/>
          </a:xfrm>
          <a:prstGeom prst="triangl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528855" y="3122401"/>
            <a:ext cx="925286" cy="2910509"/>
          </a:xfrm>
          <a:prstGeom prst="triangle">
            <a:avLst/>
          </a:prstGeom>
          <a:blipFill>
            <a:blip r:embed="rId2"/>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486798" y="3106830"/>
            <a:ext cx="925286" cy="291050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431679" y="3091921"/>
            <a:ext cx="925286" cy="2910509"/>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643449" y="3106830"/>
            <a:ext cx="925286" cy="2962080"/>
          </a:xfrm>
          <a:prstGeom prst="triangl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8183880" y="3078858"/>
            <a:ext cx="925286" cy="291050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56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 y="81643"/>
            <a:ext cx="8975649" cy="6465026"/>
            <a:chOff x="30480" y="81643"/>
            <a:chExt cx="8975649" cy="6465026"/>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146"/>
            <a:stretch/>
          </p:blipFill>
          <p:spPr bwMode="auto">
            <a:xfrm>
              <a:off x="30480" y="81643"/>
              <a:ext cx="8975649" cy="64650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9600" y="1295400"/>
              <a:ext cx="3048000" cy="707886"/>
            </a:xfrm>
            <a:prstGeom prst="rect">
              <a:avLst/>
            </a:prstGeom>
            <a:solidFill>
              <a:srgbClr val="92D050"/>
            </a:solidFill>
          </p:spPr>
          <p:txBody>
            <a:bodyPr wrap="square" rtlCol="0">
              <a:spAutoFit/>
            </a:bodyPr>
            <a:lstStyle/>
            <a:p>
              <a:r>
                <a:rPr lang="bn-BD" sz="4000" dirty="0" smtClean="0"/>
                <a:t>পাঠ পরিচিতি </a:t>
              </a:r>
              <a:endParaRPr lang="en-US" sz="4000" dirty="0"/>
            </a:p>
          </p:txBody>
        </p:sp>
        <p:sp>
          <p:nvSpPr>
            <p:cNvPr id="4" name="TextBox 3"/>
            <p:cNvSpPr txBox="1"/>
            <p:nvPr/>
          </p:nvSpPr>
          <p:spPr>
            <a:xfrm>
              <a:off x="4267200" y="2304779"/>
              <a:ext cx="3733800" cy="2677656"/>
            </a:xfrm>
            <a:prstGeom prst="rect">
              <a:avLst/>
            </a:prstGeom>
            <a:solidFill>
              <a:srgbClr val="00B050"/>
            </a:solidFill>
          </p:spPr>
          <p:txBody>
            <a:bodyPr wrap="square" rtlCol="0">
              <a:spAutoFit/>
            </a:bodyPr>
            <a:lstStyle/>
            <a:p>
              <a:r>
                <a:rPr lang="bn-BD" sz="2800" dirty="0" smtClean="0"/>
                <a:t>শ্রেনি =  ৮ম </a:t>
              </a:r>
            </a:p>
            <a:p>
              <a:r>
                <a:rPr lang="bn-BD" sz="2800" dirty="0"/>
                <a:t> </a:t>
              </a:r>
              <a:r>
                <a:rPr lang="bn-BD" sz="2800" dirty="0" smtClean="0"/>
                <a:t>বিষয় ঃ ইসলাম ও নৈতিক শিক্ষা </a:t>
              </a:r>
            </a:p>
            <a:p>
              <a:r>
                <a:rPr lang="bn-BD" sz="2800" dirty="0"/>
                <a:t> </a:t>
              </a:r>
              <a:r>
                <a:rPr lang="bn-BD" sz="2800" dirty="0" smtClean="0"/>
                <a:t>সময় ঃ ৪৫ মিনিট ।</a:t>
              </a:r>
            </a:p>
            <a:p>
              <a:r>
                <a:rPr lang="bn-BD" sz="2800" dirty="0"/>
                <a:t> </a:t>
              </a:r>
              <a:r>
                <a:rPr lang="bn-BD" sz="2800" dirty="0" smtClean="0"/>
                <a:t>হযরত ঈসা আঃ </a:t>
              </a:r>
            </a:p>
            <a:p>
              <a:r>
                <a:rPr lang="bn-BD" sz="2800" dirty="0" smtClean="0"/>
                <a:t>তারিখ, ০৬/০৭/২০২০ </a:t>
              </a:r>
              <a:endParaRPr lang="en-US" sz="2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248" t="9935" r="20540" b="62097"/>
            <a:stretch/>
          </p:blipFill>
          <p:spPr>
            <a:xfrm>
              <a:off x="1365068" y="1295401"/>
              <a:ext cx="2368732" cy="2018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TextBox 5"/>
          <p:cNvSpPr txBox="1"/>
          <p:nvPr/>
        </p:nvSpPr>
        <p:spPr>
          <a:xfrm>
            <a:off x="1219200" y="3505200"/>
            <a:ext cx="2743200" cy="1938992"/>
          </a:xfrm>
          <a:prstGeom prst="rect">
            <a:avLst/>
          </a:prstGeom>
          <a:solidFill>
            <a:srgbClr val="FFFF00"/>
          </a:solidFill>
        </p:spPr>
        <p:txBody>
          <a:bodyPr wrap="square" rtlCol="0">
            <a:spAutoFit/>
          </a:bodyPr>
          <a:lstStyle/>
          <a:p>
            <a:r>
              <a:rPr lang="bn-BD" sz="2000" dirty="0" smtClean="0"/>
              <a:t>মোহাম্মদ =দাউদ </a:t>
            </a:r>
          </a:p>
          <a:p>
            <a:r>
              <a:rPr lang="bn-BD" sz="2000" dirty="0"/>
              <a:t> </a:t>
            </a:r>
            <a:r>
              <a:rPr lang="bn-BD" sz="2000" dirty="0" smtClean="0"/>
              <a:t>সিনিয়র শিক্ষক ।</a:t>
            </a:r>
          </a:p>
          <a:p>
            <a:r>
              <a:rPr lang="bn-BD" sz="2000" dirty="0" smtClean="0"/>
              <a:t>রতনপুর হাজি ছৈয়দের রহমান স্মৃতি উচ্চ বিদ্যালয় ।</a:t>
            </a:r>
          </a:p>
          <a:p>
            <a:r>
              <a:rPr lang="bn-BD" sz="2000" dirty="0" smtClean="0"/>
              <a:t>ফেনি সদর ।ফেনি । </a:t>
            </a:r>
            <a:endParaRPr lang="en-US" sz="2000" dirty="0"/>
          </a:p>
        </p:txBody>
      </p:sp>
    </p:spTree>
    <p:extLst>
      <p:ext uri="{BB962C8B-B14F-4D97-AF65-F5344CB8AC3E}">
        <p14:creationId xmlns:p14="http://schemas.microsoft.com/office/powerpoint/2010/main" val="239864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5867400" cy="1200329"/>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rgbClr val="FF0000"/>
            </a:solidFill>
          </a:ln>
        </p:spPr>
        <p:txBody>
          <a:bodyPr wrap="square" rtlCol="0">
            <a:spAutoFit/>
          </a:bodyPr>
          <a:lstStyle/>
          <a:p>
            <a:r>
              <a:rPr lang="bn-BD" sz="7200" dirty="0" smtClean="0"/>
              <a:t> শিক্ষন ফল </a:t>
            </a:r>
            <a:endParaRPr lang="en-US" sz="7200" dirty="0"/>
          </a:p>
        </p:txBody>
      </p:sp>
      <p:sp>
        <p:nvSpPr>
          <p:cNvPr id="3" name="TextBox 2"/>
          <p:cNvSpPr txBox="1"/>
          <p:nvPr/>
        </p:nvSpPr>
        <p:spPr>
          <a:xfrm>
            <a:off x="228600" y="1524000"/>
            <a:ext cx="8763000" cy="507831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rgbClr val="FF0000"/>
            </a:solidFill>
            <a:prstDash val="solid"/>
          </a:ln>
        </p:spPr>
        <p:txBody>
          <a:bodyPr wrap="square" rtlCol="0">
            <a:spAutoFit/>
          </a:bodyPr>
          <a:lstStyle/>
          <a:p>
            <a:pPr marL="285750" indent="-285750">
              <a:buFont typeface="Wingdings" pitchFamily="2" charset="2"/>
              <a:buChar char="v"/>
            </a:pPr>
            <a:r>
              <a:rPr lang="bn-BD" sz="3600" dirty="0" smtClean="0"/>
              <a:t> হযরত ঈসা আঃ এর পরিচয় বলতে পারবে ।</a:t>
            </a:r>
          </a:p>
          <a:p>
            <a:pPr marL="285750" indent="-285750">
              <a:buFont typeface="Wingdings" pitchFamily="2" charset="2"/>
              <a:buChar char="v"/>
            </a:pPr>
            <a:r>
              <a:rPr lang="bn-BD" sz="3600" dirty="0"/>
              <a:t> </a:t>
            </a:r>
            <a:r>
              <a:rPr lang="bn-BD" sz="3600" dirty="0" smtClean="0"/>
              <a:t>হযরত ঈসা আঃ মিজিযা বলতে পারবে । </a:t>
            </a:r>
          </a:p>
          <a:p>
            <a:pPr marL="285750" indent="-285750">
              <a:buFont typeface="Wingdings" pitchFamily="2" charset="2"/>
              <a:buChar char="v"/>
            </a:pPr>
            <a:r>
              <a:rPr lang="bn-BD" sz="3600" dirty="0"/>
              <a:t> </a:t>
            </a:r>
            <a:r>
              <a:rPr lang="bn-BD" sz="3600" dirty="0" smtClean="0"/>
              <a:t>ঈসা আঃ এর বিরুদ্ভে যড়যন্ত সম্পর্কে বলতে পারবে ।</a:t>
            </a:r>
          </a:p>
          <a:p>
            <a:pPr marL="285750" indent="-285750">
              <a:buFont typeface="Wingdings" pitchFamily="2" charset="2"/>
              <a:buChar char="v"/>
            </a:pPr>
            <a:r>
              <a:rPr lang="bn-BD" sz="3600" dirty="0"/>
              <a:t> </a:t>
            </a:r>
            <a:r>
              <a:rPr lang="bn-BD" sz="3600" dirty="0" smtClean="0"/>
              <a:t>ঈসা আঃ পুনরায় দুনিয়াতে আসবেন তা ব্যাখ্যা করতে পারবে । </a:t>
            </a:r>
          </a:p>
          <a:p>
            <a:pPr marL="285750" indent="-285750">
              <a:buFont typeface="Wingdings" pitchFamily="2" charset="2"/>
              <a:buChar char="v"/>
            </a:pPr>
            <a:r>
              <a:rPr lang="bn-BD" sz="3600" dirty="0"/>
              <a:t> </a:t>
            </a:r>
            <a:r>
              <a:rPr lang="bn-BD" sz="3600" dirty="0" smtClean="0"/>
              <a:t>তিনি একজন নবি তা বিশ্লেষন করতে পারবে । </a:t>
            </a:r>
            <a:endParaRPr lang="en-US" sz="3600" dirty="0"/>
          </a:p>
        </p:txBody>
      </p:sp>
    </p:spTree>
    <p:extLst>
      <p:ext uri="{BB962C8B-B14F-4D97-AF65-F5344CB8AC3E}">
        <p14:creationId xmlns:p14="http://schemas.microsoft.com/office/powerpoint/2010/main" val="233679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676400"/>
            <a:ext cx="3962400" cy="2971800"/>
          </a:xfrm>
          <a:prstGeom prst="ellipse">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685800" y="457199"/>
            <a:ext cx="7010400" cy="1107996"/>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solidFill>
            <a:prstDash val="solid"/>
          </a:ln>
        </p:spPr>
        <p:txBody>
          <a:bodyPr wrap="square" rtlCol="0">
            <a:spAutoFit/>
          </a:bodyPr>
          <a:lstStyle/>
          <a:p>
            <a:r>
              <a:rPr lang="bn-BD" sz="6600" dirty="0" smtClean="0"/>
              <a:t> পূর্ব জ্ঞান যাচাই </a:t>
            </a:r>
            <a:endParaRPr lang="en-US" sz="6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12" y="1777471"/>
            <a:ext cx="4724400" cy="28707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81057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09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710" b="8047"/>
          <a:stretch/>
        </p:blipFill>
        <p:spPr bwMode="auto">
          <a:xfrm>
            <a:off x="722811" y="1780640"/>
            <a:ext cx="7467600" cy="3588196"/>
          </a:xfrm>
          <a:prstGeom prst="ellipse">
            <a:avLst/>
          </a:prstGeom>
          <a:gradFill>
            <a:gsLst>
              <a:gs pos="37500">
                <a:srgbClr val="FFB31A"/>
              </a:gs>
              <a:gs pos="0">
                <a:srgbClr val="FF3399"/>
              </a:gs>
              <a:gs pos="25000">
                <a:srgbClr val="FF6633"/>
              </a:gs>
              <a:gs pos="50000">
                <a:srgbClr val="FFFF00"/>
              </a:gs>
              <a:gs pos="75000">
                <a:srgbClr val="01A78F"/>
              </a:gs>
              <a:gs pos="100000">
                <a:srgbClr val="3366FF"/>
              </a:gs>
            </a:gsLst>
            <a:lin ang="5400000" scaled="0"/>
          </a:gradFill>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143000" y="457200"/>
            <a:ext cx="7010400" cy="1323439"/>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bn-BD" sz="8000" dirty="0" smtClean="0"/>
              <a:t> পড়ি  ও বলি </a:t>
            </a:r>
            <a:endParaRPr lang="en-US" sz="8000" dirty="0"/>
          </a:p>
        </p:txBody>
      </p:sp>
      <p:sp>
        <p:nvSpPr>
          <p:cNvPr id="13" name="TextBox 12"/>
          <p:cNvSpPr txBox="1"/>
          <p:nvPr/>
        </p:nvSpPr>
        <p:spPr>
          <a:xfrm>
            <a:off x="418011" y="5486400"/>
            <a:ext cx="8077200" cy="1107996"/>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bn-BD" sz="6600" dirty="0" smtClean="0"/>
              <a:t>ঈসা আঃ এর পরিচয়  </a:t>
            </a:r>
            <a:endParaRPr lang="en-US" sz="6600" dirty="0"/>
          </a:p>
        </p:txBody>
      </p:sp>
      <p:sp>
        <p:nvSpPr>
          <p:cNvPr id="11" name="Sun 10"/>
          <p:cNvSpPr/>
          <p:nvPr/>
        </p:nvSpPr>
        <p:spPr>
          <a:xfrm>
            <a:off x="7467600" y="1780639"/>
            <a:ext cx="1523999" cy="105835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n 14"/>
          <p:cNvSpPr/>
          <p:nvPr/>
        </p:nvSpPr>
        <p:spPr>
          <a:xfrm>
            <a:off x="7619999" y="4428045"/>
            <a:ext cx="1523999" cy="105835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21769" y="1676400"/>
            <a:ext cx="1523999" cy="105835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n 16"/>
          <p:cNvSpPr/>
          <p:nvPr/>
        </p:nvSpPr>
        <p:spPr>
          <a:xfrm>
            <a:off x="152400" y="4401887"/>
            <a:ext cx="1523999" cy="105835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24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114800" cy="4495800"/>
          </a:xfrm>
          <a:prstGeom prst="ellipse">
            <a:avLst/>
          </a:prstGeom>
          <a:ln w="9525">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4343400" cy="4495800"/>
          </a:xfrm>
          <a:prstGeom prst="ellipse">
            <a:avLst/>
          </a:prstGeom>
          <a:ln w="9525">
            <a:solidFill>
              <a:srgbClr val="FF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953000"/>
            <a:ext cx="6400800" cy="1015663"/>
          </a:xfrm>
          <a:prstGeom prst="rect">
            <a:avLst/>
          </a:prstGeom>
          <a:solidFill>
            <a:srgbClr val="00B050"/>
          </a:solidFill>
          <a:ln>
            <a:solidFill>
              <a:srgbClr val="FF0000"/>
            </a:solidFill>
          </a:ln>
        </p:spPr>
        <p:txBody>
          <a:bodyPr wrap="square" rtlCol="0">
            <a:spAutoFit/>
          </a:bodyPr>
          <a:lstStyle/>
          <a:p>
            <a:r>
              <a:rPr lang="bn-BD" sz="6000" dirty="0" smtClean="0"/>
              <a:t>ছবি দেখি ও বলি </a:t>
            </a:r>
            <a:endParaRPr lang="en-US" sz="6000" dirty="0"/>
          </a:p>
        </p:txBody>
      </p:sp>
      <p:sp>
        <p:nvSpPr>
          <p:cNvPr id="3" name="Down Arrow Callout 2"/>
          <p:cNvSpPr/>
          <p:nvPr/>
        </p:nvSpPr>
        <p:spPr>
          <a:xfrm>
            <a:off x="3771900" y="76200"/>
            <a:ext cx="1600199" cy="152400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17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400800" cy="1168539"/>
          </a:xfrm>
          <a:prstGeom prst="ellipse">
            <a:avLst/>
          </a:prstGeom>
          <a:solidFill>
            <a:srgbClr val="00B050"/>
          </a:solidFill>
          <a:ln>
            <a:solidFill>
              <a:srgbClr val="FF0000"/>
            </a:solidFill>
          </a:ln>
        </p:spPr>
        <p:txBody>
          <a:bodyPr wrap="square" rtlCol="0">
            <a:spAutoFit/>
          </a:bodyPr>
          <a:lstStyle/>
          <a:p>
            <a:r>
              <a:rPr lang="bn-BD" sz="4800" dirty="0" smtClean="0"/>
              <a:t>ছবি দেখি ও বলি </a:t>
            </a:r>
            <a:endParaRPr lang="en-US" sz="4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467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0600" y="4953000"/>
            <a:ext cx="7543800" cy="1168539"/>
          </a:xfrm>
          <a:prstGeom prst="ellipse">
            <a:avLst/>
          </a:prstGeom>
          <a:solidFill>
            <a:srgbClr val="00B050"/>
          </a:solidFill>
          <a:ln>
            <a:solidFill>
              <a:srgbClr val="FF0000"/>
            </a:solidFill>
          </a:ln>
        </p:spPr>
        <p:txBody>
          <a:bodyPr wrap="square" rtlCol="0">
            <a:spAutoFit/>
          </a:bodyPr>
          <a:lstStyle/>
          <a:p>
            <a:r>
              <a:rPr lang="bn-BD" sz="4800" dirty="0" smtClean="0"/>
              <a:t>হযরত মরিয়ম আঃ  </a:t>
            </a:r>
            <a:endParaRPr lang="en-US" sz="4800" dirty="0"/>
          </a:p>
        </p:txBody>
      </p:sp>
      <p:sp>
        <p:nvSpPr>
          <p:cNvPr id="3" name="Isosceles Triangle 2"/>
          <p:cNvSpPr/>
          <p:nvPr/>
        </p:nvSpPr>
        <p:spPr>
          <a:xfrm>
            <a:off x="165463" y="304800"/>
            <a:ext cx="990600" cy="6400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8039100" y="38100"/>
            <a:ext cx="990600" cy="6400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485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0"/>
            <a:ext cx="8839200" cy="4401205"/>
          </a:xfrm>
          <a:prstGeom prst="rect">
            <a:avLst/>
          </a:prstGeom>
          <a:gradFill>
            <a:gsLst>
              <a:gs pos="0">
                <a:srgbClr val="DDEBCF"/>
              </a:gs>
              <a:gs pos="50000">
                <a:srgbClr val="9CB86E"/>
              </a:gs>
              <a:gs pos="100000">
                <a:srgbClr val="156B13"/>
              </a:gs>
            </a:gsLst>
            <a:lin ang="5400000" scaled="0"/>
          </a:gradFill>
          <a:ln>
            <a:solidFill>
              <a:srgbClr val="FF0000"/>
            </a:solidFill>
          </a:ln>
        </p:spPr>
        <p:txBody>
          <a:bodyPr wrap="square">
            <a:spAutoFit/>
          </a:bodyPr>
          <a:lstStyle/>
          <a:p>
            <a:r>
              <a:rPr lang="as-IN" sz="2800" dirty="0"/>
              <a:t>মারিয়ামের বৈশিষ্ট্য সমূহ :</a:t>
            </a:r>
          </a:p>
          <a:p>
            <a:endParaRPr lang="as-IN" sz="2800" dirty="0"/>
          </a:p>
          <a:p>
            <a:r>
              <a:rPr lang="as-IN" sz="2800" dirty="0"/>
              <a:t>(১) তিনি ছিলেন বিশ্ব নারী সমাজের শীর্ষস্থানীয়া এবং আল্লাহর মনোনীত ও পবিত্র ব্যক্তিত্ব (আলে ইমরান ৩/৪২)। </a:t>
            </a:r>
          </a:p>
          <a:p>
            <a:endParaRPr lang="as-IN" sz="2800" dirty="0"/>
          </a:p>
          <a:p>
            <a:r>
              <a:rPr lang="as-IN" sz="2800" dirty="0"/>
              <a:t>(২) তিনি ছিলেন সর্বদা আল্লাহর উপাসনায় রত, বিনয়ী, রুকু কারিনী ও সিজদাকারিনী (ঐ, ৩/৪৩)। </a:t>
            </a:r>
          </a:p>
          <a:p>
            <a:endParaRPr lang="as-IN" sz="2800" dirty="0"/>
          </a:p>
          <a:p>
            <a:r>
              <a:rPr lang="as-IN" sz="2800" dirty="0"/>
              <a:t>(৩) তিনি ছিলেন সতীসাধ্বী এবং আল্লাহর আদেশ ও বাণী সমূহের বাস্তবায়নকারিনী (তাহরীম ৬৬/১২)</a:t>
            </a:r>
            <a:endParaRPr lang="en-US" sz="2800" dirty="0"/>
          </a:p>
        </p:txBody>
      </p:sp>
      <p:sp>
        <p:nvSpPr>
          <p:cNvPr id="5" name="TextBox 4"/>
          <p:cNvSpPr txBox="1"/>
          <p:nvPr/>
        </p:nvSpPr>
        <p:spPr>
          <a:xfrm>
            <a:off x="1600200" y="380999"/>
            <a:ext cx="5943600" cy="1323439"/>
          </a:xfrm>
          <a:prstGeom prst="rect">
            <a:avLst/>
          </a:prstGeom>
          <a:solidFill>
            <a:srgbClr val="00B050"/>
          </a:solidFill>
        </p:spPr>
        <p:txBody>
          <a:bodyPr wrap="square" rtlCol="0">
            <a:spAutoFit/>
          </a:bodyPr>
          <a:lstStyle/>
          <a:p>
            <a:r>
              <a:rPr lang="bn-BD" sz="8000" dirty="0" smtClean="0"/>
              <a:t>পড়ি ও বলি </a:t>
            </a:r>
            <a:endParaRPr lang="en-US" sz="8000" dirty="0"/>
          </a:p>
        </p:txBody>
      </p:sp>
    </p:spTree>
    <p:extLst>
      <p:ext uri="{BB962C8B-B14F-4D97-AF65-F5344CB8AC3E}">
        <p14:creationId xmlns:p14="http://schemas.microsoft.com/office/powerpoint/2010/main" val="187092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3366" y="352023"/>
            <a:ext cx="7772400" cy="830997"/>
          </a:xfrm>
          <a:prstGeom prst="rect">
            <a:avLst/>
          </a:prstGeom>
          <a:solidFill>
            <a:srgbClr val="00B050"/>
          </a:solidFill>
        </p:spPr>
        <p:txBody>
          <a:bodyPr wrap="square" rtlCol="0">
            <a:spAutoFit/>
          </a:bodyPr>
          <a:lstStyle/>
          <a:p>
            <a:r>
              <a:rPr lang="bn-BD" sz="4800" dirty="0" smtClean="0"/>
              <a:t>হযরত ঈসা আঃ এর বৈশিষ্ট্য </a:t>
            </a:r>
            <a:endParaRPr lang="en-US" sz="4800" dirty="0"/>
          </a:p>
        </p:txBody>
      </p:sp>
      <p:sp>
        <p:nvSpPr>
          <p:cNvPr id="2" name="Rectangle 1"/>
          <p:cNvSpPr/>
          <p:nvPr/>
        </p:nvSpPr>
        <p:spPr>
          <a:xfrm>
            <a:off x="315686" y="2195284"/>
            <a:ext cx="8229600" cy="4401205"/>
          </a:xfrm>
          <a:prstGeom prst="rect">
            <a:avLst/>
          </a:prstGeom>
          <a:ln>
            <a:solidFill>
              <a:schemeClr val="tx1"/>
            </a:solidFill>
            <a:prstDash val="solid"/>
          </a:ln>
        </p:spPr>
        <p:txBody>
          <a:bodyPr wrap="square">
            <a:spAutoFit/>
          </a:bodyPr>
          <a:lstStyle/>
          <a:p>
            <a:endParaRPr lang="as-IN" sz="2000" dirty="0">
              <a:solidFill>
                <a:srgbClr val="00B050"/>
              </a:solidFill>
            </a:endParaRPr>
          </a:p>
          <a:p>
            <a:r>
              <a:rPr lang="as-IN" sz="2000" dirty="0">
                <a:solidFill>
                  <a:srgbClr val="00B050"/>
                </a:solidFill>
              </a:rPr>
              <a:t>(১) তিনি ছিলেন বিনা বাপে পয়দা বিশ্বের একমাত্র নবী (আলে ইমরান ৩/৪৬ প্রভৃতি)। (২) </a:t>
            </a:r>
            <a:r>
              <a:rPr lang="as-IN" sz="2000" dirty="0">
                <a:ln w="12700">
                  <a:solidFill>
                    <a:schemeClr val="tx1"/>
                  </a:solidFill>
                </a:ln>
                <a:solidFill>
                  <a:srgbClr val="00B050"/>
                </a:solidFill>
              </a:rPr>
              <a:t>আল্লাহ</a:t>
            </a:r>
            <a:r>
              <a:rPr lang="as-IN" sz="2000" dirty="0">
                <a:solidFill>
                  <a:srgbClr val="00B050"/>
                </a:solidFill>
              </a:rPr>
              <a:t> স্বয়ং যার নাম রাখেন মসীহ ঈসা রূপে (আলে ইমরান ৩/৪৫)। (৩) তিনি শয়তানের অনিষ্টকারিতা হ’তে মুক্ত ছিলেন (ঐ, ৩/৩৬-৩৭)। (৪) দুনিয়া ও আখেরাতে তিনি ছিলেন মহা সম্মানের অধিকারী এবং আল্লাহর একান্ত প্রিয়জনদের অন্যতম (আলে ইমরান ৩/৪৫)। (৫) তিনি মাতৃক্রোড়ে থেকেই সারগর্ভ বক্তব্য রাখেন (মারিয়াম ১৯/২৭-৩৩; আলে ইমরান ৩/৪৬)। (৬) তিনি বনু ইস্রাঈলগণের প্রতি প্রেরিত হয়েছিলেন (আলে ইমরান ৩/৪৯) এবং শেষনবী ‘আহমাদ’-এর আগমনের ভবিষ্যদ্বাণী করেন (ছফ ৬১/৬)। (৭) তাঁর মো‘জেযা সমূহের মধ্যে ছিল- (ক) তিনি মাটির তৈরী পাখিতে ফুঁক দিলেই তা জীবন্ত হয়ে উড়ে যেত (খ) তিনি জন্মান্ধকে চক্ষুষ্মান ও কুষ্ঠ রোগীকে সুস্থ করতে পারতেন (গ) তিনি মৃতকে জীবিত করতে পারতেন (ঘ) তিনি বলে দিতে পারতেন মানুষ বাড়ী থেকে যা খেয়ে আসে এবং যা সে ঘরে সঞ্চিত রেখে আসে (আলে ইমরান ৩/৪৯; মায়েদাহ ৫/১১০)। </a:t>
            </a:r>
            <a:endParaRPr lang="en-US" sz="2000" dirty="0">
              <a:solidFill>
                <a:srgbClr val="00B050"/>
              </a:solidFill>
            </a:endParaRPr>
          </a:p>
        </p:txBody>
      </p:sp>
      <p:sp>
        <p:nvSpPr>
          <p:cNvPr id="3" name="Down Arrow 2"/>
          <p:cNvSpPr/>
          <p:nvPr/>
        </p:nvSpPr>
        <p:spPr>
          <a:xfrm>
            <a:off x="3581400" y="1183020"/>
            <a:ext cx="17526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81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859</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mddaud</cp:lastModifiedBy>
  <cp:revision>20</cp:revision>
  <dcterms:created xsi:type="dcterms:W3CDTF">2006-08-16T00:00:00Z</dcterms:created>
  <dcterms:modified xsi:type="dcterms:W3CDTF">2020-07-07T08:47:55Z</dcterms:modified>
</cp:coreProperties>
</file>