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320" r:id="rId2"/>
    <p:sldId id="319" r:id="rId3"/>
    <p:sldId id="433" r:id="rId4"/>
    <p:sldId id="338" r:id="rId5"/>
    <p:sldId id="344" r:id="rId6"/>
    <p:sldId id="445" r:id="rId7"/>
    <p:sldId id="448" r:id="rId8"/>
    <p:sldId id="429" r:id="rId9"/>
    <p:sldId id="430" r:id="rId10"/>
    <p:sldId id="406" r:id="rId11"/>
    <p:sldId id="392" r:id="rId12"/>
    <p:sldId id="415" r:id="rId13"/>
    <p:sldId id="414" r:id="rId14"/>
    <p:sldId id="33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125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8915400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45A54C-FD1E-4BF8-9571-098BD70D64E4}"/>
              </a:ext>
            </a:extLst>
          </p:cNvPr>
          <p:cNvSpPr/>
          <p:nvPr/>
        </p:nvSpPr>
        <p:spPr>
          <a:xfrm>
            <a:off x="228600" y="2819400"/>
            <a:ext cx="8610600" cy="12053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`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yBwU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evû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I G‡`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i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wecixZ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†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KvY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Øviv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</a:rPr>
              <a:t>wÎfzR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</a:rPr>
              <a:t> A¼b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দলীয় কাজ</a:t>
            </a:r>
            <a:endParaRPr lang="en-US" sz="7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591267" cy="280076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সে.মি.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 দৈর্ঘ্য ৩ সে.মি.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662" y="2242396"/>
            <a:ext cx="8669738" cy="34778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১।সমকোণী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তে কী বুঝ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742950" indent="-742950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২।ত্রিভুজের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এিভূজের ৩টি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যোগফল কত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6482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81000" y="16764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(P),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(X)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(T)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আকঁতে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019804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9377" y="1447800"/>
            <a:ext cx="9203377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513617"/>
      </p:ext>
    </p:extLst>
  </p:cSld>
  <p:clrMapOvr>
    <a:masterClrMapping/>
  </p:clrMapOvr>
  <p:transition spd="slow">
    <p:wipe dir="r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352800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C98F8E0D-58A2-4268-A116-004CEB5F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4342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শ্রেণীঃ-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85800"/>
            <a:ext cx="2286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9140982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26720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867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/>
              <a:t>চিত্রগুলোর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কেমন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63773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90600"/>
            <a:ext cx="4191000" cy="2378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276600"/>
            <a:ext cx="6285931" cy="120032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tx1"/>
                </a:solidFill>
              </a:rPr>
              <a:t>ত্রিভুজ অঙ্কন 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931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8915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এিভুজের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এিভুজটি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এিভুজের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ভূমি,ভূমি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সংলগ্ন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এিভুজটি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285750" indent="-285750"/>
            <a:endParaRPr lang="en-US" sz="3600" b="1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0811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BF748B-0F08-4DEF-A755-D26BF401528F}"/>
              </a:ext>
            </a:extLst>
          </p:cNvPr>
          <p:cNvSpPr/>
          <p:nvPr/>
        </p:nvSpPr>
        <p:spPr>
          <a:xfrm>
            <a:off x="152400" y="533400"/>
            <a:ext cx="8686800" cy="7620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AwZfzR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I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Aci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GK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evû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Øviv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mg‡KvYx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wÎfzR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A¼b|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8D681D30-1190-464C-98B0-72A7CB874466}"/>
              </a:ext>
            </a:extLst>
          </p:cNvPr>
          <p:cNvCxnSpPr>
            <a:cxnSpLocks/>
          </p:cNvCxnSpPr>
          <p:nvPr/>
        </p:nvCxnSpPr>
        <p:spPr>
          <a:xfrm>
            <a:off x="1574800" y="3172178"/>
            <a:ext cx="1549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3DE1B87-08C6-40B0-88F8-76ED64A746B2}"/>
              </a:ext>
            </a:extLst>
          </p:cNvPr>
          <p:cNvCxnSpPr/>
          <p:nvPr/>
        </p:nvCxnSpPr>
        <p:spPr>
          <a:xfrm>
            <a:off x="1574800" y="2438399"/>
            <a:ext cx="2353733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5965A92-1961-4136-9574-DE108C67A6DF}"/>
              </a:ext>
            </a:extLst>
          </p:cNvPr>
          <p:cNvSpPr/>
          <p:nvPr/>
        </p:nvSpPr>
        <p:spPr>
          <a:xfrm>
            <a:off x="1244600" y="2302936"/>
            <a:ext cx="211667" cy="270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75C0BA8-1EEF-4509-AA40-16C18280B332}"/>
              </a:ext>
            </a:extLst>
          </p:cNvPr>
          <p:cNvSpPr/>
          <p:nvPr/>
        </p:nvSpPr>
        <p:spPr>
          <a:xfrm>
            <a:off x="1244600" y="3025422"/>
            <a:ext cx="211667" cy="270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3" name="Group 78">
            <a:extLst>
              <a:ext uri="{FF2B5EF4-FFF2-40B4-BE49-F238E27FC236}">
                <a16:creationId xmlns:a16="http://schemas.microsoft.com/office/drawing/2014/main" xmlns="" id="{9281E556-B515-412C-9DDF-DB7DE3A944C5}"/>
              </a:ext>
            </a:extLst>
          </p:cNvPr>
          <p:cNvGrpSpPr/>
          <p:nvPr/>
        </p:nvGrpSpPr>
        <p:grpSpPr>
          <a:xfrm>
            <a:off x="4080933" y="3296348"/>
            <a:ext cx="338667" cy="2393252"/>
            <a:chOff x="5441244" y="3296348"/>
            <a:chExt cx="451556" cy="2393252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F6921347-2561-4524-B50C-F67F34C87CAA}"/>
                </a:ext>
              </a:extLst>
            </p:cNvPr>
            <p:cNvCxnSpPr/>
            <p:nvPr/>
          </p:nvCxnSpPr>
          <p:spPr>
            <a:xfrm flipV="1">
              <a:off x="5441244" y="3296348"/>
              <a:ext cx="0" cy="23932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56">
              <a:extLst>
                <a:ext uri="{FF2B5EF4-FFF2-40B4-BE49-F238E27FC236}">
                  <a16:creationId xmlns:a16="http://schemas.microsoft.com/office/drawing/2014/main" xmlns="" id="{3BACFB20-D83E-422E-993C-C34418B25008}"/>
                </a:ext>
              </a:extLst>
            </p:cNvPr>
            <p:cNvGrpSpPr/>
            <p:nvPr/>
          </p:nvGrpSpPr>
          <p:grpSpPr>
            <a:xfrm>
              <a:off x="5441244" y="5283200"/>
              <a:ext cx="451556" cy="406400"/>
              <a:chOff x="5441244" y="5283200"/>
              <a:chExt cx="451556" cy="4064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xmlns="" id="{437A0F01-FF1C-41C0-9411-44E32D6FBF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41244" y="5283200"/>
                <a:ext cx="45155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xmlns="" id="{391E5ED7-26C2-4B10-BD20-88E44D2F5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800" y="5283200"/>
                <a:ext cx="0" cy="406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72">
            <a:extLst>
              <a:ext uri="{FF2B5EF4-FFF2-40B4-BE49-F238E27FC236}">
                <a16:creationId xmlns:a16="http://schemas.microsoft.com/office/drawing/2014/main" xmlns="" id="{A61873B9-0683-47E6-AEA8-7860FA85E0A6}"/>
              </a:ext>
            </a:extLst>
          </p:cNvPr>
          <p:cNvGrpSpPr/>
          <p:nvPr/>
        </p:nvGrpSpPr>
        <p:grpSpPr>
          <a:xfrm>
            <a:off x="3809989" y="4120444"/>
            <a:ext cx="431811" cy="1569157"/>
            <a:chOff x="5079985" y="4120443"/>
            <a:chExt cx="575748" cy="1569157"/>
          </a:xfrm>
        </p:grpSpPr>
        <p:grpSp>
          <p:nvGrpSpPr>
            <p:cNvPr id="6" name="Group 62">
              <a:extLst>
                <a:ext uri="{FF2B5EF4-FFF2-40B4-BE49-F238E27FC236}">
                  <a16:creationId xmlns:a16="http://schemas.microsoft.com/office/drawing/2014/main" xmlns="" id="{AEE21F76-AAD8-4E34-8668-B7EC1F045E51}"/>
                </a:ext>
              </a:extLst>
            </p:cNvPr>
            <p:cNvGrpSpPr/>
            <p:nvPr/>
          </p:nvGrpSpPr>
          <p:grpSpPr>
            <a:xfrm>
              <a:off x="5079985" y="4120444"/>
              <a:ext cx="575748" cy="1027283"/>
              <a:chOff x="5079985" y="4120444"/>
              <a:chExt cx="575748" cy="1027283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B81A20B3-D86C-4F34-A9BD-399148CD1B99}"/>
                  </a:ext>
                </a:extLst>
              </p:cNvPr>
              <p:cNvSpPr/>
              <p:nvPr/>
            </p:nvSpPr>
            <p:spPr>
              <a:xfrm>
                <a:off x="5079985" y="4944538"/>
                <a:ext cx="270924" cy="203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xmlns="" id="{CC3A5711-573D-4239-9EC9-0DF9E0FE96BA}"/>
                  </a:ext>
                </a:extLst>
              </p:cNvPr>
              <p:cNvCxnSpPr/>
              <p:nvPr/>
            </p:nvCxnSpPr>
            <p:spPr>
              <a:xfrm>
                <a:off x="5159013" y="4120444"/>
                <a:ext cx="496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C304CB0C-4090-4A1D-8617-14A353D77D3B}"/>
                </a:ext>
              </a:extLst>
            </p:cNvPr>
            <p:cNvCxnSpPr>
              <a:cxnSpLocks/>
            </p:cNvCxnSpPr>
            <p:nvPr/>
          </p:nvCxnSpPr>
          <p:spPr>
            <a:xfrm>
              <a:off x="5441210" y="4120443"/>
              <a:ext cx="0" cy="156915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84">
            <a:extLst>
              <a:ext uri="{FF2B5EF4-FFF2-40B4-BE49-F238E27FC236}">
                <a16:creationId xmlns:a16="http://schemas.microsoft.com/office/drawing/2014/main" xmlns="" id="{626C8F06-2323-428C-AAD2-557DB93A32C4}"/>
              </a:ext>
            </a:extLst>
          </p:cNvPr>
          <p:cNvGrpSpPr/>
          <p:nvPr/>
        </p:nvGrpSpPr>
        <p:grpSpPr>
          <a:xfrm>
            <a:off x="3712602" y="5497691"/>
            <a:ext cx="3831194" cy="496709"/>
            <a:chOff x="4950136" y="5497690"/>
            <a:chExt cx="5108258" cy="49670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3080353B-2287-4A9C-B930-3F2671D819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1244" y="5588001"/>
              <a:ext cx="4481688" cy="10159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EB8CB970-0EBD-4960-A80C-14E0855DE7FB}"/>
                </a:ext>
              </a:extLst>
            </p:cNvPr>
            <p:cNvSpPr/>
            <p:nvPr/>
          </p:nvSpPr>
          <p:spPr>
            <a:xfrm>
              <a:off x="4950136" y="5497690"/>
              <a:ext cx="327372" cy="3047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96D51412-0915-4110-9620-655959A33989}"/>
                </a:ext>
              </a:extLst>
            </p:cNvPr>
            <p:cNvSpPr/>
            <p:nvPr/>
          </p:nvSpPr>
          <p:spPr>
            <a:xfrm>
              <a:off x="9731022" y="5689600"/>
              <a:ext cx="327372" cy="3047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A0265EA8-9EBF-4EBC-A86B-C2A1C87845CB}"/>
              </a:ext>
            </a:extLst>
          </p:cNvPr>
          <p:cNvSpPr/>
          <p:nvPr/>
        </p:nvSpPr>
        <p:spPr>
          <a:xfrm>
            <a:off x="3873508" y="3160886"/>
            <a:ext cx="203192" cy="268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71DC5A39-3A6A-4A13-A38E-CB5955A9CBE5}"/>
              </a:ext>
            </a:extLst>
          </p:cNvPr>
          <p:cNvSpPr/>
          <p:nvPr/>
        </p:nvSpPr>
        <p:spPr>
          <a:xfrm>
            <a:off x="3809989" y="3860801"/>
            <a:ext cx="203187" cy="225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73B1F76-2567-45E2-8CD3-C2CD22846935}"/>
              </a:ext>
            </a:extLst>
          </p:cNvPr>
          <p:cNvSpPr/>
          <p:nvPr/>
        </p:nvSpPr>
        <p:spPr>
          <a:xfrm>
            <a:off x="5969000" y="5706534"/>
            <a:ext cx="245529" cy="304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8" name="Group 80">
            <a:extLst>
              <a:ext uri="{FF2B5EF4-FFF2-40B4-BE49-F238E27FC236}">
                <a16:creationId xmlns:a16="http://schemas.microsoft.com/office/drawing/2014/main" xmlns="" id="{05663A43-44DB-495B-A23F-B29823A87698}"/>
              </a:ext>
            </a:extLst>
          </p:cNvPr>
          <p:cNvGrpSpPr/>
          <p:nvPr/>
        </p:nvGrpSpPr>
        <p:grpSpPr>
          <a:xfrm>
            <a:off x="4076700" y="4120444"/>
            <a:ext cx="1972735" cy="1518357"/>
            <a:chOff x="5435600" y="4120443"/>
            <a:chExt cx="2630313" cy="1518357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6A8E7F85-C743-44B2-A8CB-AED1F57F7405}"/>
                </a:ext>
              </a:extLst>
            </p:cNvPr>
            <p:cNvCxnSpPr>
              <a:cxnSpLocks/>
            </p:cNvCxnSpPr>
            <p:nvPr/>
          </p:nvCxnSpPr>
          <p:spPr>
            <a:xfrm>
              <a:off x="5435600" y="4120443"/>
              <a:ext cx="2630313" cy="1518357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497DFA5F-587F-475F-ABB5-DC7270F7DE00}"/>
                </a:ext>
              </a:extLst>
            </p:cNvPr>
            <p:cNvSpPr/>
            <p:nvPr/>
          </p:nvSpPr>
          <p:spPr>
            <a:xfrm rot="2335649">
              <a:off x="6502365" y="4357508"/>
              <a:ext cx="248356" cy="2709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72E3BEA6-53B0-4357-8F46-D8FAAB40E5E9}"/>
              </a:ext>
            </a:extLst>
          </p:cNvPr>
          <p:cNvCxnSpPr>
            <a:cxnSpLocks/>
          </p:cNvCxnSpPr>
          <p:nvPr/>
        </p:nvCxnSpPr>
        <p:spPr>
          <a:xfrm>
            <a:off x="6049435" y="5446890"/>
            <a:ext cx="0" cy="3555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977654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76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8C943E5-7EB9-46D9-B114-0BA7D4EDD1F0}"/>
                  </a:ext>
                </a:extLst>
              </p:cNvPr>
              <p:cNvSpPr/>
              <p:nvPr/>
            </p:nvSpPr>
            <p:spPr>
              <a:xfrm>
                <a:off x="5823883" y="1782796"/>
                <a:ext cx="5892800" cy="6321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/>
                  <a:t>B </a:t>
                </a:r>
                <a:r>
                  <a:rPr lang="en-US" sz="3600" dirty="0">
                    <a:latin typeface="SutonnyMJ" pitchFamily="2" charset="0"/>
                  </a:rPr>
                  <a:t>we›`</a:t>
                </a:r>
                <a:r>
                  <a:rPr lang="en-US" sz="3600" dirty="0" err="1">
                    <a:latin typeface="SutonnyMJ" pitchFamily="2" charset="0"/>
                  </a:rPr>
                  <a:t>y‡Z</a:t>
                </a:r>
                <a:r>
                  <a:rPr lang="en-US" sz="3600" dirty="0">
                    <a:latin typeface="SutonnyMJ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US" sz="3600" dirty="0" err="1">
                    <a:latin typeface="SutonnyMJ" pitchFamily="2" charset="0"/>
                  </a:rPr>
                  <a:t>AvuwK</a:t>
                </a:r>
                <a:r>
                  <a:rPr lang="en-US" sz="3600" dirty="0">
                    <a:latin typeface="SutonnyMJ" pitchFamily="2" charset="0"/>
                  </a:rPr>
                  <a:t>| </a:t>
                </a: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8C943E5-7EB9-46D9-B114-0BA7D4EDD1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912" y="1782796"/>
                <a:ext cx="4419600" cy="632108"/>
              </a:xfrm>
              <a:prstGeom prst="rect">
                <a:avLst/>
              </a:prstGeom>
              <a:blipFill>
                <a:blip r:embed="rId2"/>
                <a:stretch>
                  <a:fillRect t="-1698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46B4924-720A-4CA8-850E-345803E4E074}"/>
              </a:ext>
            </a:extLst>
          </p:cNvPr>
          <p:cNvSpPr/>
          <p:nvPr/>
        </p:nvSpPr>
        <p:spPr>
          <a:xfrm>
            <a:off x="3733800" y="5181600"/>
            <a:ext cx="4876800" cy="4486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A,C </a:t>
            </a:r>
            <a:r>
              <a:rPr lang="en-US" sz="3200" dirty="0">
                <a:latin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</a:rPr>
              <a:t>hvM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Kwi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grpSp>
        <p:nvGrpSpPr>
          <p:cNvPr id="2" name="Group 56">
            <a:extLst>
              <a:ext uri="{FF2B5EF4-FFF2-40B4-BE49-F238E27FC236}">
                <a16:creationId xmlns:a16="http://schemas.microsoft.com/office/drawing/2014/main" xmlns="" id="{6F16EE3E-68DE-495D-9B60-1DF229F306A2}"/>
              </a:ext>
            </a:extLst>
          </p:cNvPr>
          <p:cNvGrpSpPr/>
          <p:nvPr/>
        </p:nvGrpSpPr>
        <p:grpSpPr>
          <a:xfrm>
            <a:off x="1027814" y="2480885"/>
            <a:ext cx="338667" cy="2393252"/>
            <a:chOff x="5441244" y="3296348"/>
            <a:chExt cx="451556" cy="2393252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77E2665B-4BF1-4421-94CE-1075BB5C2DA6}"/>
                </a:ext>
              </a:extLst>
            </p:cNvPr>
            <p:cNvCxnSpPr/>
            <p:nvPr/>
          </p:nvCxnSpPr>
          <p:spPr>
            <a:xfrm flipV="1">
              <a:off x="5441244" y="3296348"/>
              <a:ext cx="0" cy="23932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58">
              <a:extLst>
                <a:ext uri="{FF2B5EF4-FFF2-40B4-BE49-F238E27FC236}">
                  <a16:creationId xmlns:a16="http://schemas.microsoft.com/office/drawing/2014/main" xmlns="" id="{EAD3E1F3-4B69-4A37-9D05-DDC0E46A8828}"/>
                </a:ext>
              </a:extLst>
            </p:cNvPr>
            <p:cNvGrpSpPr/>
            <p:nvPr/>
          </p:nvGrpSpPr>
          <p:grpSpPr>
            <a:xfrm>
              <a:off x="5441244" y="5283200"/>
              <a:ext cx="451556" cy="406400"/>
              <a:chOff x="5441244" y="5283200"/>
              <a:chExt cx="451556" cy="406400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4C240068-5D29-45EA-A05F-A91A3DB724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41244" y="5283200"/>
                <a:ext cx="45155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A8548224-C488-4B3C-89BB-1967DF343A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2800" y="5283200"/>
                <a:ext cx="0" cy="406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61">
            <a:extLst>
              <a:ext uri="{FF2B5EF4-FFF2-40B4-BE49-F238E27FC236}">
                <a16:creationId xmlns:a16="http://schemas.microsoft.com/office/drawing/2014/main" xmlns="" id="{528B362B-00D4-4C13-9068-F66EC4C6E66A}"/>
              </a:ext>
            </a:extLst>
          </p:cNvPr>
          <p:cNvGrpSpPr/>
          <p:nvPr/>
        </p:nvGrpSpPr>
        <p:grpSpPr>
          <a:xfrm>
            <a:off x="756870" y="3304981"/>
            <a:ext cx="431811" cy="1569157"/>
            <a:chOff x="5079985" y="4120443"/>
            <a:chExt cx="575748" cy="1569157"/>
          </a:xfrm>
        </p:grpSpPr>
        <p:grpSp>
          <p:nvGrpSpPr>
            <p:cNvPr id="6" name="Group 62">
              <a:extLst>
                <a:ext uri="{FF2B5EF4-FFF2-40B4-BE49-F238E27FC236}">
                  <a16:creationId xmlns:a16="http://schemas.microsoft.com/office/drawing/2014/main" xmlns="" id="{680F5FE3-521D-4DE8-88F4-16F5137F32C1}"/>
                </a:ext>
              </a:extLst>
            </p:cNvPr>
            <p:cNvGrpSpPr/>
            <p:nvPr/>
          </p:nvGrpSpPr>
          <p:grpSpPr>
            <a:xfrm>
              <a:off x="5079985" y="4120444"/>
              <a:ext cx="575748" cy="1027283"/>
              <a:chOff x="5079985" y="4120444"/>
              <a:chExt cx="575748" cy="1027283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90F14405-97A0-450C-934C-2793BCDED87D}"/>
                  </a:ext>
                </a:extLst>
              </p:cNvPr>
              <p:cNvSpPr/>
              <p:nvPr/>
            </p:nvSpPr>
            <p:spPr>
              <a:xfrm>
                <a:off x="5079985" y="4944538"/>
                <a:ext cx="270924" cy="203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99700F95-B56F-490D-BAB0-09A4AF9A76D5}"/>
                  </a:ext>
                </a:extLst>
              </p:cNvPr>
              <p:cNvCxnSpPr/>
              <p:nvPr/>
            </p:nvCxnSpPr>
            <p:spPr>
              <a:xfrm>
                <a:off x="5159013" y="4120444"/>
                <a:ext cx="496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A130A0B6-BD56-4EBA-9375-B9FDF0BF28EC}"/>
                </a:ext>
              </a:extLst>
            </p:cNvPr>
            <p:cNvCxnSpPr>
              <a:cxnSpLocks/>
            </p:cNvCxnSpPr>
            <p:nvPr/>
          </p:nvCxnSpPr>
          <p:spPr>
            <a:xfrm>
              <a:off x="5441210" y="4120443"/>
              <a:ext cx="0" cy="156915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6">
            <a:extLst>
              <a:ext uri="{FF2B5EF4-FFF2-40B4-BE49-F238E27FC236}">
                <a16:creationId xmlns:a16="http://schemas.microsoft.com/office/drawing/2014/main" xmlns="" id="{EBCEC115-EEB8-477F-A07D-D77F5DB7F1D5}"/>
              </a:ext>
            </a:extLst>
          </p:cNvPr>
          <p:cNvGrpSpPr/>
          <p:nvPr/>
        </p:nvGrpSpPr>
        <p:grpSpPr>
          <a:xfrm>
            <a:off x="662748" y="4672710"/>
            <a:ext cx="3831194" cy="496709"/>
            <a:chOff x="4950136" y="5497690"/>
            <a:chExt cx="5108258" cy="496709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F8207F14-289C-48C9-A896-396534395EFA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 flipV="1">
              <a:off x="5441244" y="5689600"/>
              <a:ext cx="4453464" cy="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2E71FEEC-BA85-4305-AEFF-E9F0AD3FF0F8}"/>
                </a:ext>
              </a:extLst>
            </p:cNvPr>
            <p:cNvSpPr/>
            <p:nvPr/>
          </p:nvSpPr>
          <p:spPr>
            <a:xfrm>
              <a:off x="4950136" y="5497690"/>
              <a:ext cx="327372" cy="3047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2BF59C0C-751C-4560-885F-7A8F0986313B}"/>
                </a:ext>
              </a:extLst>
            </p:cNvPr>
            <p:cNvSpPr/>
            <p:nvPr/>
          </p:nvSpPr>
          <p:spPr>
            <a:xfrm>
              <a:off x="9731022" y="5689600"/>
              <a:ext cx="327372" cy="3047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D8676195-0C30-46B0-9BAA-2E954CBB56E0}"/>
              </a:ext>
            </a:extLst>
          </p:cNvPr>
          <p:cNvSpPr/>
          <p:nvPr/>
        </p:nvSpPr>
        <p:spPr>
          <a:xfrm>
            <a:off x="820390" y="2345423"/>
            <a:ext cx="203192" cy="268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D58385B2-06D4-402B-A06F-6E61EEE533FC}"/>
              </a:ext>
            </a:extLst>
          </p:cNvPr>
          <p:cNvSpPr/>
          <p:nvPr/>
        </p:nvSpPr>
        <p:spPr>
          <a:xfrm>
            <a:off x="756870" y="3045338"/>
            <a:ext cx="203187" cy="225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8402469-983F-4048-A23A-4CA52772A7A2}"/>
              </a:ext>
            </a:extLst>
          </p:cNvPr>
          <p:cNvSpPr/>
          <p:nvPr/>
        </p:nvSpPr>
        <p:spPr>
          <a:xfrm>
            <a:off x="2967686" y="4977509"/>
            <a:ext cx="245529" cy="304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8" name="Group 73">
            <a:extLst>
              <a:ext uri="{FF2B5EF4-FFF2-40B4-BE49-F238E27FC236}">
                <a16:creationId xmlns:a16="http://schemas.microsoft.com/office/drawing/2014/main" xmlns="" id="{20CB2DAD-FB20-4D84-BE25-846C7F919EF0}"/>
              </a:ext>
            </a:extLst>
          </p:cNvPr>
          <p:cNvGrpSpPr/>
          <p:nvPr/>
        </p:nvGrpSpPr>
        <p:grpSpPr>
          <a:xfrm>
            <a:off x="1002411" y="3298008"/>
            <a:ext cx="1993905" cy="1579850"/>
            <a:chOff x="5407373" y="4058950"/>
            <a:chExt cx="2658540" cy="1579850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F6FC23B7-943E-4648-9BE3-8E52180B6A83}"/>
                </a:ext>
              </a:extLst>
            </p:cNvPr>
            <p:cNvCxnSpPr>
              <a:cxnSpLocks/>
            </p:cNvCxnSpPr>
            <p:nvPr/>
          </p:nvCxnSpPr>
          <p:spPr>
            <a:xfrm>
              <a:off x="5407373" y="4058950"/>
              <a:ext cx="2658540" cy="157985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75ABF872-CDA2-4759-B39F-0946C2A9D542}"/>
                </a:ext>
              </a:extLst>
            </p:cNvPr>
            <p:cNvSpPr/>
            <p:nvPr/>
          </p:nvSpPr>
          <p:spPr>
            <a:xfrm rot="2335649">
              <a:off x="6502365" y="4357508"/>
              <a:ext cx="248356" cy="2709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D71E369E-B1D9-4EEE-84D7-D4C16F177CF6}"/>
              </a:ext>
            </a:extLst>
          </p:cNvPr>
          <p:cNvSpPr/>
          <p:nvPr/>
        </p:nvSpPr>
        <p:spPr>
          <a:xfrm>
            <a:off x="3810000" y="609600"/>
            <a:ext cx="4953000" cy="6321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‡h †</a:t>
            </a:r>
            <a:r>
              <a:rPr lang="en-US" sz="3200" dirty="0" err="1">
                <a:latin typeface="SutonnyMJ" pitchFamily="2" charset="0"/>
              </a:rPr>
              <a:t>KvY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iLvsk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en-US" sz="3200" dirty="0">
                <a:latin typeface="SutonnyMJ" pitchFamily="2" charset="0"/>
                <a:cs typeface="Times New Roman" panose="02020603050405020304" pitchFamily="18" charset="0"/>
              </a:rPr>
              <a:t>‡</a:t>
            </a:r>
            <a:r>
              <a:rPr lang="en-US" sz="3200" dirty="0" err="1">
                <a:latin typeface="SutonnyMJ" pitchFamily="2" charset="0"/>
                <a:cs typeface="Times New Roman" panose="02020603050405020304" pitchFamily="18" charset="0"/>
              </a:rPr>
              <a:t>bB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9D58EBE3-6192-4D1F-B25A-8175BEDBB4D7}"/>
              </a:ext>
            </a:extLst>
          </p:cNvPr>
          <p:cNvSpPr/>
          <p:nvPr/>
        </p:nvSpPr>
        <p:spPr>
          <a:xfrm>
            <a:off x="2667000" y="2438400"/>
            <a:ext cx="6069713" cy="5344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BE </a:t>
            </a:r>
            <a:r>
              <a:rPr lang="en-US" sz="3600" dirty="0" err="1">
                <a:latin typeface="SutonnyMJ" pitchFamily="2" charset="0"/>
              </a:rPr>
              <a:t>n‡Z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BA = b </a:t>
            </a:r>
            <a:r>
              <a:rPr lang="en-US" sz="3600" dirty="0" err="1">
                <a:latin typeface="SutonnyMJ" pitchFamily="2" charset="0"/>
              </a:rPr>
              <a:t>KvwU</a:t>
            </a:r>
            <a:r>
              <a:rPr lang="en-US" sz="3600" dirty="0">
                <a:latin typeface="SutonnyMJ" pitchFamily="2" charset="0"/>
              </a:rPr>
              <a:t>|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83F4BE75-B91E-478F-AAA2-03BD9529E7E0}"/>
              </a:ext>
            </a:extLst>
          </p:cNvPr>
          <p:cNvSpPr/>
          <p:nvPr/>
        </p:nvSpPr>
        <p:spPr>
          <a:xfrm>
            <a:off x="2225856" y="3048000"/>
            <a:ext cx="6918144" cy="10683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SutonnyMJ" pitchFamily="2" charset="0"/>
              </a:rPr>
              <a:t> we›`</a:t>
            </a:r>
            <a:r>
              <a:rPr lang="en-US" sz="3200" dirty="0" err="1">
                <a:latin typeface="SutonnyMJ" pitchFamily="2" charset="0"/>
              </a:rPr>
              <a:t>y‡K</a:t>
            </a:r>
            <a:r>
              <a:rPr lang="en-US" sz="3200" dirty="0">
                <a:latin typeface="SutonnyMJ" pitchFamily="2" charset="0"/>
              </a:rPr>
              <a:t>  ‡K›`ª </a:t>
            </a:r>
            <a:r>
              <a:rPr lang="en-US" sz="3200" dirty="0" err="1">
                <a:latin typeface="SutonnyMJ" pitchFamily="2" charset="0"/>
              </a:rPr>
              <a:t>K‡i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SutonnyMJ" pitchFamily="2" charset="0"/>
              </a:rPr>
              <a:t> Gi </a:t>
            </a:r>
            <a:r>
              <a:rPr lang="en-US" sz="3200" dirty="0" err="1">
                <a:latin typeface="SutonnyMJ" pitchFamily="2" charset="0"/>
              </a:rPr>
              <a:t>mgvb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GKwU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e¨vmva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wb‡q</a:t>
            </a:r>
            <a:r>
              <a:rPr lang="en-US" sz="3200" dirty="0">
                <a:latin typeface="SutonnyMJ" pitchFamily="2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3200" dirty="0">
                <a:latin typeface="SutonnyMJ" pitchFamily="2" charset="0"/>
              </a:rPr>
              <a:t> ‡</a:t>
            </a:r>
            <a:r>
              <a:rPr lang="en-US" sz="3200" dirty="0" err="1">
                <a:latin typeface="SutonnyMJ" pitchFamily="2" charset="0"/>
              </a:rPr>
              <a:t>iLvs‡ki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Dci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GKwU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e„ËPvc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AuvwK</a:t>
            </a:r>
            <a:r>
              <a:rPr lang="en-US" sz="3200" dirty="0">
                <a:latin typeface="SutonnyMJ" pitchFamily="2" charset="0"/>
              </a:rPr>
              <a:t> | 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41A827E4-8A01-4505-80A2-52ED2BA29D22}"/>
              </a:ext>
            </a:extLst>
          </p:cNvPr>
          <p:cNvSpPr/>
          <p:nvPr/>
        </p:nvSpPr>
        <p:spPr>
          <a:xfrm>
            <a:off x="3047999" y="4191000"/>
            <a:ext cx="6096001" cy="5405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SutonnyMJ" pitchFamily="2" charset="0"/>
              </a:rPr>
              <a:t>e„ËPvcwU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2800" dirty="0">
                <a:latin typeface="SutonnyMJ" pitchFamily="2" charset="0"/>
              </a:rPr>
              <a:t> ‡</a:t>
            </a:r>
            <a:r>
              <a:rPr lang="en-US" sz="2800" dirty="0" err="1">
                <a:latin typeface="SutonnyMJ" pitchFamily="2" charset="0"/>
              </a:rPr>
              <a:t>iLvsk‡K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SutonnyMJ" pitchFamily="2" charset="0"/>
              </a:rPr>
              <a:t>   we›`</a:t>
            </a:r>
            <a:r>
              <a:rPr lang="en-US" sz="2800" dirty="0" err="1">
                <a:latin typeface="SutonnyMJ" pitchFamily="2" charset="0"/>
              </a:rPr>
              <a:t>y‡Z</a:t>
            </a:r>
            <a:r>
              <a:rPr lang="en-US" sz="2800" dirty="0">
                <a:latin typeface="SutonnyMJ" pitchFamily="2" charset="0"/>
              </a:rPr>
              <a:t> †Q` </a:t>
            </a:r>
            <a:r>
              <a:rPr lang="en-US" sz="2800" dirty="0" err="1">
                <a:latin typeface="SutonnyMJ" pitchFamily="2" charset="0"/>
              </a:rPr>
              <a:t>K‡i</a:t>
            </a:r>
            <a:endParaRPr lang="en-US" sz="2800" dirty="0">
              <a:latin typeface="SutonnyMJ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7E55285-A3A1-4E3D-95E9-1D348A113E80}"/>
              </a:ext>
            </a:extLst>
          </p:cNvPr>
          <p:cNvCxnSpPr>
            <a:cxnSpLocks/>
          </p:cNvCxnSpPr>
          <p:nvPr/>
        </p:nvCxnSpPr>
        <p:spPr>
          <a:xfrm>
            <a:off x="2980853" y="4556999"/>
            <a:ext cx="29163" cy="68120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1554" y="677839"/>
            <a:ext cx="315604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অংকনের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বিবরণঃ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5867400"/>
            <a:ext cx="70866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অতএব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ABCই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সমকোনী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এিভুজ</a:t>
            </a:r>
            <a:r>
              <a:rPr lang="en-US" sz="2800" b="1" dirty="0" smtClean="0"/>
              <a:t>   ।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6680828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71" grpId="0"/>
      <p:bldP spid="72" grpId="0"/>
      <p:bldP spid="73" grpId="0"/>
      <p:bldP spid="77" grpId="0" animBg="1"/>
      <p:bldP spid="78" grpId="0" animBg="1"/>
      <p:bldP spid="79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21624" y="3385297"/>
            <a:ext cx="165735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flipH="1">
            <a:off x="990600" y="609600"/>
            <a:ext cx="7689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আকঁতে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421624" y="4129644"/>
            <a:ext cx="3130268" cy="29989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3931" y="3062133"/>
            <a:ext cx="51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7693" y="3678252"/>
            <a:ext cx="86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1083931" y="4868336"/>
            <a:ext cx="1608367" cy="1781838"/>
            <a:chOff x="1445241" y="4868336"/>
            <a:chExt cx="2144489" cy="178183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1857912" y="5992286"/>
              <a:ext cx="1731818" cy="38100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883327" y="4868336"/>
              <a:ext cx="1039091" cy="1143000"/>
            </a:xfrm>
            <a:prstGeom prst="line">
              <a:avLst/>
            </a:prstGeom>
            <a:ln w="5715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>
              <a:off x="1857912" y="5545274"/>
              <a:ext cx="727364" cy="1104900"/>
            </a:xfrm>
            <a:prstGeom prst="arc">
              <a:avLst/>
            </a:prstGeom>
            <a:ln w="571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45241" y="5701862"/>
              <a:ext cx="6496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x</a:t>
              </a: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4555393" y="6047508"/>
            <a:ext cx="3429000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15176" y="5841483"/>
            <a:ext cx="34022" cy="39666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555393" y="3690628"/>
            <a:ext cx="3771900" cy="235688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29595" y="3923173"/>
            <a:ext cx="171586" cy="570307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150373" y="4154916"/>
            <a:ext cx="448908" cy="189259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773609" y="4554834"/>
            <a:ext cx="1364456" cy="1492677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88441" y="6030386"/>
            <a:ext cx="380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12339" y="6072163"/>
            <a:ext cx="482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38516" y="3410202"/>
            <a:ext cx="879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95127" y="5939162"/>
            <a:ext cx="580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7403" y="5890490"/>
            <a:ext cx="44275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11217" y="4001674"/>
            <a:ext cx="527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18361" y="3154465"/>
            <a:ext cx="799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42553" y="3965800"/>
            <a:ext cx="86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</a:t>
            </a:r>
          </a:p>
        </p:txBody>
      </p:sp>
      <p:sp>
        <p:nvSpPr>
          <p:cNvPr id="41" name="Arc 40"/>
          <p:cNvSpPr/>
          <p:nvPr/>
        </p:nvSpPr>
        <p:spPr>
          <a:xfrm>
            <a:off x="4875347" y="5546193"/>
            <a:ext cx="545523" cy="1104900"/>
          </a:xfrm>
          <a:prstGeom prst="arc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964718" y="5497189"/>
            <a:ext cx="282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91686" y="4645497"/>
            <a:ext cx="527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40" name="Arc 39"/>
          <p:cNvSpPr/>
          <p:nvPr/>
        </p:nvSpPr>
        <p:spPr>
          <a:xfrm rot="18365350">
            <a:off x="6672311" y="5529245"/>
            <a:ext cx="820376" cy="830507"/>
          </a:xfrm>
          <a:prstGeom prst="arc">
            <a:avLst>
              <a:gd name="adj1" fmla="val 16200000"/>
              <a:gd name="adj2" fmla="val 21526258"/>
            </a:avLst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342479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 animBg="1"/>
      <p:bldP spid="43" grpId="0"/>
      <p:bldP spid="44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3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a ,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x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s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69422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অঙ্কন: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BE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ভুমি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BC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রেখাং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রেখাং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X 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করে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CBF</a:t>
            </a: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BF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S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BD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C,D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যো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C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DC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BDC </a:t>
            </a: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DCG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CG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BD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     ABC ই 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উদ্দিষ্ট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|</a:t>
            </a:r>
          </a:p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529138" y="3321050"/>
          <a:ext cx="85725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529138" y="3321050"/>
          <a:ext cx="85725" cy="21590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2329195" y="18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529138" y="3321050"/>
          <a:ext cx="85725" cy="215900"/>
        </p:xfrm>
        <a:graphic>
          <a:graphicData uri="http://schemas.openxmlformats.org/presentationml/2006/ole">
            <p:oleObj spid="_x0000_s1028" name="Equation" r:id="rId5" imgW="114120" imgH="2156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11901753"/>
              </p:ext>
            </p:extLst>
          </p:nvPr>
        </p:nvGraphicFramePr>
        <p:xfrm>
          <a:off x="2133600" y="4648200"/>
          <a:ext cx="332666" cy="409434"/>
        </p:xfrm>
        <a:graphic>
          <a:graphicData uri="http://schemas.openxmlformats.org/presentationml/2006/ole">
            <p:oleObj spid="_x0000_s1029" name="Equation" r:id="rId6" imgW="164880" imgH="152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77010238"/>
              </p:ext>
            </p:extLst>
          </p:nvPr>
        </p:nvGraphicFramePr>
        <p:xfrm>
          <a:off x="5715000" y="2971800"/>
          <a:ext cx="457200" cy="444312"/>
        </p:xfrm>
        <a:graphic>
          <a:graphicData uri="http://schemas.openxmlformats.org/presentationml/2006/ole">
            <p:oleObj spid="_x0000_s1030" name="Equation" r:id="rId7" imgW="164880" imgH="152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85122385"/>
              </p:ext>
            </p:extLst>
          </p:nvPr>
        </p:nvGraphicFramePr>
        <p:xfrm>
          <a:off x="5410200" y="4191000"/>
          <a:ext cx="571500" cy="481264"/>
        </p:xfrm>
        <a:graphic>
          <a:graphicData uri="http://schemas.openxmlformats.org/presentationml/2006/ole">
            <p:oleObj spid="_x0000_s1031" name="Equation" r:id="rId8" imgW="164880" imgH="1522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54719655"/>
              </p:ext>
            </p:extLst>
          </p:nvPr>
        </p:nvGraphicFramePr>
        <p:xfrm>
          <a:off x="1143000" y="1143000"/>
          <a:ext cx="349491" cy="430143"/>
        </p:xfrm>
        <a:graphic>
          <a:graphicData uri="http://schemas.openxmlformats.org/presentationml/2006/ole">
            <p:oleObj spid="_x0000_s1032" name="Equation" r:id="rId9" imgW="164880" imgH="1522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7649884"/>
              </p:ext>
            </p:extLst>
          </p:nvPr>
        </p:nvGraphicFramePr>
        <p:xfrm>
          <a:off x="1676400" y="2971800"/>
          <a:ext cx="457200" cy="444312"/>
        </p:xfrm>
        <a:graphic>
          <a:graphicData uri="http://schemas.openxmlformats.org/presentationml/2006/ole">
            <p:oleObj spid="_x0000_s1033" name="Equation" r:id="rId10" imgW="164880" imgH="1522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020427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1848</TotalTime>
  <Words>413</Words>
  <Application>Microsoft Office PowerPoint</Application>
  <PresentationFormat>On-screen Show (4:3)</PresentationFormat>
  <Paragraphs>80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Trek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দলীয় কাজ</vt:lpstr>
      <vt:lpstr>Slide 12</vt:lpstr>
      <vt:lpstr>Slide 13</vt:lpstr>
      <vt:lpstr>Slide 14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301</cp:revision>
  <dcterms:created xsi:type="dcterms:W3CDTF">2012-03-16T00:00:02Z</dcterms:created>
  <dcterms:modified xsi:type="dcterms:W3CDTF">2020-07-06T18:40:15Z</dcterms:modified>
</cp:coreProperties>
</file>