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19"/>
  </p:notesMasterIdLst>
  <p:sldIdLst>
    <p:sldId id="279" r:id="rId5"/>
    <p:sldId id="278" r:id="rId6"/>
    <p:sldId id="280" r:id="rId7"/>
    <p:sldId id="262" r:id="rId8"/>
    <p:sldId id="265" r:id="rId9"/>
    <p:sldId id="258" r:id="rId10"/>
    <p:sldId id="266" r:id="rId11"/>
    <p:sldId id="259" r:id="rId12"/>
    <p:sldId id="268" r:id="rId13"/>
    <p:sldId id="267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90" d="100"/>
          <a:sy n="90" d="100"/>
        </p:scale>
        <p:origin x="76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D8D82-C91A-4791-8CB1-CF600D1523ED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41C5F-5E3D-4E79-8521-B56E83B2D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3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E29-9397-421C-9777-D3736C461AF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E68-164E-4CE9-922A-78B15AB25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3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E29-9397-421C-9777-D3736C461AF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E68-164E-4CE9-922A-78B15AB25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3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E29-9397-421C-9777-D3736C461AF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E68-164E-4CE9-922A-78B15AB25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17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E997DDE5-BD2A-408B-A28E-2F22EEAFD254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64899BEE-B030-4308-886E-C3B36069E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0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170C683D-3ABE-44EE-B28A-EB66814CBDC0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2D1172F4-612D-4DF2-AE3F-C310CFE09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53F2E115-ADFB-4719-87B9-6114BEB742E6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78AF8380-2DA7-4C9A-A454-5EDC8179E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55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6C753E56-BC22-474E-8A10-51D12A8EB8A8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70541D92-476A-420E-AC52-721D0603E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1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2" indent="0">
              <a:buNone/>
              <a:defRPr sz="1600" b="1"/>
            </a:lvl5pPr>
            <a:lvl6pPr marL="2285678" indent="0">
              <a:buNone/>
              <a:defRPr sz="1600" b="1"/>
            </a:lvl6pPr>
            <a:lvl7pPr marL="2742814" indent="0">
              <a:buNone/>
              <a:defRPr sz="1600" b="1"/>
            </a:lvl7pPr>
            <a:lvl8pPr marL="3199950" indent="0">
              <a:buNone/>
              <a:defRPr sz="1600" b="1"/>
            </a:lvl8pPr>
            <a:lvl9pPr marL="36570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2" indent="0">
              <a:buNone/>
              <a:defRPr sz="1600" b="1"/>
            </a:lvl5pPr>
            <a:lvl6pPr marL="2285678" indent="0">
              <a:buNone/>
              <a:defRPr sz="1600" b="1"/>
            </a:lvl6pPr>
            <a:lvl7pPr marL="2742814" indent="0">
              <a:buNone/>
              <a:defRPr sz="1600" b="1"/>
            </a:lvl7pPr>
            <a:lvl8pPr marL="3199950" indent="0">
              <a:buNone/>
              <a:defRPr sz="1600" b="1"/>
            </a:lvl8pPr>
            <a:lvl9pPr marL="36570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DE789DA2-A7AF-47C4-AC27-B0DC38DE0522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A7598BC4-7E89-4EB2-8B81-A26E2F4F9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1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FA21E323-FA1C-41C6-A490-7008D76540B8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D50A5F7D-1565-467E-A230-E3A82BB79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95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09D60187-9AA4-4FDE-AEAF-EB8DED84DCA0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3D2E336E-B6C3-4A00-A542-80CC9E4AC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75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2" indent="0">
              <a:buNone/>
              <a:defRPr sz="900"/>
            </a:lvl5pPr>
            <a:lvl6pPr marL="2285678" indent="0">
              <a:buNone/>
              <a:defRPr sz="900"/>
            </a:lvl6pPr>
            <a:lvl7pPr marL="2742814" indent="0">
              <a:buNone/>
              <a:defRPr sz="900"/>
            </a:lvl7pPr>
            <a:lvl8pPr marL="3199950" indent="0">
              <a:buNone/>
              <a:defRPr sz="900"/>
            </a:lvl8pPr>
            <a:lvl9pPr marL="36570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0879C8AA-8968-4CA0-AC03-841A2E60E59C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BC640F5A-FA5C-4EAE-8E68-10703A8BE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3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E29-9397-421C-9777-D3736C461AF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E68-164E-4CE9-922A-78B15AB25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73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400"/>
            </a:lvl3pPr>
            <a:lvl4pPr marL="1371407" indent="0">
              <a:buNone/>
              <a:defRPr sz="2000"/>
            </a:lvl4pPr>
            <a:lvl5pPr marL="1828542" indent="0">
              <a:buNone/>
              <a:defRPr sz="2000"/>
            </a:lvl5pPr>
            <a:lvl6pPr marL="2285678" indent="0">
              <a:buNone/>
              <a:defRPr sz="2000"/>
            </a:lvl6pPr>
            <a:lvl7pPr marL="2742814" indent="0">
              <a:buNone/>
              <a:defRPr sz="2000"/>
            </a:lvl7pPr>
            <a:lvl8pPr marL="3199950" indent="0">
              <a:buNone/>
              <a:defRPr sz="2000"/>
            </a:lvl8pPr>
            <a:lvl9pPr marL="365708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2" indent="0">
              <a:buNone/>
              <a:defRPr sz="900"/>
            </a:lvl5pPr>
            <a:lvl6pPr marL="2285678" indent="0">
              <a:buNone/>
              <a:defRPr sz="900"/>
            </a:lvl6pPr>
            <a:lvl7pPr marL="2742814" indent="0">
              <a:buNone/>
              <a:defRPr sz="900"/>
            </a:lvl7pPr>
            <a:lvl8pPr marL="3199950" indent="0">
              <a:buNone/>
              <a:defRPr sz="900"/>
            </a:lvl8pPr>
            <a:lvl9pPr marL="36570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AA102E29-5BD5-4DEE-B24B-53F78C345A7A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303EA845-90F5-48EB-9BD3-D53B225BA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26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B5533A92-803B-41A0-ACEF-E8F048599ED9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35E21AA1-0D31-4D7E-897E-151C82451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57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9104893E-03F0-4C4C-8D70-98F1FB86510C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071AD46F-3F6A-4F77-9095-A97994996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53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5C09C-424B-43F5-B309-A48373509368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2BF6-07B9-4A1D-997B-DBDAFA34D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04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D2C8BF16-B26E-4AE2-9E35-C6373BAE10E1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65ECFAC5-C9D2-48F6-B955-6FA46ED21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83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7C63583A-A871-4DFE-8510-5FCEB1A833D9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632D209E-8FEC-4152-9180-7B2AAC7F0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13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A6E1B600-5F70-406E-A4CA-3FDF90F9D289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2914C485-AE53-49A9-BF52-647F7BE8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1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76A60A0F-C016-40D5-9B76-2828C7123D34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74E96BE8-73DD-497F-B218-D2DBBB37F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6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B47A925F-F5BE-4987-80E7-986A51BC33D5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47324BD9-24A4-4D99-A97B-6588C2775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49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9E10BA21-4218-4AF6-872A-8F8A78F5006A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A269F289-8ED2-4ED5-9216-25B02DC7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6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E29-9397-421C-9777-D3736C461AF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E68-164E-4CE9-922A-78B15AB25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55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58D33FC6-7D34-4923-BBA6-F38A8E2FA090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0FCF85A4-D421-487B-B946-7F8B35576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19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35179D09-4276-41A6-BFDC-798C3A92262F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26416B9C-B282-478E-BF62-8EE81308D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92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17620C5C-E119-430F-8D8A-0C8232A51EE0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EBDBC895-6D17-4069-BA1A-3C6703551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19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490CFB69-BF99-4E2B-8042-3CADBE04500E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D7CFC02C-2602-477A-8997-BAAF36CE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2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6922EA2A-8EEF-453D-9DD0-9E05BDBB06DE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Schoolbook" pitchFamily="18" charset="0"/>
                <a:cs typeface="Arial" charset="0"/>
              </a:defRPr>
            </a:lvl1pPr>
          </a:lstStyle>
          <a:p>
            <a:pPr>
              <a:defRPr/>
            </a:pPr>
            <a:fld id="{C84F27AF-3787-497D-A6A8-2E4FF4EE0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81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63DD-FCDB-4D03-B38D-C6AA80796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8707-D736-416F-B7AA-C801761153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59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63DD-FCDB-4D03-B38D-C6AA80796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8707-D736-416F-B7AA-C801761153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75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63DD-FCDB-4D03-B38D-C6AA80796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8707-D736-416F-B7AA-C801761153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55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63DD-FCDB-4D03-B38D-C6AA80796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8707-D736-416F-B7AA-C801761153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70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63DD-FCDB-4D03-B38D-C6AA80796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8707-D736-416F-B7AA-C801761153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0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E29-9397-421C-9777-D3736C461AF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E68-164E-4CE9-922A-78B15AB25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74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63DD-FCDB-4D03-B38D-C6AA80796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8707-D736-416F-B7AA-C801761153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5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63DD-FCDB-4D03-B38D-C6AA80796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8707-D736-416F-B7AA-C801761153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06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63DD-FCDB-4D03-B38D-C6AA80796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8707-D736-416F-B7AA-C801761153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89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63DD-FCDB-4D03-B38D-C6AA80796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8707-D736-416F-B7AA-C801761153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82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63DD-FCDB-4D03-B38D-C6AA80796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8707-D736-416F-B7AA-C801761153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013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63DD-FCDB-4D03-B38D-C6AA80796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8707-D736-416F-B7AA-C801761153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4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E29-9397-421C-9777-D3736C461AF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E68-164E-4CE9-922A-78B15AB25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9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E29-9397-421C-9777-D3736C461AF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E68-164E-4CE9-922A-78B15AB25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9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E29-9397-421C-9777-D3736C461AF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E68-164E-4CE9-922A-78B15AB25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6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E29-9397-421C-9777-D3736C461AF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E68-164E-4CE9-922A-78B15AB25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E29-9397-421C-9777-D3736C461AF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E68-164E-4CE9-922A-78B15AB25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2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E7E29-9397-421C-9777-D3736C461AF7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AE68-164E-4CE9-922A-78B15AB25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6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 defTabSz="914272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AF64D46-CBEC-4139-80E5-830E907250DE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 defTabSz="91427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 defTabSz="914272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2F06C14-D954-4817-915A-D49A58193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6" indent="-228568" algn="l" defTabSz="9142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2" indent="-228568" algn="l" defTabSz="9142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8" indent="-228568" algn="l" defTabSz="9142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3" indent="-228568" algn="l" defTabSz="9142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8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4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8B3AE65-1D07-4E6E-974F-766B8949B581}" type="datetimeFigureOut">
              <a:rPr lang="en-US"/>
              <a:pPr>
                <a:defRPr/>
              </a:pPr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C539026-1550-4878-9BC7-41BCC9076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63DD-FCDB-4D03-B38D-C6AA80796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8707-D736-416F-B7AA-C801761153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6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836259" y="494675"/>
            <a:ext cx="7696200" cy="5791200"/>
            <a:chOff x="2057400" y="838200"/>
            <a:chExt cx="6324600" cy="5105400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" name="Flowchart: Alternate Process 3"/>
            <p:cNvSpPr/>
            <p:nvPr/>
          </p:nvSpPr>
          <p:spPr>
            <a:xfrm>
              <a:off x="2057400" y="838200"/>
              <a:ext cx="6324600" cy="5105400"/>
            </a:xfrm>
            <a:prstGeom prst="flowChartAlternate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pannabd123_1245042418_3-kodom_ful.jpg"/>
            <p:cNvPicPr>
              <a:picLocks noChangeAspect="1"/>
            </p:cNvPicPr>
            <p:nvPr/>
          </p:nvPicPr>
          <p:blipFill>
            <a:blip r:embed="rId2"/>
            <a:srcRect l="30000" t="34810" r="28000" b="12025"/>
            <a:stretch>
              <a:fillRect/>
            </a:stretch>
          </p:blipFill>
          <p:spPr>
            <a:xfrm>
              <a:off x="4572000" y="2438400"/>
              <a:ext cx="1676400" cy="1676400"/>
            </a:xfrm>
            <a:prstGeom prst="roundRect">
              <a:avLst>
                <a:gd name="adj" fmla="val 50000"/>
              </a:avLst>
            </a:prstGeom>
            <a:grpFill/>
            <a:ln w="76200"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Donut 13"/>
            <p:cNvSpPr/>
            <p:nvPr/>
          </p:nvSpPr>
          <p:spPr>
            <a:xfrm>
              <a:off x="4343400" y="2209800"/>
              <a:ext cx="2057400" cy="2133600"/>
            </a:xfrm>
            <a:prstGeom prst="donut">
              <a:avLst>
                <a:gd name="adj" fmla="val 16432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61317" y="2764865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1144250"/>
            <a:ext cx="990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2779" y="2808308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7118" y="4192250"/>
            <a:ext cx="9944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8464">
        <p14:prism dir="r"/>
      </p:transition>
    </mc:Choice>
    <mc:Fallback xmlns="">
      <p:transition spd="slow" advTm="184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28600"/>
            <a:ext cx="2743200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প্রতিধবনি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উৎস থেকে শব্দ উৎপত্তি হয়ে অন্য কোনো মাধ্যমে বাধা পেয়ে উৎসের কাছে ফিরে এসে মূল শব্দের পুন্রাবৃত্তি ঘটলে তাকে প্রতিধবনি বলে।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905000"/>
            <a:ext cx="2957861" cy="6463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প্রতিধবনির ব্যবহার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590800"/>
            <a:ext cx="259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কূপের গভীরতা নির্ণয় </a:t>
            </a:r>
            <a:endParaRPr lang="en-US" sz="2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3052465"/>
            <a:ext cx="0" cy="32721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91400" y="3052465"/>
            <a:ext cx="0" cy="32721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48400" y="6172200"/>
            <a:ext cx="11430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8400" y="6295103"/>
            <a:ext cx="11430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91400" y="3657600"/>
            <a:ext cx="99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229600" y="3657600"/>
            <a:ext cx="76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077200" y="3657600"/>
            <a:ext cx="76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886700" y="3657600"/>
            <a:ext cx="76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696200" y="3657600"/>
            <a:ext cx="76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543800" y="3657600"/>
            <a:ext cx="76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81961" y="3657600"/>
            <a:ext cx="99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257800" y="3657600"/>
            <a:ext cx="76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967761" y="3657600"/>
            <a:ext cx="76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77261" y="3657600"/>
            <a:ext cx="76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586761" y="3657600"/>
            <a:ext cx="76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434361" y="3657600"/>
            <a:ext cx="76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Left Brace 35"/>
          <p:cNvSpPr/>
          <p:nvPr/>
        </p:nvSpPr>
        <p:spPr>
          <a:xfrm rot="10800000">
            <a:off x="7433491" y="3657595"/>
            <a:ext cx="681810" cy="243840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077200" y="47199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" y="3276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ধরি, পানি পৃষ্ঠের গভীরতা =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199" y="3886200"/>
            <a:ext cx="570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উৎপন্ন করা এবং প্রতিধবনি শোনার মধ্যবর্তী সময় =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200" y="4419600"/>
            <a:ext cx="4298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বেগ =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76200" y="4976351"/>
                <a:ext cx="5777261" cy="17553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এখন, শব্দ উৎপন্ন হওয়ার পর পানিপৃষ্ঠে প্রতিফলিত হয়ে শ্রোতার কাছে ফিরে আসতে যেহেতু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2h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দূরত্ব অতিক্রম করে  অতএব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2h = v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976351"/>
                <a:ext cx="5777261" cy="1755352"/>
              </a:xfrm>
              <a:prstGeom prst="rect">
                <a:avLst/>
              </a:prstGeom>
              <a:blipFill rotWithShape="0">
                <a:blip r:embed="rId2"/>
                <a:stretch>
                  <a:fillRect l="-1690" t="-5556" r="-2746" b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6248400" y="6096000"/>
            <a:ext cx="11430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04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6" grpId="0" animBg="1"/>
      <p:bldP spid="37" grpId="0"/>
      <p:bldP spid="38" grpId="0"/>
      <p:bldP spid="40" grpId="0"/>
      <p:bldP spid="41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-1612i3\Desktop\IMG00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5720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el-1612i3\Desktop\IMG00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5720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39469"/>
            <a:ext cx="3657600" cy="646331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বেগের পরিবর্তন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57535"/>
            <a:ext cx="91440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মাধ্যমের প্রকৃতিঃ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মাধ্যমে শব্দের বেগ বিভিন্ন।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1219200"/>
                <a:ext cx="9144000" cy="83099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20</m:t>
                    </m:r>
                    <m:r>
                      <a:rPr lang="bn-BD" sz="24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𝐶</m:t>
                    </m:r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তাপমাত্রায় বায়ুতে শব্দের বেগ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344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𝑚𝑠</m:t>
                        </m:r>
                      </m:e>
                      <m:sup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পানিতে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1450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𝑚𝑠</m:t>
                        </m:r>
                      </m:e>
                      <m:sup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আর লোহায়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5153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𝑚𝑠</m:t>
                        </m:r>
                      </m:e>
                      <m:sup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9200"/>
                <a:ext cx="914400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00" t="-1176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4503003"/>
                <a:ext cx="9144000" cy="83099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400" b="1" u="sng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তাপমাত্রাঃ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বায়ুর তাপমাত্রা যত বাড়ে বায়ুতে শব্দের বেগও তত বাড়ে। এজন্য শীতকাল অপেক্ষা গ্রীষ্মকালে শব্দের বেগ বেশি।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bn-BD" sz="24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𝐶</m:t>
                    </m:r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তাপমাত্রায় বায়ুতে শব্দের বেগ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32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𝑚𝑠</m:t>
                        </m:r>
                      </m:e>
                      <m:sup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400" b="1" u="sng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03003"/>
                <a:ext cx="9144000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000" t="-11765" b="-1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67000" y="1900535"/>
            <a:ext cx="1524000" cy="461665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টিনের কোটা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1828800"/>
            <a:ext cx="1524000" cy="461665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টিনের কোটা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34000"/>
            <a:ext cx="9144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 আদ্রতাঃ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বায়ুর আদ্রতা বৃদ্ধি পেলে শব্দের বেগ বৃদ্ধি পায়। এজন্য শুষ্ক বায়ুর চেয়ে ভেজা বায়ুতে শব্দের বেগ বেশি।</a:t>
            </a:r>
            <a:endParaRPr lang="en-US" sz="2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228600"/>
            <a:ext cx="1371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143000"/>
            <a:ext cx="1981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2209800"/>
                <a:ext cx="8763000" cy="5847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762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১.	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bn-BD" sz="32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bn-BD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𝐶</m:t>
                    </m:r>
                  </m:oMath>
                </a14:m>
                <a:r>
                  <a:rPr lang="bn-BD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তাপমাত্রা বৃদ্ধিতে বায়ুতে শব্দের বেগ কতটুকু বৃদ্ধি পায়?</a:t>
                </a:r>
                <a:endPara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9800"/>
                <a:ext cx="876300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620" t="-14815" b="-27778"/>
                </a:stretch>
              </a:blipFill>
              <a:ln w="762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3352800"/>
                <a:ext cx="9144000" cy="107721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২.	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20</m:t>
                    </m:r>
                    <m:r>
                      <a:rPr lang="bn-BD" sz="32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bn-BD" sz="32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𝐶</m:t>
                    </m:r>
                  </m:oMath>
                </a14:m>
                <a:r>
                  <a:rPr lang="bn-BD" sz="32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তাপমাত্রায় শব্দের উৎস ও প্রতিফলকের ন্যূনতম দূরত্ব কত হলে শব্দ শোনা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যাবে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52800"/>
                <a:ext cx="9144000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1256" t="-8421" r="-2181" b="-15263"/>
                </a:stretch>
              </a:blipFill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99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15669"/>
            <a:ext cx="1828800" cy="646331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848350" y="1154112"/>
            <a:ext cx="295275" cy="209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867400" y="1439862"/>
            <a:ext cx="295275" cy="209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867400" y="1705927"/>
            <a:ext cx="295275" cy="209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67400" y="1970087"/>
            <a:ext cx="295275" cy="209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76925" y="2189162"/>
            <a:ext cx="295275" cy="209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57875" y="2446337"/>
            <a:ext cx="295275" cy="209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7400" y="2598737"/>
            <a:ext cx="295275" cy="209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57875" y="2751137"/>
            <a:ext cx="295275" cy="209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6865" y="1658302"/>
            <a:ext cx="30003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67025" y="1782127"/>
            <a:ext cx="0" cy="323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24350" y="1970087"/>
            <a:ext cx="14668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67025" y="1970087"/>
            <a:ext cx="1257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57875" y="1066800"/>
            <a:ext cx="0" cy="190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38600" y="1752600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dirty="0">
                <a:latin typeface="Times New Roman" panose="02020603050405020304" pitchFamily="18" charset="0"/>
              </a:rPr>
              <a:t>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4089" y="1447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dirty="0">
                <a:latin typeface="Times New Roman" panose="02020603050405020304" pitchFamily="18" charset="0"/>
              </a:rPr>
              <a:t>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48025" y="2133600"/>
                <a:ext cx="2009775" cy="39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বায়ুর তাপমাত্রা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bn-BD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025" y="2133600"/>
                <a:ext cx="2009775" cy="395942"/>
              </a:xfrm>
              <a:prstGeom prst="rect">
                <a:avLst/>
              </a:prstGeom>
              <a:blipFill rotWithShape="1">
                <a:blip r:embed="rId2"/>
                <a:stretch>
                  <a:fillRect l="-2727" t="-6154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172200" y="190053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dirty="0" smtClean="0">
                <a:latin typeface="Times New Roman" panose="02020603050405020304" pitchFamily="18" charset="0"/>
              </a:rPr>
              <a:t>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0" y="2971800"/>
                <a:ext cx="9144000" cy="358085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 কোনো শব্দ উৎস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S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দূরত্বে অবস্থিত একটি প্রতিফলক পৃষ্ট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দেখানো হয়েছে।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(ক) পর্যাবৃত্ত গতি কী?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(খ) মেঘের গুড়্গুড় শব্দ একটানা শোনা যায় কেন?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S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মধ্যবর্তী ন্যূনতম দুরত্ব কত হলে প্রতিধ্বনি শোনা যাবে নির্ণয় কর।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(ঘ) বায়ুর তাপমাত্রা বৃদ্ধি পেয়ে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bn-BD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০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পৌঁছালে প্রতিধ্বনি শোনার জন্য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S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উৎসকে কমপক্ষে কতটুকু ডানে বা বামে সরে যেতে হবে নির্ণয় কর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71800"/>
                <a:ext cx="9144000" cy="3580852"/>
              </a:xfrm>
              <a:prstGeom prst="rect">
                <a:avLst/>
              </a:prstGeom>
              <a:blipFill rotWithShape="0">
                <a:blip r:embed="rId3"/>
                <a:stretch>
                  <a:fillRect l="-1333" t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4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6" y="17303"/>
            <a:ext cx="9084776" cy="68552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797224" y="20185"/>
            <a:ext cx="50405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34119"/>
            <a:ext cx="9030268" cy="105156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>
                <a:solidFill>
                  <a:srgbClr val="002060"/>
                </a:solidFill>
              </a:rPr>
              <a:t>শিক্ষক পরিচিতি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599" y="1667131"/>
            <a:ext cx="5130876" cy="4031664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86869" y="1117525"/>
            <a:ext cx="4419600" cy="513087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 smtClean="0">
                <a:latin typeface="NikoshBan"/>
              </a:rPr>
              <a:t>মোঃ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মোস্তাফিজুর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রহমান</a:t>
            </a:r>
            <a:endParaRPr lang="en-US" sz="4000" b="1" dirty="0" smtClean="0"/>
          </a:p>
          <a:p>
            <a:pPr marL="0" indent="0">
              <a:buNone/>
            </a:pPr>
            <a:r>
              <a:rPr lang="en-US" sz="3200" b="1" dirty="0" err="1" smtClean="0">
                <a:latin typeface="NikoshBan"/>
              </a:rPr>
              <a:t>ইন্সট্রাক্টর</a:t>
            </a:r>
            <a:r>
              <a:rPr lang="en-US" sz="3200" b="1" dirty="0" smtClean="0">
                <a:latin typeface="NikoshBan"/>
              </a:rPr>
              <a:t> (</a:t>
            </a:r>
            <a:r>
              <a:rPr lang="en-US" sz="3200" b="1" dirty="0" err="1" smtClean="0">
                <a:latin typeface="NikoshBan"/>
              </a:rPr>
              <a:t>পদার্থ</a:t>
            </a:r>
            <a:r>
              <a:rPr lang="en-US" sz="3200" b="1" dirty="0" smtClean="0">
                <a:latin typeface="NikoshBan"/>
              </a:rPr>
              <a:t>)</a:t>
            </a:r>
            <a:endParaRPr lang="bn-BD" sz="3200" b="1" dirty="0">
              <a:latin typeface="NikoshBan"/>
            </a:endParaRPr>
          </a:p>
          <a:p>
            <a:pPr marL="0" indent="0">
              <a:buNone/>
            </a:pPr>
            <a:r>
              <a:rPr lang="en-US" sz="3200" b="1" dirty="0" err="1" smtClean="0">
                <a:latin typeface="NikoshBan"/>
              </a:rPr>
              <a:t>নড়াইল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সরকারি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টেকনিক্যাল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স্কুল</a:t>
            </a:r>
            <a:endParaRPr lang="en-US" sz="3200" b="1" dirty="0" smtClean="0">
              <a:latin typeface="NikoshBan"/>
            </a:endParaRPr>
          </a:p>
          <a:p>
            <a:pPr marL="0" indent="0">
              <a:buNone/>
            </a:pPr>
            <a:r>
              <a:rPr lang="en-US" sz="3200" b="1" dirty="0" err="1" smtClean="0">
                <a:latin typeface="NikoshBan"/>
              </a:rPr>
              <a:t>কলেজ</a:t>
            </a:r>
            <a:r>
              <a:rPr lang="en-US" sz="3200" b="1" dirty="0" smtClean="0">
                <a:latin typeface="NikoshBan"/>
              </a:rPr>
              <a:t>, </a:t>
            </a:r>
            <a:r>
              <a:rPr lang="en-US" sz="3200" b="1" dirty="0" err="1" smtClean="0">
                <a:latin typeface="NikoshBan"/>
              </a:rPr>
              <a:t>নড়াইল</a:t>
            </a:r>
            <a:r>
              <a:rPr lang="en-US" sz="3200" b="1" dirty="0" smtClean="0">
                <a:latin typeface="NikoshBan"/>
              </a:rPr>
              <a:t> ।</a:t>
            </a:r>
            <a:endParaRPr lang="en-US" sz="3200" b="1" dirty="0">
              <a:latin typeface="NikoshBan"/>
            </a:endParaRPr>
          </a:p>
          <a:p>
            <a:pPr marL="0" indent="0">
              <a:buNone/>
            </a:pPr>
            <a:r>
              <a:rPr lang="en-US" sz="3200" b="1" dirty="0" smtClean="0"/>
              <a:t>mail :  </a:t>
            </a:r>
            <a:r>
              <a:rPr lang="en-US" b="1" dirty="0" smtClean="0"/>
              <a:t>mostafiz.arik@gmail.com</a:t>
            </a:r>
          </a:p>
          <a:p>
            <a:pPr marL="0" indent="0">
              <a:buNone/>
            </a:pPr>
            <a:r>
              <a:rPr lang="en-US" sz="3200" b="1" dirty="0" smtClean="0"/>
              <a:t>Mobile : 01712963604</a:t>
            </a:r>
          </a:p>
          <a:p>
            <a:pPr marL="0" indent="0">
              <a:buNone/>
            </a:pPr>
            <a:r>
              <a:rPr lang="bn-BD" sz="3200" b="1" dirty="0" smtClean="0"/>
              <a:t> 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29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4"/>
    </mc:Choice>
    <mc:Fallback xmlns="">
      <p:transition spd="slow" advTm="745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57200"/>
            <a:ext cx="5715000" cy="861774"/>
          </a:xfrm>
          <a:prstGeom prst="rect">
            <a:avLst/>
          </a:prstGeom>
          <a:solidFill>
            <a:schemeClr val="accent6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 extrusionH="76200" contourW="101600">
            <a:bevelT w="203200" h="25400" prst="relaxedInset"/>
            <a:bevelB w="25400" h="203200"/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nip Single Corner Rectangle 1"/>
          <p:cNvSpPr/>
          <p:nvPr/>
        </p:nvSpPr>
        <p:spPr>
          <a:xfrm flipH="1">
            <a:off x="609600" y="1752600"/>
            <a:ext cx="7772400" cy="4572000"/>
          </a:xfrm>
          <a:prstGeom prst="snip1Rect">
            <a:avLst/>
          </a:prstGeom>
          <a:blipFill dpi="0" rotWithShape="1">
            <a:blip r:embed="rId3">
              <a:alphaModFix amt="4800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457200" h="279400" prst="softRound"/>
            <a:bevelB w="203200" h="2032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438400"/>
            <a:ext cx="5181600" cy="3631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৯ম</a:t>
            </a:r>
          </a:p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bn-BD" sz="4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7ম </a:t>
            </a:r>
          </a:p>
          <a:p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590800"/>
            <a:ext cx="2187854" cy="335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95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65">
        <p:fade/>
      </p:transition>
    </mc:Choice>
    <mc:Fallback xmlns="">
      <p:transition spd="med" advTm="101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411"/>
            <a:ext cx="9144000" cy="678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4785" y="26059"/>
            <a:ext cx="4752975" cy="769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IN" sz="4400" dirty="0">
                <a:solidFill>
                  <a:srgbClr val="8064A2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ছবিতে কী বুঝানো হয়েছে</a:t>
            </a:r>
            <a:endParaRPr lang="en-US" sz="4400" dirty="0">
              <a:solidFill>
                <a:srgbClr val="8064A2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84" y="5410200"/>
            <a:ext cx="2736850" cy="8318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ঢেউ বা তরঙ্গ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8" y="152400"/>
            <a:ext cx="9115425" cy="9239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n-BD" altLang="en-US" sz="5400" dirty="0" smtClean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শিক্ষ</a:t>
            </a:r>
            <a:r>
              <a:rPr lang="bn-BD" altLang="en-US" sz="54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র্থীরা</a:t>
            </a:r>
            <a:r>
              <a:rPr lang="bn-BD" altLang="en-US" sz="5400" dirty="0" smtClean="0">
                <a:latin typeface="NikoshBAN" pitchFamily="2" charset="0"/>
                <a:cs typeface="NikoshBAN" pitchFamily="2" charset="0"/>
              </a:rPr>
              <a:t> যা জানতে পারবে </a:t>
            </a:r>
            <a:endParaRPr lang="en-US" altLang="en-US" sz="54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958975"/>
            <a:ext cx="9144000" cy="23082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altLang="en-US" sz="4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.	</a:t>
            </a:r>
            <a:r>
              <a:rPr lang="bn-BD" altLang="en-US" sz="4800" dirty="0" smtClean="0">
                <a:latin typeface="NikoshBAN" pitchFamily="2" charset="0"/>
                <a:cs typeface="NikoshBAN" pitchFamily="2" charset="0"/>
              </a:rPr>
              <a:t>তরঙ্গসংশ্লিষ্ট রাশিসমূহের মধ্যে সরল গাণিতিক সম্পর্ক স্থাপন এবং এ সম্পর্কিত সমস্যাবলীর সমাধান করতে পারবে।</a:t>
            </a:r>
            <a:endParaRPr lang="en-US" altLang="en-US" sz="4800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579203"/>
            <a:ext cx="91440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2.	</a:t>
            </a:r>
            <a:r>
              <a:rPr lang="bn-BD" altLang="en-US" sz="4800" dirty="0" smtClean="0">
                <a:latin typeface="NikoshBAN" pitchFamily="2" charset="0"/>
                <a:cs typeface="NikoshBAN" pitchFamily="2" charset="0"/>
              </a:rPr>
              <a:t>শব্দ তরঙ্গের বৈশিষ্ট্য ব্যাখ্যা করতে পারবে।</a:t>
            </a:r>
            <a:endParaRPr lang="en-US" altLang="en-US" sz="4800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715000"/>
            <a:ext cx="914400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altLang="en-US" sz="4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.	</a:t>
            </a:r>
            <a:r>
              <a:rPr lang="bn-BD" altLang="en-US" sz="4800" dirty="0" smtClean="0">
                <a:latin typeface="NikoshBAN" pitchFamily="2" charset="0"/>
                <a:cs typeface="NikoshBAN" pitchFamily="2" charset="0"/>
              </a:rPr>
              <a:t>প্রতিধ্বনি সৃষ্টি ব্যাখ্যা করতে পারবে।</a:t>
            </a:r>
            <a:endParaRPr lang="en-US" alt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5301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28600"/>
            <a:ext cx="54864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কম্পাঙ্ক ও পর্যায়কালের মধ্যে সম্পর্ক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357735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এই কম্পাঙ্ককে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সূচিত করা হয়। আবার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anose="02000000000000000000" pitchFamily="2" charset="0"/>
                      </a:rPr>
                      <m:t>𝑇</m:t>
                    </m:r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পর্যায়কাল হলে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57735"/>
                <a:ext cx="91440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979182"/>
                <a:ext cx="9144000" cy="98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anose="02000000000000000000" pitchFamily="2" charset="0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সেকেন্ডে স্পন্দনের সংখ্যা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, ,           , ,      ,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𝑇</m:t>
                        </m:r>
                      </m:den>
                    </m:f>
                    <m:r>
                      <m:rPr>
                        <m:nor/>
                      </m:rPr>
                      <a: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টি</m:t>
                    </m:r>
                  </m:oMath>
                </a14:m>
                <a:endPara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79182"/>
                <a:ext cx="9144000" cy="983218"/>
              </a:xfrm>
              <a:prstGeom prst="rect">
                <a:avLst/>
              </a:prstGeom>
              <a:blipFill rotWithShape="1">
                <a:blip r:embed="rId3"/>
                <a:stretch>
                  <a:fillRect l="-1000" t="-6832" b="-8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4110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সেকেন্ডের এই স্পন্দন সংখ্যাই কম্পাঙ্ক।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720114"/>
                <a:ext cx="914400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কম্পাঙ্ক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0114"/>
                <a:ext cx="9144000" cy="613886"/>
              </a:xfrm>
              <a:prstGeom prst="rect">
                <a:avLst/>
              </a:prstGeom>
              <a:blipFill rotWithShape="1">
                <a:blip r:embed="rId4"/>
                <a:stretch>
                  <a:fillRect l="-1000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13788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স্পন্দনশীল বস্তুকণা প্রতি সেকেন্ডে যতগুলো পূর্ণস্পন্দন সম্পন্ন করে তাকে কম্পাঙ্ক বলে।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412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987" y="332654"/>
            <a:ext cx="524202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তর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বেগ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তর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ঙ্গদৈর্ঘ্যের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ধ্যে সম্পর্ক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899088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আমরা জানি </a:t>
            </a:r>
            <a:r>
              <a:rPr lang="en-US" sz="24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2400" dirty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সেকেন্ডে যতগুলো পূর্ণ স্পন্দন সম্পন্ন হয় তাকে </a:t>
            </a:r>
            <a:r>
              <a:rPr lang="bn-IN" sz="2400" dirty="0" smtClean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কম্পা</a:t>
            </a:r>
            <a:r>
              <a:rPr lang="bn-BD" sz="2400" dirty="0" smtClean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ঙ্ক</a:t>
            </a:r>
            <a:r>
              <a:rPr lang="bn-IN" sz="2400" dirty="0" smtClean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বলে। </a:t>
            </a:r>
            <a:r>
              <a:rPr lang="en-US" sz="24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2400" dirty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টি পূর্ণ স্পন্দনের সময়ে </a:t>
            </a:r>
            <a:r>
              <a:rPr lang="bn-IN" sz="2400" dirty="0" smtClean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তর</a:t>
            </a:r>
            <a:r>
              <a:rPr lang="bn-BD" sz="2400" dirty="0" smtClean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ঙ্গে</a:t>
            </a:r>
            <a:r>
              <a:rPr lang="bn-IN" sz="2400" dirty="0" smtClean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IN" sz="2400" dirty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অতিক্রান্ত দূরত্বকে </a:t>
            </a:r>
            <a:r>
              <a:rPr lang="bn-IN" sz="2400" dirty="0" smtClean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তর</a:t>
            </a:r>
            <a:r>
              <a:rPr lang="bn-BD" sz="2400" dirty="0" smtClean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bn-IN" sz="2400" dirty="0" smtClean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দৈর্ঘ্য </a:t>
            </a:r>
            <a:r>
              <a:rPr lang="bn-IN" sz="2400" dirty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বলে। সুতরাং তরংগদৈর্ঘ্য </a:t>
            </a:r>
            <a:r>
              <a:rPr lang="el-GR" sz="2400" dirty="0">
                <a:solidFill>
                  <a:srgbClr val="C0504D">
                    <a:lumMod val="75000"/>
                  </a:srgbClr>
                </a:solidFill>
                <a:latin typeface="Times New Roman"/>
                <a:cs typeface="Times New Roman"/>
              </a:rPr>
              <a:t>λ</a:t>
            </a:r>
            <a:r>
              <a:rPr lang="bn-IN" sz="2400" dirty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হলে 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34774"/>
            <a:ext cx="589454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2400" dirty="0">
                <a:solidFill>
                  <a:srgbClr val="8064A2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টি পূর্ণকম্পনের সময়ে </a:t>
            </a:r>
            <a:r>
              <a:rPr lang="bn-IN" sz="2400" dirty="0" smtClean="0">
                <a:solidFill>
                  <a:srgbClr val="8064A2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তর</a:t>
            </a:r>
            <a:r>
              <a:rPr lang="bn-BD" sz="2400" dirty="0" smtClean="0">
                <a:solidFill>
                  <a:srgbClr val="8064A2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ঙ্গে</a:t>
            </a:r>
            <a:r>
              <a:rPr lang="bn-IN" sz="2400" dirty="0" smtClean="0">
                <a:solidFill>
                  <a:srgbClr val="8064A2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IN" sz="2400" dirty="0">
                <a:solidFill>
                  <a:srgbClr val="8064A2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অতিক্রান্ত দূরত্ব  =</a:t>
            </a:r>
            <a:r>
              <a:rPr lang="en-US" sz="2400" dirty="0">
                <a:solidFill>
                  <a:srgbClr val="8064A2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l-GR" sz="2400" dirty="0">
                <a:solidFill>
                  <a:srgbClr val="8064A2">
                    <a:lumMod val="50000"/>
                  </a:srgbClr>
                </a:solidFill>
                <a:latin typeface="Cambria Math"/>
                <a:ea typeface="Cambria Math"/>
                <a:cs typeface="NikoshBAN" pitchFamily="2" charset="0"/>
              </a:rPr>
              <a:t>λ</a:t>
            </a:r>
            <a:endParaRPr lang="bn-IN" sz="2400" dirty="0">
              <a:solidFill>
                <a:srgbClr val="8064A2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8064A2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8064A2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f </a:t>
            </a:r>
            <a:r>
              <a:rPr lang="bn-IN" sz="2400" dirty="0">
                <a:solidFill>
                  <a:srgbClr val="8064A2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টি পূর্ণকম্পনের সময়ে </a:t>
            </a:r>
            <a:r>
              <a:rPr lang="bn-IN" sz="2400" dirty="0" smtClean="0">
                <a:solidFill>
                  <a:srgbClr val="8064A2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তর</a:t>
            </a:r>
            <a:r>
              <a:rPr lang="bn-BD" sz="2400" dirty="0" smtClean="0">
                <a:solidFill>
                  <a:srgbClr val="8064A2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ঙ্গে</a:t>
            </a:r>
            <a:r>
              <a:rPr lang="bn-IN" sz="2400" dirty="0" smtClean="0">
                <a:solidFill>
                  <a:srgbClr val="8064A2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IN" sz="2400" dirty="0">
                <a:solidFill>
                  <a:srgbClr val="8064A2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অতিক্রান্ত দূরত্ব =  </a:t>
            </a:r>
            <a:r>
              <a:rPr lang="en-US" sz="2400" dirty="0">
                <a:solidFill>
                  <a:srgbClr val="8064A2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l-GR" sz="2400" dirty="0">
                <a:solidFill>
                  <a:srgbClr val="8064A2">
                    <a:lumMod val="50000"/>
                  </a:srgbClr>
                </a:solidFill>
                <a:latin typeface="Cambria Math"/>
                <a:ea typeface="Cambria Math"/>
                <a:cs typeface="NikoshBAN" pitchFamily="2" charset="0"/>
              </a:rPr>
              <a:t>λ</a:t>
            </a:r>
            <a:endParaRPr lang="en-US" sz="2400" dirty="0">
              <a:solidFill>
                <a:srgbClr val="8064A2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96952"/>
            <a:ext cx="622818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যেহেতু কম্পাংক 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bn-IN" sz="24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f</a:t>
            </a:r>
            <a:r>
              <a:rPr lang="bn-IN" sz="24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টি পূর্ণ </a:t>
            </a:r>
            <a:r>
              <a:rPr lang="bn-IN" sz="2400" dirty="0" smtClean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তর</a:t>
            </a:r>
            <a:r>
              <a:rPr lang="bn-BD" sz="2400" dirty="0" smtClean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bn-IN" sz="2400" dirty="0" smtClean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তৈরী হয় 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24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সেকেন্ডে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73016"/>
            <a:ext cx="516928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সেকেন্ডে তরংগের অতিক্রান্ত দূরত্ব =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f</a:t>
            </a:r>
            <a:r>
              <a:rPr lang="el-GR" sz="2400" dirty="0">
                <a:solidFill>
                  <a:prstClr val="black"/>
                </a:solidFill>
                <a:latin typeface="Cambria Math"/>
                <a:ea typeface="Cambria Math"/>
                <a:cs typeface="NikoshBAN" pitchFamily="2" charset="0"/>
              </a:rPr>
              <a:t>λ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51500"/>
            <a:ext cx="360717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ংজ্ঞা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নুসারে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ইহাই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তর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বেগ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4869160"/>
            <a:ext cx="3124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সুতরাং </a:t>
            </a:r>
            <a:r>
              <a:rPr lang="bn-IN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তর</a:t>
            </a:r>
            <a:r>
              <a:rPr lang="bn-BD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bn-IN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বেগ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v=f</a:t>
            </a:r>
            <a:r>
              <a:rPr lang="el-G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mbria Math"/>
                <a:ea typeface="Cambria Math"/>
                <a:cs typeface="NikoshBAN" pitchFamily="2" charset="0"/>
              </a:rPr>
              <a:t>λ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bn-BD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mbria Math"/>
                <a:ea typeface="Cambria Math"/>
                <a:cs typeface="NikoshBAN" pitchFamily="2" charset="0"/>
              </a:rPr>
              <a:t>।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5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76200"/>
            <a:ext cx="2590800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তরঙ্গ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676400"/>
            <a:ext cx="541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3392269"/>
            <a:ext cx="541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029200"/>
            <a:ext cx="541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05200" y="16764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0" y="16764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14800" y="16764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16764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0600" y="16764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05400" y="16764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10200" y="16764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5000" y="16764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0" y="16764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77000" y="16764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58000" y="16764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000" y="16764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0000" y="16764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01000" y="16764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2000" y="16764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352800"/>
            <a:ext cx="723900" cy="1265897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V="1">
            <a:off x="2590800" y="3392270"/>
            <a:ext cx="381000" cy="49393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4" idx="0"/>
          </p:cNvCxnSpPr>
          <p:nvPr/>
        </p:nvCxnSpPr>
        <p:spPr>
          <a:xfrm flipH="1" flipV="1">
            <a:off x="2457450" y="3352800"/>
            <a:ext cx="133350" cy="5334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4906303"/>
            <a:ext cx="723900" cy="1265897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flipV="1">
            <a:off x="2590800" y="4916270"/>
            <a:ext cx="381000" cy="49393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0" idx="0"/>
          </p:cNvCxnSpPr>
          <p:nvPr/>
        </p:nvCxnSpPr>
        <p:spPr>
          <a:xfrm flipH="1" flipV="1">
            <a:off x="2457450" y="4906303"/>
            <a:ext cx="133350" cy="5334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611264"/>
            <a:ext cx="723900" cy="1265897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3505200" y="3392268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352800" y="3392269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429000" y="3392269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733800" y="340080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581400" y="3392269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57600" y="3392269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86200" y="340080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810000" y="3392269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038600" y="340080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962400" y="3392269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191000" y="340080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114800" y="340080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495800" y="340080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67200" y="340080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1816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196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3434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8006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1054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9530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8768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6482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724400" y="3392269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0292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3340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0960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4102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2578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5626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4864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9436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388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7912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8674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7150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1722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0198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477000" y="340080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858000" y="340080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239000" y="340080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620000" y="3386051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001000" y="338605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382000" y="340080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324600" y="5035416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248400" y="5035416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848600" y="504395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086600" y="504395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7162800" y="504395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239000" y="504395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315200" y="504395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391400" y="50292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543800" y="50292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467600" y="50292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696200" y="50292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7620000" y="50292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772400" y="50292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8229600" y="50292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8305800" y="50292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382000" y="50292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8610600" y="50292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534400" y="50292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7924800" y="504395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001000" y="505016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8458200" y="50292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8077200" y="5029199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8153400" y="5029200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853084" y="5035416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929284" y="5035416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553200" y="5035416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629400" y="5035416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776884" y="5035416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853084" y="5035416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477000" y="5035416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462684" y="5035416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705600" y="5035416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400800" y="5035416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6926826" y="5035416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12510" y="5035416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010400" y="5035416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581400" y="5050162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038600" y="5037734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800600" y="5029197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419600" y="5029196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5486400" y="5022984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5867400" y="5022984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127523" y="5022983"/>
            <a:ext cx="0" cy="646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2743200" y="3352800"/>
            <a:ext cx="4953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H="1" flipV="1">
            <a:off x="2457450" y="4800600"/>
            <a:ext cx="514350" cy="9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4880203" y="243840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অবস্থা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0" name="Left Brace 149"/>
          <p:cNvSpPr/>
          <p:nvPr/>
        </p:nvSpPr>
        <p:spPr>
          <a:xfrm rot="16200000">
            <a:off x="4406648" y="2730246"/>
            <a:ext cx="635507" cy="2895599"/>
          </a:xfrm>
          <a:prstGeom prst="leftBrace">
            <a:avLst>
              <a:gd name="adj1" fmla="val 8333"/>
              <a:gd name="adj2" fmla="val 4947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Left Brace 150"/>
          <p:cNvSpPr/>
          <p:nvPr/>
        </p:nvSpPr>
        <p:spPr>
          <a:xfrm rot="16200000">
            <a:off x="7149844" y="2958846"/>
            <a:ext cx="635510" cy="2438398"/>
          </a:xfrm>
          <a:prstGeom prst="leftBrace">
            <a:avLst>
              <a:gd name="adj1" fmla="val 8333"/>
              <a:gd name="adj2" fmla="val 4947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Left Brace 151"/>
          <p:cNvSpPr/>
          <p:nvPr/>
        </p:nvSpPr>
        <p:spPr>
          <a:xfrm rot="16200000">
            <a:off x="7149844" y="4584957"/>
            <a:ext cx="635510" cy="2438398"/>
          </a:xfrm>
          <a:prstGeom prst="leftBrace">
            <a:avLst>
              <a:gd name="adj1" fmla="val 8333"/>
              <a:gd name="adj2" fmla="val 4947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Left Brace 152"/>
          <p:cNvSpPr/>
          <p:nvPr/>
        </p:nvSpPr>
        <p:spPr>
          <a:xfrm rot="16200000">
            <a:off x="4406648" y="4406647"/>
            <a:ext cx="635507" cy="2895599"/>
          </a:xfrm>
          <a:prstGeom prst="leftBrace">
            <a:avLst>
              <a:gd name="adj1" fmla="val 8333"/>
              <a:gd name="adj2" fmla="val 4947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4114800" y="4495800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সংকোচন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632803" y="449580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অবস্থা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932564" y="6096000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সংকোচন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272377" y="6167735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5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 animBg="1"/>
      <p:bldP spid="151" grpId="0" animBg="1"/>
      <p:bldP spid="152" grpId="0" animBg="1"/>
      <p:bldP spid="153" grpId="0" animBg="1"/>
      <p:bldP spid="154" grpId="0"/>
      <p:bldP spid="155" grpId="0"/>
      <p:bldP spid="156" grpId="0"/>
      <p:bldP spid="1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6200"/>
            <a:ext cx="3352800" cy="6463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তরঙ্গের বৈশিষ্ট্য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বস্তুর কম্পনের ফলে শব্দ তরঙ্গের সৃষ্টি হয় এবং সঞ্চালনের জন্য স্থিতিস্থাপক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 মাধ্যমের প্রয়োজন হয়।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1535"/>
            <a:ext cx="5334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একটি যান্ত্রিক তরঙ্গ এবং অনুদৈর্ঘ্য তরঙ্গ।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71800"/>
            <a:ext cx="58674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তরঙ্গের বেগ মাধ্যমের প্রকৃতির উপর নির্ভরশীল।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10000"/>
            <a:ext cx="5867400" cy="46166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তীব্রতা তরঙ্গের বিস্তারের বর্গের সমানুপাতিক।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24400"/>
            <a:ext cx="63246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5.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তরঙ্গের প্রতিফলন , প্রতিসরণ এবং উপরিপাতন সম্ভব।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8800"/>
            <a:ext cx="6858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বেগ মাধ্যমের তাপমাত্রা এবং আর্দ্রতার উপর নির্ভরশীল।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470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Century Schoolbook</vt:lpstr>
      <vt:lpstr>NikoshBAN</vt:lpstr>
      <vt:lpstr>NikoshBAN</vt:lpstr>
      <vt:lpstr>Times New Roman</vt:lpstr>
      <vt:lpstr>Vrinda</vt:lpstr>
      <vt:lpstr>Office Theme</vt:lpstr>
      <vt:lpstr>1_Office Theme</vt:lpstr>
      <vt:lpstr>5_Office Theme</vt:lpstr>
      <vt:lpstr>2_Office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shahifur Rahman</cp:lastModifiedBy>
  <cp:revision>40</cp:revision>
  <dcterms:created xsi:type="dcterms:W3CDTF">2015-07-18T09:03:54Z</dcterms:created>
  <dcterms:modified xsi:type="dcterms:W3CDTF">2020-07-07T10:53:52Z</dcterms:modified>
</cp:coreProperties>
</file>